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373.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402.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258.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200.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34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13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290.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256.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283.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328.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26.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156.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110.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29.xml"/>
  <Override ContentType="application/vnd.openxmlformats-officedocument.presentationml.slide+xml" PartName="/ppt/slides/slide319.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3.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317.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338.xml"/>
  <Override ContentType="application/vnd.openxmlformats-officedocument.presentationml.slide+xml" PartName="/ppt/slides/slide168.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31.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353.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107.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307.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329.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 id="667" r:id="rId418"/>
    <p:sldId id="668" r:id="rId419"/>
    <p:sldId id="669" r:id="rId420"/>
  </p:sldIdLst>
  <p:sldSz cy="5143500" cx="9144000"/>
  <p:notesSz cx="6735750" cy="9866300"/>
  <p:embeddedFontLst>
    <p:embeddedFont>
      <p:font typeface="Roboto"/>
      <p:regular r:id="rId421"/>
      <p:bold r:id="rId422"/>
      <p:italic r:id="rId423"/>
      <p:boldItalic r:id="rId4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81">
          <p15:clr>
            <a:srgbClr val="A4A3A4"/>
          </p15:clr>
        </p15:guide>
        <p15:guide id="2" pos="5959">
          <p15:clr>
            <a:srgbClr val="A4A3A4"/>
          </p15:clr>
        </p15:guide>
        <p15:guide id="3" pos="3175">
          <p15:clr>
            <a:srgbClr val="A4A3A4"/>
          </p15:clr>
        </p15:guide>
        <p15:guide id="4" pos="391">
          <p15:clr>
            <a:srgbClr val="A4A3A4"/>
          </p15:clr>
        </p15:guide>
        <p15:guide id="5" orient="horz" pos="4301">
          <p15:clr>
            <a:srgbClr val="A4A3A4"/>
          </p15:clr>
        </p15:guide>
        <p15:guide id="6" pos="1063">
          <p15:clr>
            <a:srgbClr val="A4A3A4"/>
          </p15:clr>
        </p15:guide>
        <p15:guide id="7" pos="5191">
          <p15:clr>
            <a:srgbClr val="A4A3A4"/>
          </p15:clr>
        </p15:guide>
        <p15:guide id="8" orient="horz" pos="1620">
          <p15:clr>
            <a:srgbClr val="000000"/>
          </p15:clr>
        </p15:guide>
        <p15:guide id="9" orient="horz" pos="2926">
          <p15:clr>
            <a:srgbClr val="000000"/>
          </p15:clr>
        </p15:guide>
        <p15:guide id="10" pos="5405">
          <p15:clr>
            <a:srgbClr val="000000"/>
          </p15:clr>
        </p15:guide>
        <p15:guide id="11" pos="2880">
          <p15:clr>
            <a:srgbClr val="000000"/>
          </p15:clr>
        </p15:guide>
        <p15:guide id="12" pos="355">
          <p15:clr>
            <a:srgbClr val="000000"/>
          </p15:clr>
        </p15:guide>
        <p15:guide id="13" pos="964">
          <p15:clr>
            <a:srgbClr val="000000"/>
          </p15:clr>
        </p15:guide>
        <p15:guide id="14" pos="470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19A7A8C-E438-461C-B57F-80B0C3580A21}">
  <a:tblStyle styleId="{B19A7A8C-E438-461C-B57F-80B0C3580A2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A30212F-536F-4A24-B946-8A854E5FF31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81" orient="horz"/>
        <p:guide pos="5959"/>
        <p:guide pos="3175"/>
        <p:guide pos="391"/>
        <p:guide pos="4301" orient="horz"/>
        <p:guide pos="1063"/>
        <p:guide pos="5191"/>
        <p:guide pos="1620" orient="horz"/>
        <p:guide pos="2926" orient="horz"/>
        <p:guide pos="5405"/>
        <p:guide pos="2880"/>
        <p:guide pos="355"/>
        <p:guide pos="964"/>
        <p:guide pos="4709"/>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297" Type="http://schemas.openxmlformats.org/officeDocument/2006/relationships/slide" Target="slides/slide291.xml"/><Relationship Id="rId175" Type="http://schemas.openxmlformats.org/officeDocument/2006/relationships/slide" Target="slides/slide169.xml"/><Relationship Id="rId296" Type="http://schemas.openxmlformats.org/officeDocument/2006/relationships/slide" Target="slides/slide290.xml"/><Relationship Id="rId174" Type="http://schemas.openxmlformats.org/officeDocument/2006/relationships/slide" Target="slides/slide168.xml"/><Relationship Id="rId295" Type="http://schemas.openxmlformats.org/officeDocument/2006/relationships/slide" Target="slides/slide289.xml"/><Relationship Id="rId173" Type="http://schemas.openxmlformats.org/officeDocument/2006/relationships/slide" Target="slides/slide167.xml"/><Relationship Id="rId294" Type="http://schemas.openxmlformats.org/officeDocument/2006/relationships/slide" Target="slides/slide288.xml"/><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slide" Target="slides/slide293.xml"/><Relationship Id="rId177" Type="http://schemas.openxmlformats.org/officeDocument/2006/relationships/slide" Target="slides/slide171.xml"/><Relationship Id="rId298" Type="http://schemas.openxmlformats.org/officeDocument/2006/relationships/slide" Target="slides/slide292.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271" Type="http://schemas.openxmlformats.org/officeDocument/2006/relationships/slide" Target="slides/slide265.xml"/><Relationship Id="rId392" Type="http://schemas.openxmlformats.org/officeDocument/2006/relationships/slide" Target="slides/slide386.xml"/><Relationship Id="rId270" Type="http://schemas.openxmlformats.org/officeDocument/2006/relationships/slide" Target="slides/slide264.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385" Type="http://schemas.openxmlformats.org/officeDocument/2006/relationships/slide" Target="slides/slide379.xml"/><Relationship Id="rId142" Type="http://schemas.openxmlformats.org/officeDocument/2006/relationships/slide" Target="slides/slide136.xml"/><Relationship Id="rId263" Type="http://schemas.openxmlformats.org/officeDocument/2006/relationships/slide" Target="slides/slide257.xml"/><Relationship Id="rId384" Type="http://schemas.openxmlformats.org/officeDocument/2006/relationships/slide" Target="slides/slide378.xml"/><Relationship Id="rId141" Type="http://schemas.openxmlformats.org/officeDocument/2006/relationships/slide" Target="slides/slide135.xml"/><Relationship Id="rId262" Type="http://schemas.openxmlformats.org/officeDocument/2006/relationships/slide" Target="slides/slide256.xml"/><Relationship Id="rId383" Type="http://schemas.openxmlformats.org/officeDocument/2006/relationships/slide" Target="slides/slide377.xml"/><Relationship Id="rId140" Type="http://schemas.openxmlformats.org/officeDocument/2006/relationships/slide" Target="slides/slide134.xml"/><Relationship Id="rId261" Type="http://schemas.openxmlformats.org/officeDocument/2006/relationships/slide" Target="slides/slide255.xml"/><Relationship Id="rId382" Type="http://schemas.openxmlformats.org/officeDocument/2006/relationships/slide" Target="slides/slide376.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389" Type="http://schemas.openxmlformats.org/officeDocument/2006/relationships/slide" Target="slides/slide383.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386" Type="http://schemas.openxmlformats.org/officeDocument/2006/relationships/slide" Target="slides/slide380.xml"/><Relationship Id="rId260" Type="http://schemas.openxmlformats.org/officeDocument/2006/relationships/slide" Target="slides/slide254.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379" Type="http://schemas.openxmlformats.org/officeDocument/2006/relationships/slide" Target="slides/slide373.xml"/><Relationship Id="rId132" Type="http://schemas.openxmlformats.org/officeDocument/2006/relationships/slide" Target="slides/slide126.xml"/><Relationship Id="rId253" Type="http://schemas.openxmlformats.org/officeDocument/2006/relationships/slide" Target="slides/slide247.xml"/><Relationship Id="rId374" Type="http://schemas.openxmlformats.org/officeDocument/2006/relationships/slide" Target="slides/slide368.xml"/><Relationship Id="rId131" Type="http://schemas.openxmlformats.org/officeDocument/2006/relationships/slide" Target="slides/slide125.xml"/><Relationship Id="rId252" Type="http://schemas.openxmlformats.org/officeDocument/2006/relationships/slide" Target="slides/slide246.xml"/><Relationship Id="rId373" Type="http://schemas.openxmlformats.org/officeDocument/2006/relationships/slide" Target="slides/slide367.xml"/><Relationship Id="rId130" Type="http://schemas.openxmlformats.org/officeDocument/2006/relationships/slide" Target="slides/slide124.xml"/><Relationship Id="rId251" Type="http://schemas.openxmlformats.org/officeDocument/2006/relationships/slide" Target="slides/slide245.xml"/><Relationship Id="rId372" Type="http://schemas.openxmlformats.org/officeDocument/2006/relationships/slide" Target="slides/slide366.xml"/><Relationship Id="rId250" Type="http://schemas.openxmlformats.org/officeDocument/2006/relationships/slide" Target="slides/slide244.xml"/><Relationship Id="rId371" Type="http://schemas.openxmlformats.org/officeDocument/2006/relationships/slide" Target="slides/slide365.xml"/><Relationship Id="rId136" Type="http://schemas.openxmlformats.org/officeDocument/2006/relationships/slide" Target="slides/slide130.xml"/><Relationship Id="rId257" Type="http://schemas.openxmlformats.org/officeDocument/2006/relationships/slide" Target="slides/slide251.xml"/><Relationship Id="rId378" Type="http://schemas.openxmlformats.org/officeDocument/2006/relationships/slide" Target="slides/slide372.xml"/><Relationship Id="rId135" Type="http://schemas.openxmlformats.org/officeDocument/2006/relationships/slide" Target="slides/slide129.xml"/><Relationship Id="rId256" Type="http://schemas.openxmlformats.org/officeDocument/2006/relationships/slide" Target="slides/slide250.xml"/><Relationship Id="rId377" Type="http://schemas.openxmlformats.org/officeDocument/2006/relationships/slide" Target="slides/slide371.xml"/><Relationship Id="rId134" Type="http://schemas.openxmlformats.org/officeDocument/2006/relationships/slide" Target="slides/slide128.xml"/><Relationship Id="rId255" Type="http://schemas.openxmlformats.org/officeDocument/2006/relationships/slide" Target="slides/slide249.xml"/><Relationship Id="rId376" Type="http://schemas.openxmlformats.org/officeDocument/2006/relationships/slide" Target="slides/slide370.xml"/><Relationship Id="rId133" Type="http://schemas.openxmlformats.org/officeDocument/2006/relationships/slide" Target="slides/slide127.xml"/><Relationship Id="rId254" Type="http://schemas.openxmlformats.org/officeDocument/2006/relationships/slide" Target="slides/slide248.xml"/><Relationship Id="rId375" Type="http://schemas.openxmlformats.org/officeDocument/2006/relationships/slide" Target="slides/slide369.xml"/><Relationship Id="rId172" Type="http://schemas.openxmlformats.org/officeDocument/2006/relationships/slide" Target="slides/slide166.xml"/><Relationship Id="rId293" Type="http://schemas.openxmlformats.org/officeDocument/2006/relationships/slide" Target="slides/slide287.xml"/><Relationship Id="rId171" Type="http://schemas.openxmlformats.org/officeDocument/2006/relationships/slide" Target="slides/slide165.xml"/><Relationship Id="rId292" Type="http://schemas.openxmlformats.org/officeDocument/2006/relationships/slide" Target="slides/slide286.xml"/><Relationship Id="rId170" Type="http://schemas.openxmlformats.org/officeDocument/2006/relationships/slide" Target="slides/slide164.xml"/><Relationship Id="rId291" Type="http://schemas.openxmlformats.org/officeDocument/2006/relationships/slide" Target="slides/slide285.xml"/><Relationship Id="rId290" Type="http://schemas.openxmlformats.org/officeDocument/2006/relationships/slide" Target="slides/slide284.xml"/><Relationship Id="rId165" Type="http://schemas.openxmlformats.org/officeDocument/2006/relationships/slide" Target="slides/slide159.xml"/><Relationship Id="rId286" Type="http://schemas.openxmlformats.org/officeDocument/2006/relationships/slide" Target="slides/slide280.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slide" Target="slides/slide283.xml"/><Relationship Id="rId167" Type="http://schemas.openxmlformats.org/officeDocument/2006/relationships/slide" Target="slides/slide161.xml"/><Relationship Id="rId288" Type="http://schemas.openxmlformats.org/officeDocument/2006/relationships/slide" Target="slides/slide282.xml"/><Relationship Id="rId166" Type="http://schemas.openxmlformats.org/officeDocument/2006/relationships/slide" Target="slides/slide160.xml"/><Relationship Id="rId287" Type="http://schemas.openxmlformats.org/officeDocument/2006/relationships/slide" Target="slides/slide281.xml"/><Relationship Id="rId161" Type="http://schemas.openxmlformats.org/officeDocument/2006/relationships/slide" Target="slides/slide155.xml"/><Relationship Id="rId282" Type="http://schemas.openxmlformats.org/officeDocument/2006/relationships/slide" Target="slides/slide276.xml"/><Relationship Id="rId160" Type="http://schemas.openxmlformats.org/officeDocument/2006/relationships/slide" Target="slides/slide154.xml"/><Relationship Id="rId281" Type="http://schemas.openxmlformats.org/officeDocument/2006/relationships/slide" Target="slides/slide275.xml"/><Relationship Id="rId280" Type="http://schemas.openxmlformats.org/officeDocument/2006/relationships/slide" Target="slides/slide274.xml"/><Relationship Id="rId159" Type="http://schemas.openxmlformats.org/officeDocument/2006/relationships/slide" Target="slides/slide153.xml"/><Relationship Id="rId154" Type="http://schemas.openxmlformats.org/officeDocument/2006/relationships/slide" Target="slides/slide148.xml"/><Relationship Id="rId275" Type="http://schemas.openxmlformats.org/officeDocument/2006/relationships/slide" Target="slides/slide269.xml"/><Relationship Id="rId396" Type="http://schemas.openxmlformats.org/officeDocument/2006/relationships/slide" Target="slides/slide390.xml"/><Relationship Id="rId153" Type="http://schemas.openxmlformats.org/officeDocument/2006/relationships/slide" Target="slides/slide147.xml"/><Relationship Id="rId274" Type="http://schemas.openxmlformats.org/officeDocument/2006/relationships/slide" Target="slides/slide268.xml"/><Relationship Id="rId395" Type="http://schemas.openxmlformats.org/officeDocument/2006/relationships/slide" Target="slides/slide389.xml"/><Relationship Id="rId152" Type="http://schemas.openxmlformats.org/officeDocument/2006/relationships/slide" Target="slides/slide146.xml"/><Relationship Id="rId273" Type="http://schemas.openxmlformats.org/officeDocument/2006/relationships/slide" Target="slides/slide267.xml"/><Relationship Id="rId394" Type="http://schemas.openxmlformats.org/officeDocument/2006/relationships/slide" Target="slides/slide388.xml"/><Relationship Id="rId151" Type="http://schemas.openxmlformats.org/officeDocument/2006/relationships/slide" Target="slides/slide145.xml"/><Relationship Id="rId272" Type="http://schemas.openxmlformats.org/officeDocument/2006/relationships/slide" Target="slides/slide266.xml"/><Relationship Id="rId393" Type="http://schemas.openxmlformats.org/officeDocument/2006/relationships/slide" Target="slides/slide387.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399" Type="http://schemas.openxmlformats.org/officeDocument/2006/relationships/slide" Target="slides/slide393.xml"/><Relationship Id="rId156" Type="http://schemas.openxmlformats.org/officeDocument/2006/relationships/slide" Target="slides/slide150.xml"/><Relationship Id="rId277" Type="http://schemas.openxmlformats.org/officeDocument/2006/relationships/slide" Target="slides/slide271.xml"/><Relationship Id="rId398" Type="http://schemas.openxmlformats.org/officeDocument/2006/relationships/slide" Target="slides/slide392.xml"/><Relationship Id="rId155" Type="http://schemas.openxmlformats.org/officeDocument/2006/relationships/slide" Target="slides/slide149.xml"/><Relationship Id="rId276" Type="http://schemas.openxmlformats.org/officeDocument/2006/relationships/slide" Target="slides/slide270.xml"/><Relationship Id="rId397" Type="http://schemas.openxmlformats.org/officeDocument/2006/relationships/slide" Target="slides/slide391.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409" Type="http://schemas.openxmlformats.org/officeDocument/2006/relationships/slide" Target="slides/slide403.xml"/><Relationship Id="rId404" Type="http://schemas.openxmlformats.org/officeDocument/2006/relationships/slide" Target="slides/slide398.xml"/><Relationship Id="rId403" Type="http://schemas.openxmlformats.org/officeDocument/2006/relationships/slide" Target="slides/slide397.xml"/><Relationship Id="rId402" Type="http://schemas.openxmlformats.org/officeDocument/2006/relationships/slide" Target="slides/slide396.xml"/><Relationship Id="rId401" Type="http://schemas.openxmlformats.org/officeDocument/2006/relationships/slide" Target="slides/slide395.xml"/><Relationship Id="rId408" Type="http://schemas.openxmlformats.org/officeDocument/2006/relationships/slide" Target="slides/slide402.xml"/><Relationship Id="rId407" Type="http://schemas.openxmlformats.org/officeDocument/2006/relationships/slide" Target="slides/slide401.xml"/><Relationship Id="rId406" Type="http://schemas.openxmlformats.org/officeDocument/2006/relationships/slide" Target="slides/slide400.xml"/><Relationship Id="rId405" Type="http://schemas.openxmlformats.org/officeDocument/2006/relationships/slide" Target="slides/slide399.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400" Type="http://schemas.openxmlformats.org/officeDocument/2006/relationships/slide" Target="slides/slide394.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07" Type="http://schemas.openxmlformats.org/officeDocument/2006/relationships/slide" Target="slides/slide101.xml"/><Relationship Id="rId228" Type="http://schemas.openxmlformats.org/officeDocument/2006/relationships/slide" Target="slides/slide222.xml"/><Relationship Id="rId349" Type="http://schemas.openxmlformats.org/officeDocument/2006/relationships/slide" Target="slides/slide343.xml"/><Relationship Id="rId106" Type="http://schemas.openxmlformats.org/officeDocument/2006/relationships/slide" Target="slides/slide100.xml"/><Relationship Id="rId227" Type="http://schemas.openxmlformats.org/officeDocument/2006/relationships/slide" Target="slides/slide221.xml"/><Relationship Id="rId348" Type="http://schemas.openxmlformats.org/officeDocument/2006/relationships/slide" Target="slides/slide342.xml"/><Relationship Id="rId105" Type="http://schemas.openxmlformats.org/officeDocument/2006/relationships/slide" Target="slides/slide99.xml"/><Relationship Id="rId226" Type="http://schemas.openxmlformats.org/officeDocument/2006/relationships/slide" Target="slides/slide220.xml"/><Relationship Id="rId347" Type="http://schemas.openxmlformats.org/officeDocument/2006/relationships/slide" Target="slides/slide341.xml"/><Relationship Id="rId104" Type="http://schemas.openxmlformats.org/officeDocument/2006/relationships/slide" Target="slides/slide98.xml"/><Relationship Id="rId225" Type="http://schemas.openxmlformats.org/officeDocument/2006/relationships/slide" Target="slides/slide219.xml"/><Relationship Id="rId346" Type="http://schemas.openxmlformats.org/officeDocument/2006/relationships/slide" Target="slides/slide340.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341" Type="http://schemas.openxmlformats.org/officeDocument/2006/relationships/slide" Target="slides/slide335.xml"/><Relationship Id="rId340" Type="http://schemas.openxmlformats.org/officeDocument/2006/relationships/slide" Target="slides/slide334.xml"/><Relationship Id="rId103" Type="http://schemas.openxmlformats.org/officeDocument/2006/relationships/slide" Target="slides/slide97.xml"/><Relationship Id="rId224" Type="http://schemas.openxmlformats.org/officeDocument/2006/relationships/slide" Target="slides/slide218.xml"/><Relationship Id="rId345" Type="http://schemas.openxmlformats.org/officeDocument/2006/relationships/slide" Target="slides/slide339.xml"/><Relationship Id="rId102" Type="http://schemas.openxmlformats.org/officeDocument/2006/relationships/slide" Target="slides/slide96.xml"/><Relationship Id="rId223" Type="http://schemas.openxmlformats.org/officeDocument/2006/relationships/slide" Target="slides/slide217.xml"/><Relationship Id="rId344" Type="http://schemas.openxmlformats.org/officeDocument/2006/relationships/slide" Target="slides/slide338.xml"/><Relationship Id="rId101" Type="http://schemas.openxmlformats.org/officeDocument/2006/relationships/slide" Target="slides/slide95.xml"/><Relationship Id="rId222" Type="http://schemas.openxmlformats.org/officeDocument/2006/relationships/slide" Target="slides/slide216.xml"/><Relationship Id="rId343" Type="http://schemas.openxmlformats.org/officeDocument/2006/relationships/slide" Target="slides/slide337.xml"/><Relationship Id="rId100" Type="http://schemas.openxmlformats.org/officeDocument/2006/relationships/slide" Target="slides/slide94.xml"/><Relationship Id="rId221" Type="http://schemas.openxmlformats.org/officeDocument/2006/relationships/slide" Target="slides/slide215.xml"/><Relationship Id="rId342" Type="http://schemas.openxmlformats.org/officeDocument/2006/relationships/slide" Target="slides/slide336.xml"/><Relationship Id="rId217" Type="http://schemas.openxmlformats.org/officeDocument/2006/relationships/slide" Target="slides/slide211.xml"/><Relationship Id="rId338" Type="http://schemas.openxmlformats.org/officeDocument/2006/relationships/slide" Target="slides/slide332.xml"/><Relationship Id="rId216" Type="http://schemas.openxmlformats.org/officeDocument/2006/relationships/slide" Target="slides/slide210.xml"/><Relationship Id="rId337" Type="http://schemas.openxmlformats.org/officeDocument/2006/relationships/slide" Target="slides/slide331.xml"/><Relationship Id="rId215" Type="http://schemas.openxmlformats.org/officeDocument/2006/relationships/slide" Target="slides/slide209.xml"/><Relationship Id="rId336" Type="http://schemas.openxmlformats.org/officeDocument/2006/relationships/slide" Target="slides/slide330.xml"/><Relationship Id="rId214" Type="http://schemas.openxmlformats.org/officeDocument/2006/relationships/slide" Target="slides/slide208.xml"/><Relationship Id="rId335" Type="http://schemas.openxmlformats.org/officeDocument/2006/relationships/slide" Target="slides/slide329.xml"/><Relationship Id="rId219" Type="http://schemas.openxmlformats.org/officeDocument/2006/relationships/slide" Target="slides/slide213.xml"/><Relationship Id="rId218" Type="http://schemas.openxmlformats.org/officeDocument/2006/relationships/slide" Target="slides/slide212.xml"/><Relationship Id="rId339" Type="http://schemas.openxmlformats.org/officeDocument/2006/relationships/slide" Target="slides/slide333.xml"/><Relationship Id="rId330" Type="http://schemas.openxmlformats.org/officeDocument/2006/relationships/slide" Target="slides/slide324.xml"/><Relationship Id="rId213" Type="http://schemas.openxmlformats.org/officeDocument/2006/relationships/slide" Target="slides/slide207.xml"/><Relationship Id="rId334" Type="http://schemas.openxmlformats.org/officeDocument/2006/relationships/slide" Target="slides/slide328.xml"/><Relationship Id="rId212" Type="http://schemas.openxmlformats.org/officeDocument/2006/relationships/slide" Target="slides/slide206.xml"/><Relationship Id="rId333" Type="http://schemas.openxmlformats.org/officeDocument/2006/relationships/slide" Target="slides/slide327.xml"/><Relationship Id="rId211" Type="http://schemas.openxmlformats.org/officeDocument/2006/relationships/slide" Target="slides/slide205.xml"/><Relationship Id="rId332" Type="http://schemas.openxmlformats.org/officeDocument/2006/relationships/slide" Target="slides/slide326.xml"/><Relationship Id="rId210" Type="http://schemas.openxmlformats.org/officeDocument/2006/relationships/slide" Target="slides/slide204.xml"/><Relationship Id="rId331" Type="http://schemas.openxmlformats.org/officeDocument/2006/relationships/slide" Target="slides/slide325.xml"/><Relationship Id="rId370" Type="http://schemas.openxmlformats.org/officeDocument/2006/relationships/slide" Target="slides/slide36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369" Type="http://schemas.openxmlformats.org/officeDocument/2006/relationships/slide" Target="slides/slide363.xml"/><Relationship Id="rId126" Type="http://schemas.openxmlformats.org/officeDocument/2006/relationships/slide" Target="slides/slide120.xml"/><Relationship Id="rId247" Type="http://schemas.openxmlformats.org/officeDocument/2006/relationships/slide" Target="slides/slide241.xml"/><Relationship Id="rId368" Type="http://schemas.openxmlformats.org/officeDocument/2006/relationships/slide" Target="slides/slide362.xml"/><Relationship Id="rId121" Type="http://schemas.openxmlformats.org/officeDocument/2006/relationships/slide" Target="slides/slide115.xml"/><Relationship Id="rId242" Type="http://schemas.openxmlformats.org/officeDocument/2006/relationships/slide" Target="slides/slide236.xml"/><Relationship Id="rId363" Type="http://schemas.openxmlformats.org/officeDocument/2006/relationships/slide" Target="slides/slide357.xml"/><Relationship Id="rId120" Type="http://schemas.openxmlformats.org/officeDocument/2006/relationships/slide" Target="slides/slide114.xml"/><Relationship Id="rId241" Type="http://schemas.openxmlformats.org/officeDocument/2006/relationships/slide" Target="slides/slide235.xml"/><Relationship Id="rId362" Type="http://schemas.openxmlformats.org/officeDocument/2006/relationships/slide" Target="slides/slide356.xml"/><Relationship Id="rId240" Type="http://schemas.openxmlformats.org/officeDocument/2006/relationships/slide" Target="slides/slide234.xml"/><Relationship Id="rId361" Type="http://schemas.openxmlformats.org/officeDocument/2006/relationships/slide" Target="slides/slide355.xml"/><Relationship Id="rId360" Type="http://schemas.openxmlformats.org/officeDocument/2006/relationships/slide" Target="slides/slide354.xml"/><Relationship Id="rId125" Type="http://schemas.openxmlformats.org/officeDocument/2006/relationships/slide" Target="slides/slide119.xml"/><Relationship Id="rId246" Type="http://schemas.openxmlformats.org/officeDocument/2006/relationships/slide" Target="slides/slide240.xml"/><Relationship Id="rId367" Type="http://schemas.openxmlformats.org/officeDocument/2006/relationships/slide" Target="slides/slide361.xml"/><Relationship Id="rId124" Type="http://schemas.openxmlformats.org/officeDocument/2006/relationships/slide" Target="slides/slide118.xml"/><Relationship Id="rId245" Type="http://schemas.openxmlformats.org/officeDocument/2006/relationships/slide" Target="slides/slide239.xml"/><Relationship Id="rId366" Type="http://schemas.openxmlformats.org/officeDocument/2006/relationships/slide" Target="slides/slide360.xml"/><Relationship Id="rId123" Type="http://schemas.openxmlformats.org/officeDocument/2006/relationships/slide" Target="slides/slide117.xml"/><Relationship Id="rId244" Type="http://schemas.openxmlformats.org/officeDocument/2006/relationships/slide" Target="slides/slide238.xml"/><Relationship Id="rId365" Type="http://schemas.openxmlformats.org/officeDocument/2006/relationships/slide" Target="slides/slide359.xml"/><Relationship Id="rId122" Type="http://schemas.openxmlformats.org/officeDocument/2006/relationships/slide" Target="slides/slide116.xml"/><Relationship Id="rId243" Type="http://schemas.openxmlformats.org/officeDocument/2006/relationships/slide" Target="slides/slide237.xml"/><Relationship Id="rId364" Type="http://schemas.openxmlformats.org/officeDocument/2006/relationships/slide" Target="slides/slide358.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359" Type="http://schemas.openxmlformats.org/officeDocument/2006/relationships/slide" Target="slides/slide353.xml"/><Relationship Id="rId116" Type="http://schemas.openxmlformats.org/officeDocument/2006/relationships/slide" Target="slides/slide110.xml"/><Relationship Id="rId237" Type="http://schemas.openxmlformats.org/officeDocument/2006/relationships/slide" Target="slides/slide231.xml"/><Relationship Id="rId358" Type="http://schemas.openxmlformats.org/officeDocument/2006/relationships/slide" Target="slides/slide352.xml"/><Relationship Id="rId115" Type="http://schemas.openxmlformats.org/officeDocument/2006/relationships/slide" Target="slides/slide109.xml"/><Relationship Id="rId236" Type="http://schemas.openxmlformats.org/officeDocument/2006/relationships/slide" Target="slides/slide230.xml"/><Relationship Id="rId357" Type="http://schemas.openxmlformats.org/officeDocument/2006/relationships/slide" Target="slides/slide351.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352" Type="http://schemas.openxmlformats.org/officeDocument/2006/relationships/slide" Target="slides/slide346.xml"/><Relationship Id="rId230" Type="http://schemas.openxmlformats.org/officeDocument/2006/relationships/slide" Target="slides/slide224.xml"/><Relationship Id="rId351" Type="http://schemas.openxmlformats.org/officeDocument/2006/relationships/slide" Target="slides/slide345.xml"/><Relationship Id="rId350" Type="http://schemas.openxmlformats.org/officeDocument/2006/relationships/slide" Target="slides/slide344.xml"/><Relationship Id="rId114" Type="http://schemas.openxmlformats.org/officeDocument/2006/relationships/slide" Target="slides/slide108.xml"/><Relationship Id="rId235" Type="http://schemas.openxmlformats.org/officeDocument/2006/relationships/slide" Target="slides/slide229.xml"/><Relationship Id="rId356" Type="http://schemas.openxmlformats.org/officeDocument/2006/relationships/slide" Target="slides/slide350.xml"/><Relationship Id="rId113" Type="http://schemas.openxmlformats.org/officeDocument/2006/relationships/slide" Target="slides/slide107.xml"/><Relationship Id="rId234" Type="http://schemas.openxmlformats.org/officeDocument/2006/relationships/slide" Target="slides/slide228.xml"/><Relationship Id="rId355" Type="http://schemas.openxmlformats.org/officeDocument/2006/relationships/slide" Target="slides/slide349.xml"/><Relationship Id="rId112" Type="http://schemas.openxmlformats.org/officeDocument/2006/relationships/slide" Target="slides/slide106.xml"/><Relationship Id="rId233" Type="http://schemas.openxmlformats.org/officeDocument/2006/relationships/slide" Target="slides/slide227.xml"/><Relationship Id="rId354" Type="http://schemas.openxmlformats.org/officeDocument/2006/relationships/slide" Target="slides/slide348.xml"/><Relationship Id="rId111" Type="http://schemas.openxmlformats.org/officeDocument/2006/relationships/slide" Target="slides/slide105.xml"/><Relationship Id="rId232" Type="http://schemas.openxmlformats.org/officeDocument/2006/relationships/slide" Target="slides/slide226.xml"/><Relationship Id="rId353" Type="http://schemas.openxmlformats.org/officeDocument/2006/relationships/slide" Target="slides/slide347.xml"/><Relationship Id="rId305" Type="http://schemas.openxmlformats.org/officeDocument/2006/relationships/slide" Target="slides/slide299.xml"/><Relationship Id="rId304" Type="http://schemas.openxmlformats.org/officeDocument/2006/relationships/slide" Target="slides/slide298.xml"/><Relationship Id="rId303" Type="http://schemas.openxmlformats.org/officeDocument/2006/relationships/slide" Target="slides/slide297.xml"/><Relationship Id="rId424" Type="http://schemas.openxmlformats.org/officeDocument/2006/relationships/font" Target="fonts/Roboto-boldItalic.fntdata"/><Relationship Id="rId302" Type="http://schemas.openxmlformats.org/officeDocument/2006/relationships/slide" Target="slides/slide296.xml"/><Relationship Id="rId423" Type="http://schemas.openxmlformats.org/officeDocument/2006/relationships/font" Target="fonts/Roboto-italic.fntdata"/><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306" Type="http://schemas.openxmlformats.org/officeDocument/2006/relationships/slide" Target="slides/slide300.xml"/><Relationship Id="rId301" Type="http://schemas.openxmlformats.org/officeDocument/2006/relationships/slide" Target="slides/slide295.xml"/><Relationship Id="rId422" Type="http://schemas.openxmlformats.org/officeDocument/2006/relationships/font" Target="fonts/Roboto-bold.fntdata"/><Relationship Id="rId300" Type="http://schemas.openxmlformats.org/officeDocument/2006/relationships/slide" Target="slides/slide294.xml"/><Relationship Id="rId421" Type="http://schemas.openxmlformats.org/officeDocument/2006/relationships/font" Target="fonts/Roboto-regular.fntdata"/><Relationship Id="rId420" Type="http://schemas.openxmlformats.org/officeDocument/2006/relationships/slide" Target="slides/slide414.xml"/><Relationship Id="rId415" Type="http://schemas.openxmlformats.org/officeDocument/2006/relationships/slide" Target="slides/slide409.xml"/><Relationship Id="rId414" Type="http://schemas.openxmlformats.org/officeDocument/2006/relationships/slide" Target="slides/slide408.xml"/><Relationship Id="rId413" Type="http://schemas.openxmlformats.org/officeDocument/2006/relationships/slide" Target="slides/slide407.xml"/><Relationship Id="rId412" Type="http://schemas.openxmlformats.org/officeDocument/2006/relationships/slide" Target="slides/slide406.xml"/><Relationship Id="rId419" Type="http://schemas.openxmlformats.org/officeDocument/2006/relationships/slide" Target="slides/slide413.xml"/><Relationship Id="rId418" Type="http://schemas.openxmlformats.org/officeDocument/2006/relationships/slide" Target="slides/slide412.xml"/><Relationship Id="rId417" Type="http://schemas.openxmlformats.org/officeDocument/2006/relationships/slide" Target="slides/slide411.xml"/><Relationship Id="rId416" Type="http://schemas.openxmlformats.org/officeDocument/2006/relationships/slide" Target="slides/slide410.xml"/><Relationship Id="rId411" Type="http://schemas.openxmlformats.org/officeDocument/2006/relationships/slide" Target="slides/slide405.xml"/><Relationship Id="rId410" Type="http://schemas.openxmlformats.org/officeDocument/2006/relationships/slide" Target="slides/slide404.xml"/><Relationship Id="rId206" Type="http://schemas.openxmlformats.org/officeDocument/2006/relationships/slide" Target="slides/slide200.xml"/><Relationship Id="rId327" Type="http://schemas.openxmlformats.org/officeDocument/2006/relationships/slide" Target="slides/slide321.xml"/><Relationship Id="rId205" Type="http://schemas.openxmlformats.org/officeDocument/2006/relationships/slide" Target="slides/slide199.xml"/><Relationship Id="rId326" Type="http://schemas.openxmlformats.org/officeDocument/2006/relationships/slide" Target="slides/slide320.xml"/><Relationship Id="rId204" Type="http://schemas.openxmlformats.org/officeDocument/2006/relationships/slide" Target="slides/slide198.xml"/><Relationship Id="rId325" Type="http://schemas.openxmlformats.org/officeDocument/2006/relationships/slide" Target="slides/slide319.xml"/><Relationship Id="rId203" Type="http://schemas.openxmlformats.org/officeDocument/2006/relationships/slide" Target="slides/slide197.xml"/><Relationship Id="rId324" Type="http://schemas.openxmlformats.org/officeDocument/2006/relationships/slide" Target="slides/slide318.xml"/><Relationship Id="rId209" Type="http://schemas.openxmlformats.org/officeDocument/2006/relationships/slide" Target="slides/slide203.xml"/><Relationship Id="rId208" Type="http://schemas.openxmlformats.org/officeDocument/2006/relationships/slide" Target="slides/slide202.xml"/><Relationship Id="rId329" Type="http://schemas.openxmlformats.org/officeDocument/2006/relationships/slide" Target="slides/slide323.xml"/><Relationship Id="rId207" Type="http://schemas.openxmlformats.org/officeDocument/2006/relationships/slide" Target="slides/slide201.xml"/><Relationship Id="rId328" Type="http://schemas.openxmlformats.org/officeDocument/2006/relationships/slide" Target="slides/slide322.xml"/><Relationship Id="rId202" Type="http://schemas.openxmlformats.org/officeDocument/2006/relationships/slide" Target="slides/slide196.xml"/><Relationship Id="rId323" Type="http://schemas.openxmlformats.org/officeDocument/2006/relationships/slide" Target="slides/slide317.xml"/><Relationship Id="rId201" Type="http://schemas.openxmlformats.org/officeDocument/2006/relationships/slide" Target="slides/slide195.xml"/><Relationship Id="rId322" Type="http://schemas.openxmlformats.org/officeDocument/2006/relationships/slide" Target="slides/slide316.xml"/><Relationship Id="rId200" Type="http://schemas.openxmlformats.org/officeDocument/2006/relationships/slide" Target="slides/slide194.xml"/><Relationship Id="rId321" Type="http://schemas.openxmlformats.org/officeDocument/2006/relationships/slide" Target="slides/slide315.xml"/><Relationship Id="rId320" Type="http://schemas.openxmlformats.org/officeDocument/2006/relationships/slide" Target="slides/slide314.xml"/><Relationship Id="rId316" Type="http://schemas.openxmlformats.org/officeDocument/2006/relationships/slide" Target="slides/slide310.xml"/><Relationship Id="rId315" Type="http://schemas.openxmlformats.org/officeDocument/2006/relationships/slide" Target="slides/slide309.xml"/><Relationship Id="rId314" Type="http://schemas.openxmlformats.org/officeDocument/2006/relationships/slide" Target="slides/slide308.xml"/><Relationship Id="rId313" Type="http://schemas.openxmlformats.org/officeDocument/2006/relationships/slide" Target="slides/slide307.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312" Type="http://schemas.openxmlformats.org/officeDocument/2006/relationships/slide" Target="slides/slide306.xml"/><Relationship Id="rId311" Type="http://schemas.openxmlformats.org/officeDocument/2006/relationships/slide" Target="slides/slide305.xml"/><Relationship Id="rId310"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2"/>
            <a:ext cx="2919226" cy="495390"/>
          </a:xfrm>
          <a:prstGeom prst="rect">
            <a:avLst/>
          </a:prstGeom>
          <a:noFill/>
          <a:ln>
            <a:noFill/>
          </a:ln>
        </p:spPr>
        <p:txBody>
          <a:bodyPr anchorCtr="0" anchor="t" bIns="45375" lIns="90750" spcFirstLastPara="1" rIns="90750" wrap="square" tIns="45375">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15460" y="2"/>
            <a:ext cx="2919226" cy="495390"/>
          </a:xfrm>
          <a:prstGeom prst="rect">
            <a:avLst/>
          </a:prstGeom>
          <a:noFill/>
          <a:ln>
            <a:noFill/>
          </a:ln>
        </p:spPr>
        <p:txBody>
          <a:bodyPr anchorCtr="0" anchor="t" bIns="45375" lIns="90750" spcFirstLastPara="1" rIns="90750" wrap="square" tIns="45375">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409575" y="1231900"/>
            <a:ext cx="5916613" cy="33289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3254" y="4748827"/>
            <a:ext cx="5389256" cy="3884775"/>
          </a:xfrm>
          <a:prstGeom prst="rect">
            <a:avLst/>
          </a:prstGeom>
          <a:noFill/>
          <a:ln>
            <a:noFill/>
          </a:ln>
        </p:spPr>
        <p:txBody>
          <a:bodyPr anchorCtr="0" anchor="t" bIns="45375" lIns="90750" spcFirstLastPara="1" rIns="90750" wrap="square" tIns="45375">
            <a:noAutofit/>
          </a:bodyPr>
          <a:lstStyle>
            <a:lvl1pPr indent="-228600" lvl="0" marL="457200" marR="0" rtl="0" algn="l">
              <a:spcBef>
                <a:spcPts val="0"/>
              </a:spcBef>
              <a:spcAft>
                <a:spcPts val="0"/>
              </a:spcAft>
              <a:buSzPts val="1400"/>
              <a:buNone/>
              <a:defRPr b="0" i="0" sz="10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0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0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0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0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0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0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0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0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9370924"/>
            <a:ext cx="2919226" cy="495389"/>
          </a:xfrm>
          <a:prstGeom prst="rect">
            <a:avLst/>
          </a:prstGeom>
          <a:noFill/>
          <a:ln>
            <a:noFill/>
          </a:ln>
        </p:spPr>
        <p:txBody>
          <a:bodyPr anchorCtr="0" anchor="b" bIns="45375" lIns="90750" spcFirstLastPara="1" rIns="90750" wrap="square" tIns="45375">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5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15460" y="9370924"/>
            <a:ext cx="2919226" cy="495389"/>
          </a:xfrm>
          <a:prstGeom prst="rect">
            <a:avLst/>
          </a:prstGeom>
          <a:noFill/>
          <a:ln>
            <a:noFill/>
          </a:ln>
        </p:spPr>
        <p:txBody>
          <a:bodyPr anchorCtr="0" anchor="b" bIns="45375" lIns="90750" spcFirstLastPara="1" rIns="90750" wrap="square" tIns="45375">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73baf4a397_0_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2" name="Google Shape;52;g273baf4a397_0_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3" name="Google Shape;53;g273baf4a397_0_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447614ea7_24_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447614ea7_24_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4" name="Google Shape;134;g30447614ea7_24_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e7079aae33_0_37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e7079aae33_0_37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46" name="Google Shape;846;g2e7079aae33_0_37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73baf4a397_0_4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73baf4a397_0_4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53" name="Google Shape;853;g273baf4a397_0_4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73baf4a397_0_9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73baf4a397_0_9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60" name="Google Shape;860;g273baf4a397_0_9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e7079aae33_0_38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e7079aae33_0_38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67" name="Google Shape;867;g2e7079aae33_0_38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e7079aae33_0_39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e7079aae33_0_39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75" name="Google Shape;875;g2e7079aae33_0_39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e7079aae33_0_40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e7079aae33_0_40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83" name="Google Shape;883;g2e7079aae33_0_40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e7079aae33_0_41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e7079aae33_0_41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92" name="Google Shape;892;g2e7079aae33_0_41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e7079aae33_0_41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e7079aae33_0_41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00" name="Google Shape;900;g2e7079aae33_0_41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e7079aae33_0_42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e7079aae33_0_42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07" name="Google Shape;907;g2e7079aae33_0_42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e7079aae33_0_43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e7079aae33_0_43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14" name="Google Shape;914;g2e7079aae33_0_43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447614ea7_24_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0447614ea7_24_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1" name="Google Shape;141;g30447614ea7_24_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e7079aae33_0_44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e7079aae33_0_44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21" name="Google Shape;921;g2e7079aae33_0_44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7079aae33_0_45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e7079aae33_0_45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28" name="Google Shape;928;g2e7079aae33_0_45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e7079aae33_0_45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e7079aae33_0_45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35" name="Google Shape;935;g2e7079aae33_0_45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e7079aae33_0_46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e7079aae33_0_46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42" name="Google Shape;942;g2e7079aae33_0_46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e7079aae33_0_48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e7079aae33_0_48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50" name="Google Shape;950;g2e7079aae33_0_48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e7079aae33_0_49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e7079aae33_0_49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59" name="Google Shape;959;g2e7079aae33_0_49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e7079aae33_0_50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e7079aae33_0_50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66" name="Google Shape;966;g2e7079aae33_0_50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e7079aae33_0_51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e7079aae33_0_51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73" name="Google Shape;973;g2e7079aae33_0_51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e7079aae33_0_52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e7079aae33_0_52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82" name="Google Shape;982;g2e7079aae33_0_52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e7079aae33_0_53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e7079aae33_0_53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89" name="Google Shape;989;g2e7079aae33_0_53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0447614ea7_24_14: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0447614ea7_24_14: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e7079aae33_0_53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e7079aae33_0_53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96" name="Google Shape;996;g2e7079aae33_0_53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e7079aae33_0_54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e7079aae33_0_54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03" name="Google Shape;1003;g2e7079aae33_0_54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e7079aae33_0_55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2e7079aae33_0_55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10" name="Google Shape;1010;g2e7079aae33_0_55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e7079aae33_0_56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e7079aae33_0_56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17" name="Google Shape;1017;g2e7079aae33_0_56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e7079aae33_0_55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e7079aae33_0_55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24" name="Google Shape;1024;g2e7079aae33_0_55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e7079aae33_0_57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e7079aae33_0_57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31" name="Google Shape;1031;g2e7079aae33_0_57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e7079aae33_0_57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e7079aae33_0_57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38" name="Google Shape;1038;g2e7079aae33_0_57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e7079aae33_0_60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e7079aae33_0_60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45" name="Google Shape;1045;g2e7079aae33_0_60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e7079aae33_0_63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e7079aae33_0_63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52" name="Google Shape;1052;g2e7079aae33_0_63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e7079aae33_0_64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e7079aae33_0_64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60" name="Google Shape;1060;g2e7079aae33_0_64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0447614ea7_24_2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0447614ea7_24_2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7" name="Google Shape;157;g30447614ea7_24_2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e7079aae33_0_65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e7079aae33_0_65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68" name="Google Shape;1068;g2e7079aae33_0_65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e7079aae33_0_65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2e7079aae33_0_65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76" name="Google Shape;1076;g2e7079aae33_0_65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7079aae33_0_66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7079aae33_0_66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83" name="Google Shape;1083;g2e7079aae33_0_66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e7079aae33_0_69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e7079aae33_0_69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093" name="Google Shape;1093;g2e7079aae33_0_69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e7079aae33_0_67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e7079aae33_0_67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03" name="Google Shape;1103;g2e7079aae33_0_67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e7079aae33_0_70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e7079aae33_0_70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11" name="Google Shape;1111;g2e7079aae33_0_70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e7079aae33_0_71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e7079aae33_0_71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18" name="Google Shape;1118;g2e7079aae33_0_71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e7079aae33_0_71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e7079aae33_0_71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26" name="Google Shape;1126;g2e7079aae33_0_71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e7079aae33_0_58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e7079aae33_0_58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34" name="Google Shape;1134;g2e7079aae33_0_58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e7079aae33_0_61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e7079aae33_0_61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41" name="Google Shape;1141;g2e7079aae33_0_61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447614ea7_24_2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447614ea7_24_2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7" name="Google Shape;167;g30447614ea7_24_2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e748618ef4_0_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e748618ef4_0_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48" name="Google Shape;1148;g2e748618ef4_0_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e748618ef4_0_1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e748618ef4_0_1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56" name="Google Shape;1156;g2e748618ef4_0_1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e748618ef4_0_3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2e748618ef4_0_3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64" name="Google Shape;1164;g2e748618ef4_0_3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e748618ef4_0_2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2e748618ef4_0_2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72" name="Google Shape;1172;g2e748618ef4_0_2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e748618ef4_0_4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e748618ef4_0_4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80" name="Google Shape;1180;g2e748618ef4_0_4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e748618ef4_0_3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e748618ef4_0_3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90" name="Google Shape;1190;g2e748618ef4_0_3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e748618ef4_0_6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2e748618ef4_0_6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98" name="Google Shape;1198;g2e748618ef4_0_6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e748618ef4_0_7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e748618ef4_0_7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05" name="Google Shape;1205;g2e748618ef4_0_7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e748618ef4_0_8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e748618ef4_0_8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12" name="Google Shape;1212;g2e748618ef4_0_8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e748618ef4_0_9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e748618ef4_0_9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20" name="Google Shape;1220;g2e748618ef4_0_9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0447614ea7_24_3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0447614ea7_24_3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5" name="Google Shape;175;g30447614ea7_24_3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e748618ef4_0_10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e748618ef4_0_10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28" name="Google Shape;1228;g2e748618ef4_0_10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e7079aae33_0_60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e7079aae33_0_60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36" name="Google Shape;1236;g2e7079aae33_0_60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e7079aae33_0_62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2e7079aae33_0_62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43" name="Google Shape;1243;g2e7079aae33_0_62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g2e748618ef4_0_11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49" name="Google Shape;1249;g2e748618ef4_0_11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50" name="Google Shape;1250;g2e748618ef4_0_11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e748618ef4_0_12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2e748618ef4_0_12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58" name="Google Shape;1258;g2e748618ef4_0_12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e748618ef4_0_13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e748618ef4_0_13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67" name="Google Shape;1267;g2e748618ef4_0_13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e748618ef4_0_15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e748618ef4_0_15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74" name="Google Shape;1274;g2e748618ef4_0_15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e748618ef4_0_16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e748618ef4_0_16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82" name="Google Shape;1282;g2e748618ef4_0_16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2e748618ef4_0_14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2e748618ef4_0_14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90" name="Google Shape;1290;g2e748618ef4_0_14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e748618ef4_0_18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2e748618ef4_0_18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00" name="Google Shape;1300;g2e748618ef4_0_18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447614ea7_24_4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447614ea7_24_4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3" name="Google Shape;183;g30447614ea7_24_4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e7079aae33_0_59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e7079aae33_0_59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08" name="Google Shape;1308;g2e7079aae33_0_59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e7079aae33_0_62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e7079aae33_0_62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15" name="Google Shape;1315;g2e7079aae33_0_62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e748618ef4_0_20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e748618ef4_0_20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23" name="Google Shape;1323;g2e748618ef4_0_20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73baf4a397_0_5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73baf4a397_0_5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31" name="Google Shape;1331;g273baf4a397_0_5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8123208e61_1_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8123208e61_1_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38" name="Google Shape;1338;g28123208e61_1_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8123208e61_1_1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28123208e61_1_1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49" name="Google Shape;1349;g28123208e61_1_1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8123208e61_1_3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8123208e61_1_3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58" name="Google Shape;1358;g28123208e61_1_3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818f0a9fa5_0_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818f0a9fa5_0_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67" name="Google Shape;1367;g2818f0a9fa5_0_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818f0a9fa5_0_1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2818f0a9fa5_0_1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75" name="Google Shape;1375;g2818f0a9fa5_0_1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818f0a9fa5_0_2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818f0a9fa5_0_2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82" name="Google Shape;1382;g2818f0a9fa5_0_2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0447614ea7_24_50: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0447614ea7_24_50: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2818f0a9fa5_0_3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2818f0a9fa5_0_3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89" name="Google Shape;1389;g2818f0a9fa5_0_3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818f0a9fa5_0_4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2818f0a9fa5_0_4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396" name="Google Shape;1396;g2818f0a9fa5_0_4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818f0a9fa5_0_4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818f0a9fa5_0_4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03" name="Google Shape;1403;g2818f0a9fa5_0_4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818f0a9fa5_0_5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2818f0a9fa5_0_5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10" name="Google Shape;1410;g2818f0a9fa5_0_5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818f0a9fa5_0_6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2818f0a9fa5_0_6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17" name="Google Shape;1417;g2818f0a9fa5_0_6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818f0a9fa5_0_8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818f0a9fa5_0_8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26" name="Google Shape;1426;g2818f0a9fa5_0_8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818f0a9fa5_0_9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2818f0a9fa5_0_9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35" name="Google Shape;1435;g2818f0a9fa5_0_9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818f0a9fa5_0_11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818f0a9fa5_0_11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44" name="Google Shape;1444;g2818f0a9fa5_0_11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818f0a9fa5_0_11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818f0a9fa5_0_11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51" name="Google Shape;1451;g2818f0a9fa5_0_11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2818f0a9fa5_0_12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2818f0a9fa5_0_12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59" name="Google Shape;1459;g2818f0a9fa5_0_12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447614ea7_24_56: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447614ea7_24_56: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818f0a9fa5_0_13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2818f0a9fa5_0_13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66" name="Google Shape;1466;g2818f0a9fa5_0_13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2818f0a9fa5_0_15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2818f0a9fa5_0_15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74" name="Google Shape;1474;g2818f0a9fa5_0_15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818f0a9fa5_0_16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2818f0a9fa5_0_16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82" name="Google Shape;1482;g2818f0a9fa5_0_16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2818f0a9fa5_0_16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2818f0a9fa5_0_16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89" name="Google Shape;1489;g2818f0a9fa5_0_16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818f0a9fa5_0_17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818f0a9fa5_0_17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496" name="Google Shape;1496;g2818f0a9fa5_0_17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818f0a9fa5_0_17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818f0a9fa5_0_17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04" name="Google Shape;1504;g2818f0a9fa5_0_17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818f0a9fa5_0_18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2818f0a9fa5_0_18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11" name="Google Shape;1511;g2818f0a9fa5_0_18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818f0a9fa5_0_18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2818f0a9fa5_0_18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19" name="Google Shape;1519;g2818f0a9fa5_0_18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818f0a9fa5_0_19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818f0a9fa5_0_19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27" name="Google Shape;1527;g2818f0a9fa5_0_19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818f0a9fa5_0_19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2818f0a9fa5_0_19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34" name="Google Shape;1534;g2818f0a9fa5_0_19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0447614ea7_24_63: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0447614ea7_24_63: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818f0a9fa5_0_20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2818f0a9fa5_0_20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42" name="Google Shape;1542;g2818f0a9fa5_0_20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818f0a9fa5_0_23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818f0a9fa5_0_23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49" name="Google Shape;1549;g2818f0a9fa5_0_23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2833333e5b4_0_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2833333e5b4_0_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58" name="Google Shape;1558;g2833333e5b4_0_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833333e5b4_0_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2833333e5b4_0_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65" name="Google Shape;1565;g2833333e5b4_0_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833333e5b4_0_2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833333e5b4_0_2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72" name="Google Shape;1572;g2833333e5b4_0_2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833333e5b4_0_2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833333e5b4_0_2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79" name="Google Shape;1579;g2833333e5b4_0_2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833333e5b4_0_3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833333e5b4_0_3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86" name="Google Shape;1586;g2833333e5b4_0_3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2833333e5b4_0_4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2833333e5b4_0_4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593" name="Google Shape;1593;g2833333e5b4_0_4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2833333e5b4_0_5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2833333e5b4_0_5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01" name="Google Shape;1601;g2833333e5b4_0_5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2833333e5b4_0_6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2833333e5b4_0_6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09" name="Google Shape;1609;g2833333e5b4_0_6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e6cf36f49b_0_283: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59" name="Google Shape;59;g2e6cf36f49b_0_283: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0447614ea7_24_69: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0447614ea7_24_69: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2833333e5b4_0_7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2833333e5b4_0_7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16" name="Google Shape;1616;g2833333e5b4_0_7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2833333e5b4_0_7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2833333e5b4_0_7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23" name="Google Shape;1623;g2833333e5b4_0_7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2833333e5b4_0_8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2833333e5b4_0_8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30" name="Google Shape;1630;g2833333e5b4_0_8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2833333e5b4_0_9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2833333e5b4_0_9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37" name="Google Shape;1637;g2833333e5b4_0_9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833333e5b4_0_10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833333e5b4_0_10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45" name="Google Shape;1645;g2833333e5b4_0_10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2833333e5b4_0_12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2833333e5b4_0_12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55" name="Google Shape;1655;g2833333e5b4_0_12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3" name="Shape 1663"/>
        <p:cNvGrpSpPr/>
        <p:nvPr/>
      </p:nvGrpSpPr>
      <p:grpSpPr>
        <a:xfrm>
          <a:off x="0" y="0"/>
          <a:ext cx="0" cy="0"/>
          <a:chOff x="0" y="0"/>
          <a:chExt cx="0" cy="0"/>
        </a:xfrm>
      </p:grpSpPr>
      <p:sp>
        <p:nvSpPr>
          <p:cNvPr id="1664" name="Google Shape;1664;g2833333e5b4_0_13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65" name="Google Shape;1665;g2833333e5b4_0_13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66" name="Google Shape;1666;g2833333e5b4_0_13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2833333e5b4_0_14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2833333e5b4_0_14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77" name="Google Shape;1677;g2833333e5b4_0_14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2833333e5b4_0_15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2833333e5b4_0_15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88" name="Google Shape;1688;g2833333e5b4_0_15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833333e5b4_0_16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2833333e5b4_0_16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698" name="Google Shape;1698;g2833333e5b4_0_16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447614ea7_24_75: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447614ea7_24_75: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2833333e5b4_0_20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2833333e5b4_0_20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09" name="Google Shape;1709;g2833333e5b4_0_20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833333e5b4_0_21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16" name="Google Shape;1716;g2833333e5b4_0_21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17" name="Google Shape;1717;g2833333e5b4_0_21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2f5f9222633_0_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2f5f9222633_0_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27" name="Google Shape;1727;g2f5f9222633_0_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2f5f9222633_0_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2f5f9222633_0_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34" name="Google Shape;1734;g2f5f9222633_0_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f5f9222633_0_1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f5f9222633_0_1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41" name="Google Shape;1741;g2f5f9222633_0_1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f5f9222633_0_3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2f5f9222633_0_3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50" name="Google Shape;1750;g2f5f9222633_0_3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2f5f9222633_0_4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2f5f9222633_0_4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57" name="Google Shape;1757;g2f5f9222633_0_4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2f5f9222633_0_5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2f5f9222633_0_5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64" name="Google Shape;1764;g2f5f9222633_0_5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2f5f9222633_0_6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2f5f9222633_0_6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71" name="Google Shape;1771;g2f5f9222633_0_6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2f5f9222633_0_6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2f5f9222633_0_6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78" name="Google Shape;1778;g2f5f9222633_0_6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0447614ea7_24_81: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0447614ea7_24_81: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f5f9222633_0_7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f5f9222633_0_7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85" name="Google Shape;1785;g2f5f9222633_0_7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2f5f9222633_0_8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791" name="Google Shape;1791;g2f5f9222633_0_8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792" name="Google Shape;1792;g2f5f9222633_0_8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2f5f9222633_0_10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2f5f9222633_0_10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02" name="Google Shape;1802;g2f5f9222633_0_10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2f5f9222633_0_11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2f5f9222633_0_11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11" name="Google Shape;1811;g2f5f9222633_0_11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f5f9222633_0_14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f5f9222633_0_14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21" name="Google Shape;1821;g2f5f9222633_0_14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2f5f9222633_0_14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2f5f9222633_0_14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28" name="Google Shape;1828;g2f5f9222633_0_14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2f61ceedcde_0_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2f61ceedcde_0_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35" name="Google Shape;1835;g2f61ceedcde_0_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2f61ceedcde_0_2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2f61ceedcde_0_2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46" name="Google Shape;1846;g2f61ceedcde_0_2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2f61ceedcde_0_6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2f61ceedcde_0_6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53" name="Google Shape;1853;g2f61ceedcde_0_6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2f61ceedcde_0_6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2f61ceedcde_0_6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60" name="Google Shape;1860;g2f61ceedcde_0_6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f68ae33455_7_3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f68ae33455_7_3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4" name="Google Shape;234;g2f68ae33455_7_3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2f61ceedcde_0_7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2f61ceedcde_0_7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67" name="Google Shape;1867;g2f61ceedcde_0_7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2f61ceedcde_0_11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73" name="Google Shape;1873;g2f61ceedcde_0_11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74" name="Google Shape;1874;g2f61ceedcde_0_11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f61ceedcde_0_12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2f61ceedcde_0_12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81" name="Google Shape;1881;g2f61ceedcde_0_12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2f61ceedcde_0_13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2f61ceedcde_0_13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89" name="Google Shape;1889;g2f61ceedcde_0_13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2f61ceedcde_0_14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2f61ceedcde_0_14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897" name="Google Shape;1897;g2f61ceedcde_0_14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2f61ceedcde_0_15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2f61ceedcde_0_15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05" name="Google Shape;1905;g2f61ceedcde_0_15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2f61ceedcde_0_16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2f61ceedcde_0_16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13" name="Google Shape;1913;g2f61ceedcde_0_16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2f61ceedcde_0_17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2f61ceedcde_0_17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20" name="Google Shape;1920;g2f61ceedcde_0_17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2f677ccc6f1_0_3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2f677ccc6f1_0_3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27" name="Google Shape;1927;g2f677ccc6f1_0_3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2f677ccc6f1_0_3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2f677ccc6f1_0_3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34" name="Google Shape;1934;g2f677ccc6f1_0_3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f68ae33455_7_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f68ae33455_7_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1" name="Google Shape;241;g2f68ae33455_7_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2f677ccc6f1_0_4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2f677ccc6f1_0_4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41" name="Google Shape;1941;g2f677ccc6f1_0_4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2f677ccc6f1_0_4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2f677ccc6f1_0_4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48" name="Google Shape;1948;g2f677ccc6f1_0_4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2f677ccc6f1_0_5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2f677ccc6f1_0_5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55" name="Google Shape;1955;g2f677ccc6f1_0_5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2f677ccc6f1_0_6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2f677ccc6f1_0_6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62" name="Google Shape;1962;g2f677ccc6f1_0_6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2f677ccc6f1_0_6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2f677ccc6f1_0_6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69" name="Google Shape;1969;g2f677ccc6f1_0_6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2f677ccc6f1_0_7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2f677ccc6f1_0_7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76" name="Google Shape;1976;g2f677ccc6f1_0_7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2f677ccc6f1_0_7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2f677ccc6f1_0_7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83" name="Google Shape;1983;g2f677ccc6f1_0_7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f677ccc6f1_0_8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f677ccc6f1_0_8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993" name="Google Shape;1993;g2f677ccc6f1_0_8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2f677ccc6f1_0_9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2f677ccc6f1_0_9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01" name="Google Shape;2001;g2f677ccc6f1_0_9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2f677ccc6f1_0_9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2f677ccc6f1_0_9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09" name="Google Shape;2009;g2f677ccc6f1_0_9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f68ae33455_7_1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f68ae33455_7_1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0" name="Google Shape;250;g2f68ae33455_7_1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2f677ccc6f1_0_10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2f677ccc6f1_0_10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18" name="Google Shape;2018;g2f677ccc6f1_0_10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2f677ccc6f1_0_11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2f677ccc6f1_0_11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27" name="Google Shape;2027;g2f677ccc6f1_0_11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2f677ccc6f1_0_12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2f677ccc6f1_0_12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36" name="Google Shape;2036;g2f677ccc6f1_0_12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2f677ccc6f1_0_13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2f677ccc6f1_0_13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44" name="Google Shape;2044;g2f677ccc6f1_0_13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2f677ccc6f1_0_13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2f677ccc6f1_0_13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51" name="Google Shape;2051;g2f677ccc6f1_0_13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2f677ccc6f1_0_14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57" name="Google Shape;2057;g2f677ccc6f1_0_14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58" name="Google Shape;2058;g2f677ccc6f1_0_14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2f677ccc6f1_0_14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2f677ccc6f1_0_14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66" name="Google Shape;2066;g2f677ccc6f1_0_14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2f677ccc6f1_0_15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2f677ccc6f1_0_15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75" name="Google Shape;2075;g2f677ccc6f1_0_15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2f677ccc6f1_0_16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2f677ccc6f1_0_16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83" name="Google Shape;2083;g2f677ccc6f1_0_16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2f677ccc6f1_0_17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2f677ccc6f1_0_17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90" name="Google Shape;2090;g2f677ccc6f1_0_17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f68ae33455_7_1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f68ae33455_7_1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8" name="Google Shape;258;g2f68ae33455_7_1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2f677ccc6f1_0_17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2f677ccc6f1_0_17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098" name="Google Shape;2098;g2f677ccc6f1_0_17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2f677ccc6f1_0_18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2f677ccc6f1_0_18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06" name="Google Shape;2106;g2f677ccc6f1_0_18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2f677ccc6f1_0_19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2f677ccc6f1_0_19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13" name="Google Shape;2113;g2f677ccc6f1_0_19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2f677ccc6f1_0_19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2f677ccc6f1_0_19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21" name="Google Shape;2121;g2f677ccc6f1_0_19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2f677ccc6f1_0_20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2f677ccc6f1_0_20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29" name="Google Shape;2129;g2f677ccc6f1_0_20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2f677ccc6f1_0_21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2f677ccc6f1_0_21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36" name="Google Shape;2136;g2f677ccc6f1_0_21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2f677ccc6f1_0_21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2f677ccc6f1_0_21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43" name="Google Shape;2143;g2f677ccc6f1_0_21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2f677ccc6f1_0_22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2f677ccc6f1_0_22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51" name="Google Shape;2151;g2f677ccc6f1_0_22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2f677ccc6f1_0_23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2f677ccc6f1_0_23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60" name="Google Shape;2160;g2f677ccc6f1_0_23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2f677ccc6f1_0_23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2f677ccc6f1_0_23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67" name="Google Shape;2167;g2f677ccc6f1_0_23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f68ae33455_7_5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f68ae33455_7_5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6" name="Google Shape;266;g2f68ae33455_7_5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2f677ccc6f1_0_24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75" name="Google Shape;2175;g2f677ccc6f1_0_24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76" name="Google Shape;2176;g2f677ccc6f1_0_24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2f677ccc6f1_0_25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2f677ccc6f1_0_25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85" name="Google Shape;2185;g2f677ccc6f1_0_25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1" name="Shape 2191"/>
        <p:cNvGrpSpPr/>
        <p:nvPr/>
      </p:nvGrpSpPr>
      <p:grpSpPr>
        <a:xfrm>
          <a:off x="0" y="0"/>
          <a:ext cx="0" cy="0"/>
          <a:chOff x="0" y="0"/>
          <a:chExt cx="0" cy="0"/>
        </a:xfrm>
      </p:grpSpPr>
      <p:sp>
        <p:nvSpPr>
          <p:cNvPr id="2192" name="Google Shape;2192;g2f677ccc6f1_0_26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193" name="Google Shape;2193;g2f677ccc6f1_0_26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194" name="Google Shape;2194;g2f677ccc6f1_0_26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2f677ccc6f1_0_26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2f677ccc6f1_0_26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03" name="Google Shape;2203;g2f677ccc6f1_0_26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2f677ccc6f1_0_27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10" name="Google Shape;2210;g2f677ccc6f1_0_27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11" name="Google Shape;2211;g2f677ccc6f1_0_27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2f677ccc6f1_0_28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2f677ccc6f1_0_28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18" name="Google Shape;2218;g2f677ccc6f1_0_28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2f677ccc6f1_0_28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2f677ccc6f1_0_28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26" name="Google Shape;2226;g2f677ccc6f1_0_28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2f677ccc6f1_0_29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2f677ccc6f1_0_29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34" name="Google Shape;2234;g2f677ccc6f1_0_29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g2f677ccc6f1_0_30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2f677ccc6f1_0_30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42" name="Google Shape;2242;g2f677ccc6f1_0_30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2f677ccc6f1_0_31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2f677ccc6f1_0_31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52" name="Google Shape;2252;g2f677ccc6f1_0_31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fb6d448ba4_1_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fb6d448ba4_1_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7" name="Google Shape;277;g2fb6d448ba4_1_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2f677ccc6f1_0_31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2f677ccc6f1_0_31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60" name="Google Shape;2260;g2f677ccc6f1_0_31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2f677ccc6f1_0_32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2f677ccc6f1_0_32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68" name="Google Shape;2268;g2f677ccc6f1_0_32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2f677ccc6f1_0_33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f677ccc6f1_0_33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76" name="Google Shape;2276;g2f677ccc6f1_0_33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2f677ccc6f1_0_34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2f677ccc6f1_0_34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84" name="Google Shape;2284;g2f677ccc6f1_0_34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2f677ccc6f1_0_34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2f677ccc6f1_0_34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291" name="Google Shape;2291;g2f677ccc6f1_0_34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2f677ccc6f1_0_35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2f677ccc6f1_0_35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00" name="Google Shape;2300;g2f677ccc6f1_0_35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2f677ccc6f1_0_36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2f677ccc6f1_0_36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08" name="Google Shape;2308;g2f677ccc6f1_0_36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3" name="Shape 2313"/>
        <p:cNvGrpSpPr/>
        <p:nvPr/>
      </p:nvGrpSpPr>
      <p:grpSpPr>
        <a:xfrm>
          <a:off x="0" y="0"/>
          <a:ext cx="0" cy="0"/>
          <a:chOff x="0" y="0"/>
          <a:chExt cx="0" cy="0"/>
        </a:xfrm>
      </p:grpSpPr>
      <p:sp>
        <p:nvSpPr>
          <p:cNvPr id="2314" name="Google Shape;2314;g2f677ccc6f1_0_36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2f677ccc6f1_0_36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16" name="Google Shape;2316;g2f677ccc6f1_0_36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2f677ccc6f1_0_37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2f677ccc6f1_0_37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24" name="Google Shape;2324;g2f677ccc6f1_0_37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2f677ccc6f1_0_38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2f677ccc6f1_0_38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31" name="Google Shape;2331;g2f677ccc6f1_0_38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f68ae33455_7_2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f68ae33455_7_2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6" name="Google Shape;286;g2f68ae33455_7_2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g2f677ccc6f1_0_38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37" name="Google Shape;2337;g2f677ccc6f1_0_38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38" name="Google Shape;2338;g2f677ccc6f1_0_38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2f677ccc6f1_0_39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2f677ccc6f1_0_39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45" name="Google Shape;2345;g2f677ccc6f1_0_39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g2f677ccc6f1_0_40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2f677ccc6f1_0_40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53" name="Google Shape;2353;g2f677ccc6f1_0_40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8" name="Shape 2358"/>
        <p:cNvGrpSpPr/>
        <p:nvPr/>
      </p:nvGrpSpPr>
      <p:grpSpPr>
        <a:xfrm>
          <a:off x="0" y="0"/>
          <a:ext cx="0" cy="0"/>
          <a:chOff x="0" y="0"/>
          <a:chExt cx="0" cy="0"/>
        </a:xfrm>
      </p:grpSpPr>
      <p:sp>
        <p:nvSpPr>
          <p:cNvPr id="2359" name="Google Shape;2359;g2f677ccc6f1_0_40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60" name="Google Shape;2360;g2f677ccc6f1_0_40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61" name="Google Shape;2361;g2f677ccc6f1_0_40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f677ccc6f1_0_41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f677ccc6f1_0_41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69" name="Google Shape;2369;g2f677ccc6f1_0_41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4" name="Shape 2374"/>
        <p:cNvGrpSpPr/>
        <p:nvPr/>
      </p:nvGrpSpPr>
      <p:grpSpPr>
        <a:xfrm>
          <a:off x="0" y="0"/>
          <a:ext cx="0" cy="0"/>
          <a:chOff x="0" y="0"/>
          <a:chExt cx="0" cy="0"/>
        </a:xfrm>
      </p:grpSpPr>
      <p:sp>
        <p:nvSpPr>
          <p:cNvPr id="2375" name="Google Shape;2375;g2f677ccc6f1_0_42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2f677ccc6f1_0_42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77" name="Google Shape;2377;g2f677ccc6f1_0_42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2f677ccc6f1_0_42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2f677ccc6f1_0_42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85" name="Google Shape;2385;g2f677ccc6f1_0_42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2f677ccc6f1_0_43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2f677ccc6f1_0_43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393" name="Google Shape;2393;g2f677ccc6f1_0_43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2f677ccc6f1_0_44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2f677ccc6f1_0_44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01" name="Google Shape;2401;g2f677ccc6f1_0_44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2f677ccc6f1_0_44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2f677ccc6f1_0_44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09" name="Google Shape;2409;g2f677ccc6f1_0_44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6cd5b293bc_0_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6" name="Google Shape;66;g6cd5b293bc_0_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7" name="Google Shape;67;g6cd5b293bc_0_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3baf4a397_0_1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73baf4a397_0_1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5" name="Google Shape;295;g273baf4a397_0_1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2f677ccc6f1_0_45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2f677ccc6f1_0_45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17" name="Google Shape;2417;g2f677ccc6f1_0_45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2f677ccc6f1_0_46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2f677ccc6f1_0_46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25" name="Google Shape;2425;g2f677ccc6f1_0_46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2f677ccc6f1_0_46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2f677ccc6f1_0_46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32" name="Google Shape;2432;g2f677ccc6f1_0_46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2f677ccc6f1_0_47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39" name="Google Shape;2439;g2f677ccc6f1_0_47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40" name="Google Shape;2440;g2f677ccc6f1_0_47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2f677ccc6f1_0_48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2f677ccc6f1_0_48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48" name="Google Shape;2448;g2f677ccc6f1_0_48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2f677ccc6f1_0_49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2f677ccc6f1_0_49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56" name="Google Shape;2456;g2f677ccc6f1_0_49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2f677ccc6f1_0_50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2f677ccc6f1_0_50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66" name="Google Shape;2466;g2f677ccc6f1_0_50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2f677ccc6f1_0_51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2f677ccc6f1_0_51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74" name="Google Shape;2474;g2f677ccc6f1_0_51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2f677ccc6f1_0_52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2f677ccc6f1_0_52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82" name="Google Shape;2482;g2f677ccc6f1_0_52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2f677ccc6f1_0_52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2f677ccc6f1_0_52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490" name="Google Shape;2490;g2f677ccc6f1_0_52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3baf4a397_0_7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73baf4a397_0_7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2" name="Google Shape;302;g273baf4a397_0_7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2f677ccc6f1_0_53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2f677ccc6f1_0_53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00" name="Google Shape;2500;g2f677ccc6f1_0_53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2f677ccc6f1_0_54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2f677ccc6f1_0_54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09" name="Google Shape;2509;g2f677ccc6f1_0_54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2f677ccc6f1_0_55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18" name="Google Shape;2518;g2f677ccc6f1_0_55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19" name="Google Shape;2519;g2f677ccc6f1_0_55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2f677ccc6f1_0_55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2f677ccc6f1_0_55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27" name="Google Shape;2527;g2f677ccc6f1_0_55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2" name="Shape 2532"/>
        <p:cNvGrpSpPr/>
        <p:nvPr/>
      </p:nvGrpSpPr>
      <p:grpSpPr>
        <a:xfrm>
          <a:off x="0" y="0"/>
          <a:ext cx="0" cy="0"/>
          <a:chOff x="0" y="0"/>
          <a:chExt cx="0" cy="0"/>
        </a:xfrm>
      </p:grpSpPr>
      <p:sp>
        <p:nvSpPr>
          <p:cNvPr id="2533" name="Google Shape;2533;g2f677ccc6f1_0_56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2f677ccc6f1_0_56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35" name="Google Shape;2535;g2f677ccc6f1_0_56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2f677ccc6f1_0_57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2f677ccc6f1_0_57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43" name="Google Shape;2543;g2f677ccc6f1_0_57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2f677ccc6f1_0_57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2f677ccc6f1_0_57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50" name="Google Shape;2550;g2f677ccc6f1_0_57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5" name="Shape 2555"/>
        <p:cNvGrpSpPr/>
        <p:nvPr/>
      </p:nvGrpSpPr>
      <p:grpSpPr>
        <a:xfrm>
          <a:off x="0" y="0"/>
          <a:ext cx="0" cy="0"/>
          <a:chOff x="0" y="0"/>
          <a:chExt cx="0" cy="0"/>
        </a:xfrm>
      </p:grpSpPr>
      <p:sp>
        <p:nvSpPr>
          <p:cNvPr id="2556" name="Google Shape;2556;g2f677ccc6f1_0_58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57" name="Google Shape;2557;g2f677ccc6f1_0_58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58" name="Google Shape;2558;g2f677ccc6f1_0_58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2" name="Shape 2562"/>
        <p:cNvGrpSpPr/>
        <p:nvPr/>
      </p:nvGrpSpPr>
      <p:grpSpPr>
        <a:xfrm>
          <a:off x="0" y="0"/>
          <a:ext cx="0" cy="0"/>
          <a:chOff x="0" y="0"/>
          <a:chExt cx="0" cy="0"/>
        </a:xfrm>
      </p:grpSpPr>
      <p:sp>
        <p:nvSpPr>
          <p:cNvPr id="2563" name="Google Shape;2563;g2f677ccc6f1_0_59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64" name="Google Shape;2564;g2f677ccc6f1_0_59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65" name="Google Shape;2565;g2f677ccc6f1_0_59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2f677ccc6f1_0_59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2f677ccc6f1_0_59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73" name="Google Shape;2573;g2f677ccc6f1_0_59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e6cf36f49b_0_25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e6cf36f49b_0_25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23" name="Google Shape;323;g2e6cf36f49b_0_25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2f677ccc6f1_0_60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2f677ccc6f1_0_60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83" name="Google Shape;2583;g2f677ccc6f1_0_60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2f677ccc6f1_0_61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2f677ccc6f1_0_61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593" name="Google Shape;2593;g2f677ccc6f1_0_61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7" name="Shape 2597"/>
        <p:cNvGrpSpPr/>
        <p:nvPr/>
      </p:nvGrpSpPr>
      <p:grpSpPr>
        <a:xfrm>
          <a:off x="0" y="0"/>
          <a:ext cx="0" cy="0"/>
          <a:chOff x="0" y="0"/>
          <a:chExt cx="0" cy="0"/>
        </a:xfrm>
      </p:grpSpPr>
      <p:sp>
        <p:nvSpPr>
          <p:cNvPr id="2598" name="Google Shape;2598;g2f677ccc6f1_0_62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599" name="Google Shape;2599;g2f677ccc6f1_0_62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00" name="Google Shape;2600;g2f677ccc6f1_0_62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6" name="Shape 2606"/>
        <p:cNvGrpSpPr/>
        <p:nvPr/>
      </p:nvGrpSpPr>
      <p:grpSpPr>
        <a:xfrm>
          <a:off x="0" y="0"/>
          <a:ext cx="0" cy="0"/>
          <a:chOff x="0" y="0"/>
          <a:chExt cx="0" cy="0"/>
        </a:xfrm>
      </p:grpSpPr>
      <p:sp>
        <p:nvSpPr>
          <p:cNvPr id="2607" name="Google Shape;2607;g2f677ccc6f1_0_63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2f677ccc6f1_0_63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09" name="Google Shape;2609;g2f677ccc6f1_0_63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5" name="Shape 2615"/>
        <p:cNvGrpSpPr/>
        <p:nvPr/>
      </p:nvGrpSpPr>
      <p:grpSpPr>
        <a:xfrm>
          <a:off x="0" y="0"/>
          <a:ext cx="0" cy="0"/>
          <a:chOff x="0" y="0"/>
          <a:chExt cx="0" cy="0"/>
        </a:xfrm>
      </p:grpSpPr>
      <p:sp>
        <p:nvSpPr>
          <p:cNvPr id="2616" name="Google Shape;2616;g2f677ccc6f1_0_63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2f677ccc6f1_0_63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18" name="Google Shape;2618;g2f677ccc6f1_0_63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2f677ccc6f1_0_64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2f677ccc6f1_0_64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27" name="Google Shape;2627;g2f677ccc6f1_0_64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g2f677ccc6f1_0_65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33" name="Google Shape;2633;g2f677ccc6f1_0_65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34" name="Google Shape;2634;g2f677ccc6f1_0_65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2f677ccc6f1_0_66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2f677ccc6f1_0_66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42" name="Google Shape;2642;g2f677ccc6f1_0_66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2f677ccc6f1_0_67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2f677ccc6f1_0_67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54" name="Google Shape;2654;g2f677ccc6f1_0_67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2f677ccc6f1_0_67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2f677ccc6f1_0_67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62" name="Google Shape;2662;g2f677ccc6f1_0_67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6cf36f49b_0_6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e6cf36f49b_0_6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30" name="Google Shape;330;g2e6cf36f49b_0_6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2f677ccc6f1_0_69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2f677ccc6f1_0_69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76" name="Google Shape;2676;g2f677ccc6f1_0_69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2f677ccc6f1_0_69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2f677ccc6f1_0_69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83" name="Google Shape;2683;g2f677ccc6f1_0_69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g2f677ccc6f1_0_70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89" name="Google Shape;2689;g2f677ccc6f1_0_70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90" name="Google Shape;2690;g2f677ccc6f1_0_70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2f677ccc6f1_0_71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2f677ccc6f1_0_71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698" name="Google Shape;2698;g2f677ccc6f1_0_71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2f677ccc6f1_0_71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2f677ccc6f1_0_71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08" name="Google Shape;2708;g2f677ccc6f1_0_71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g2f677ccc6f1_0_72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2f677ccc6f1_0_72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18" name="Google Shape;2718;g2f677ccc6f1_0_72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2f677ccc6f1_0_73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2f677ccc6f1_0_73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26" name="Google Shape;2726;g2f677ccc6f1_0_73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2f677ccc6f1_0_74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2f677ccc6f1_0_74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34" name="Google Shape;2734;g2f677ccc6f1_0_74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g2f677ccc6f1_0_74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41" name="Google Shape;2741;g2f677ccc6f1_0_74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42" name="Google Shape;2742;g2f677ccc6f1_0_74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g2f677ccc6f1_0_75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2f677ccc6f1_0_75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51" name="Google Shape;2751;g2f677ccc6f1_0_75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e6cf36f49b_0_7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e6cf36f49b_0_7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37" name="Google Shape;337;g2e6cf36f49b_0_7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g2f677ccc6f1_0_76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59" name="Google Shape;2759;g2f677ccc6f1_0_76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60" name="Google Shape;2760;g2f677ccc6f1_0_76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4" name="Shape 2764"/>
        <p:cNvGrpSpPr/>
        <p:nvPr/>
      </p:nvGrpSpPr>
      <p:grpSpPr>
        <a:xfrm>
          <a:off x="0" y="0"/>
          <a:ext cx="0" cy="0"/>
          <a:chOff x="0" y="0"/>
          <a:chExt cx="0" cy="0"/>
        </a:xfrm>
      </p:grpSpPr>
      <p:sp>
        <p:nvSpPr>
          <p:cNvPr id="2765" name="Google Shape;2765;g2fad375cf0a_51_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66" name="Google Shape;2766;g2fad375cf0a_51_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67" name="Google Shape;2767;g2fad375cf0a_51_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1" name="Shape 2771"/>
        <p:cNvGrpSpPr/>
        <p:nvPr/>
      </p:nvGrpSpPr>
      <p:grpSpPr>
        <a:xfrm>
          <a:off x="0" y="0"/>
          <a:ext cx="0" cy="0"/>
          <a:chOff x="0" y="0"/>
          <a:chExt cx="0" cy="0"/>
        </a:xfrm>
      </p:grpSpPr>
      <p:sp>
        <p:nvSpPr>
          <p:cNvPr id="2772" name="Google Shape;2772;g2fad375cf0a_51_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73" name="Google Shape;2773;g2fad375cf0a_51_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74" name="Google Shape;2774;g2fad375cf0a_51_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8" name="Shape 2778"/>
        <p:cNvGrpSpPr/>
        <p:nvPr/>
      </p:nvGrpSpPr>
      <p:grpSpPr>
        <a:xfrm>
          <a:off x="0" y="0"/>
          <a:ext cx="0" cy="0"/>
          <a:chOff x="0" y="0"/>
          <a:chExt cx="0" cy="0"/>
        </a:xfrm>
      </p:grpSpPr>
      <p:sp>
        <p:nvSpPr>
          <p:cNvPr id="2779" name="Google Shape;2779;g2f677ccc6f1_0_79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80" name="Google Shape;2780;g2f677ccc6f1_0_79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81" name="Google Shape;2781;g2f677ccc6f1_0_79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2f677ccc6f1_0_80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2f677ccc6f1_0_80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88" name="Google Shape;2788;g2f677ccc6f1_0_80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g2f677ccc6f1_0_80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2f677ccc6f1_0_80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795" name="Google Shape;2795;g2f677ccc6f1_0_80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2f677ccc6f1_0_81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2f677ccc6f1_0_81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02" name="Google Shape;2802;g2f677ccc6f1_0_81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2f677ccc6f1_0_81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2f677ccc6f1_0_81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09" name="Google Shape;2809;g2f677ccc6f1_0_81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2f677ccc6f1_0_82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2f677ccc6f1_0_82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16" name="Google Shape;2816;g2f677ccc6f1_0_82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0" name="Shape 2820"/>
        <p:cNvGrpSpPr/>
        <p:nvPr/>
      </p:nvGrpSpPr>
      <p:grpSpPr>
        <a:xfrm>
          <a:off x="0" y="0"/>
          <a:ext cx="0" cy="0"/>
          <a:chOff x="0" y="0"/>
          <a:chExt cx="0" cy="0"/>
        </a:xfrm>
      </p:grpSpPr>
      <p:sp>
        <p:nvSpPr>
          <p:cNvPr id="2821" name="Google Shape;2821;g2f677ccc6f1_0_83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22" name="Google Shape;2822;g2f677ccc6f1_0_83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23" name="Google Shape;2823;g2f677ccc6f1_0_83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6cf36f49b_0_8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e6cf36f49b_0_8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44" name="Google Shape;344;g2e6cf36f49b_0_8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2f677ccc6f1_0_83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2f677ccc6f1_0_83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31" name="Google Shape;2831;g2f677ccc6f1_0_83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g2f68ae33455_7_7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39" name="Google Shape;2839;g2f68ae33455_7_7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40" name="Google Shape;2840;g2f68ae33455_7_7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g2f677ccc6f1_0_84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47" name="Google Shape;2847;g2f677ccc6f1_0_84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48" name="Google Shape;2848;g2f677ccc6f1_0_84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4" name="Shape 2854"/>
        <p:cNvGrpSpPr/>
        <p:nvPr/>
      </p:nvGrpSpPr>
      <p:grpSpPr>
        <a:xfrm>
          <a:off x="0" y="0"/>
          <a:ext cx="0" cy="0"/>
          <a:chOff x="0" y="0"/>
          <a:chExt cx="0" cy="0"/>
        </a:xfrm>
      </p:grpSpPr>
      <p:sp>
        <p:nvSpPr>
          <p:cNvPr id="2855" name="Google Shape;2855;g2f677ccc6f1_0_85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56" name="Google Shape;2856;g2f677ccc6f1_0_85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57" name="Google Shape;2857;g2f677ccc6f1_0_85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3" name="Shape 2863"/>
        <p:cNvGrpSpPr/>
        <p:nvPr/>
      </p:nvGrpSpPr>
      <p:grpSpPr>
        <a:xfrm>
          <a:off x="0" y="0"/>
          <a:ext cx="0" cy="0"/>
          <a:chOff x="0" y="0"/>
          <a:chExt cx="0" cy="0"/>
        </a:xfrm>
      </p:grpSpPr>
      <p:sp>
        <p:nvSpPr>
          <p:cNvPr id="2864" name="Google Shape;2864;g2f677ccc6f1_0_86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65" name="Google Shape;2865;g2f677ccc6f1_0_86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66" name="Google Shape;2866;g2f677ccc6f1_0_86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g2f677ccc6f1_0_86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75" name="Google Shape;2875;g2f677ccc6f1_0_86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76" name="Google Shape;2876;g2f677ccc6f1_0_86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g2f677ccc6f1_0_87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85" name="Google Shape;2885;g2f677ccc6f1_0_87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86" name="Google Shape;2886;g2f677ccc6f1_0_87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g2f677ccc6f1_0_88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2f677ccc6f1_0_88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893" name="Google Shape;2893;g2f677ccc6f1_0_88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9" name="Shape 2899"/>
        <p:cNvGrpSpPr/>
        <p:nvPr/>
      </p:nvGrpSpPr>
      <p:grpSpPr>
        <a:xfrm>
          <a:off x="0" y="0"/>
          <a:ext cx="0" cy="0"/>
          <a:chOff x="0" y="0"/>
          <a:chExt cx="0" cy="0"/>
        </a:xfrm>
      </p:grpSpPr>
      <p:sp>
        <p:nvSpPr>
          <p:cNvPr id="2900" name="Google Shape;2900;g2f677ccc6f1_0_88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01" name="Google Shape;2901;g2f677ccc6f1_0_88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02" name="Google Shape;2902;g2f677ccc6f1_0_88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g2fb6d448ba4_40_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10" name="Google Shape;2910;g2fb6d448ba4_40_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11" name="Google Shape;2911;g2fb6d448ba4_40_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6cf36f49b_0_5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6cf36f49b_0_5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51" name="Google Shape;351;g2e6cf36f49b_0_5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2f68ae33455_7_10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2f68ae33455_7_10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21" name="Google Shape;2921;g2f68ae33455_7_10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2f68ae33455_7_10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2f68ae33455_7_10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28" name="Google Shape;2928;g2f68ae33455_7_10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3" name="Shape 2933"/>
        <p:cNvGrpSpPr/>
        <p:nvPr/>
      </p:nvGrpSpPr>
      <p:grpSpPr>
        <a:xfrm>
          <a:off x="0" y="0"/>
          <a:ext cx="0" cy="0"/>
          <a:chOff x="0" y="0"/>
          <a:chExt cx="0" cy="0"/>
        </a:xfrm>
      </p:grpSpPr>
      <p:sp>
        <p:nvSpPr>
          <p:cNvPr id="2934" name="Google Shape;2934;g2f677ccc6f1_0_90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2f677ccc6f1_0_90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36" name="Google Shape;2936;g2f677ccc6f1_0_90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2fbd59b765a_6_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42" name="Google Shape;2942;g2fbd59b765a_6_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43" name="Google Shape;2943;g2fbd59b765a_6_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g2fbd59b765a_6_1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50" name="Google Shape;2950;g2fbd59b765a_6_1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51" name="Google Shape;2951;g2fbd59b765a_6_1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5" name="Shape 2955"/>
        <p:cNvGrpSpPr/>
        <p:nvPr/>
      </p:nvGrpSpPr>
      <p:grpSpPr>
        <a:xfrm>
          <a:off x="0" y="0"/>
          <a:ext cx="0" cy="0"/>
          <a:chOff x="0" y="0"/>
          <a:chExt cx="0" cy="0"/>
        </a:xfrm>
      </p:grpSpPr>
      <p:sp>
        <p:nvSpPr>
          <p:cNvPr id="2956" name="Google Shape;2956;g2fbd59b765a_6_2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57" name="Google Shape;2957;g2fbd59b765a_6_2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58" name="Google Shape;2958;g2fbd59b765a_6_2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2" name="Shape 2962"/>
        <p:cNvGrpSpPr/>
        <p:nvPr/>
      </p:nvGrpSpPr>
      <p:grpSpPr>
        <a:xfrm>
          <a:off x="0" y="0"/>
          <a:ext cx="0" cy="0"/>
          <a:chOff x="0" y="0"/>
          <a:chExt cx="0" cy="0"/>
        </a:xfrm>
      </p:grpSpPr>
      <p:sp>
        <p:nvSpPr>
          <p:cNvPr id="2963" name="Google Shape;2963;g2fbd59b765a_6_3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2fbd59b765a_6_3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65" name="Google Shape;2965;g2fbd59b765a_6_3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0" name="Shape 2970"/>
        <p:cNvGrpSpPr/>
        <p:nvPr/>
      </p:nvGrpSpPr>
      <p:grpSpPr>
        <a:xfrm>
          <a:off x="0" y="0"/>
          <a:ext cx="0" cy="0"/>
          <a:chOff x="0" y="0"/>
          <a:chExt cx="0" cy="0"/>
        </a:xfrm>
      </p:grpSpPr>
      <p:sp>
        <p:nvSpPr>
          <p:cNvPr id="2971" name="Google Shape;2971;g2fbd59b765a_21_1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2fbd59b765a_21_1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73" name="Google Shape;2973;g2fbd59b765a_21_1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7" name="Shape 2977"/>
        <p:cNvGrpSpPr/>
        <p:nvPr/>
      </p:nvGrpSpPr>
      <p:grpSpPr>
        <a:xfrm>
          <a:off x="0" y="0"/>
          <a:ext cx="0" cy="0"/>
          <a:chOff x="0" y="0"/>
          <a:chExt cx="0" cy="0"/>
        </a:xfrm>
      </p:grpSpPr>
      <p:sp>
        <p:nvSpPr>
          <p:cNvPr id="2978" name="Google Shape;2978;g2fbd59b765a_21_2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2fbd59b765a_21_2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80" name="Google Shape;2980;g2fbd59b765a_21_2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g2fbd59b765a_21_3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86" name="Google Shape;2986;g2fbd59b765a_21_3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87" name="Google Shape;2987;g2fbd59b765a_21_3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6cf36f49b_0_8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e6cf36f49b_0_8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58" name="Google Shape;358;g2e6cf36f49b_0_8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g2fbd59b765a_21_3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2fbd59b765a_21_3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2996" name="Google Shape;2996;g2fbd59b765a_21_3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2fbd59b765a_21_4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2fbd59b765a_21_4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05" name="Google Shape;3005;g2fbd59b765a_21_4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1" name="Shape 3011"/>
        <p:cNvGrpSpPr/>
        <p:nvPr/>
      </p:nvGrpSpPr>
      <p:grpSpPr>
        <a:xfrm>
          <a:off x="0" y="0"/>
          <a:ext cx="0" cy="0"/>
          <a:chOff x="0" y="0"/>
          <a:chExt cx="0" cy="0"/>
        </a:xfrm>
      </p:grpSpPr>
      <p:sp>
        <p:nvSpPr>
          <p:cNvPr id="3012" name="Google Shape;3012;g2fbd59b765a_21_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13" name="Google Shape;3013;g2fbd59b765a_21_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14" name="Google Shape;3014;g2fbd59b765a_21_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g2fbd59b765a_21_6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22" name="Google Shape;3022;g2fbd59b765a_21_6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23" name="Google Shape;3023;g2fbd59b765a_21_6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2fbd59b765a_21_7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2fbd59b765a_21_7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31" name="Google Shape;3031;g2fbd59b765a_21_7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2fbd59b765a_26_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2fbd59b765a_26_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39" name="Google Shape;3039;g2fbd59b765a_26_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5" name="Shape 3045"/>
        <p:cNvGrpSpPr/>
        <p:nvPr/>
      </p:nvGrpSpPr>
      <p:grpSpPr>
        <a:xfrm>
          <a:off x="0" y="0"/>
          <a:ext cx="0" cy="0"/>
          <a:chOff x="0" y="0"/>
          <a:chExt cx="0" cy="0"/>
        </a:xfrm>
      </p:grpSpPr>
      <p:sp>
        <p:nvSpPr>
          <p:cNvPr id="3046" name="Google Shape;3046;g2fbd59b765a_21_7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47" name="Google Shape;3047;g2fbd59b765a_21_7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48" name="Google Shape;3048;g2fbd59b765a_21_7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3" name="Shape 3053"/>
        <p:cNvGrpSpPr/>
        <p:nvPr/>
      </p:nvGrpSpPr>
      <p:grpSpPr>
        <a:xfrm>
          <a:off x="0" y="0"/>
          <a:ext cx="0" cy="0"/>
          <a:chOff x="0" y="0"/>
          <a:chExt cx="0" cy="0"/>
        </a:xfrm>
      </p:grpSpPr>
      <p:sp>
        <p:nvSpPr>
          <p:cNvPr id="3054" name="Google Shape;3054;g2fbd59b765a_21_9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55" name="Google Shape;3055;g2fbd59b765a_21_9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56" name="Google Shape;3056;g2fbd59b765a_21_9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1" name="Shape 3061"/>
        <p:cNvGrpSpPr/>
        <p:nvPr/>
      </p:nvGrpSpPr>
      <p:grpSpPr>
        <a:xfrm>
          <a:off x="0" y="0"/>
          <a:ext cx="0" cy="0"/>
          <a:chOff x="0" y="0"/>
          <a:chExt cx="0" cy="0"/>
        </a:xfrm>
      </p:grpSpPr>
      <p:sp>
        <p:nvSpPr>
          <p:cNvPr id="3062" name="Google Shape;3062;g2fbd59b765a_21_8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63" name="Google Shape;3063;g2fbd59b765a_21_8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64" name="Google Shape;3064;g2fbd59b765a_21_8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9" name="Shape 3069"/>
        <p:cNvGrpSpPr/>
        <p:nvPr/>
      </p:nvGrpSpPr>
      <p:grpSpPr>
        <a:xfrm>
          <a:off x="0" y="0"/>
          <a:ext cx="0" cy="0"/>
          <a:chOff x="0" y="0"/>
          <a:chExt cx="0" cy="0"/>
        </a:xfrm>
      </p:grpSpPr>
      <p:sp>
        <p:nvSpPr>
          <p:cNvPr id="3070" name="Google Shape;3070;g2fbd59b765a_6_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71" name="Google Shape;3071;g2fbd59b765a_6_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72" name="Google Shape;3072;g2fbd59b765a_6_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e6cf36f49b_0_9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e6cf36f49b_0_9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65" name="Google Shape;365;g2e6cf36f49b_0_9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g2f677ccc6f1_0_90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78" name="Google Shape;3078;g2f677ccc6f1_0_90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79" name="Google Shape;3079;g2f677ccc6f1_0_90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2f677ccc6f1_0_91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2f677ccc6f1_0_91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87" name="Google Shape;3087;g2f677ccc6f1_0_91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1" name="Shape 3091"/>
        <p:cNvGrpSpPr/>
        <p:nvPr/>
      </p:nvGrpSpPr>
      <p:grpSpPr>
        <a:xfrm>
          <a:off x="0" y="0"/>
          <a:ext cx="0" cy="0"/>
          <a:chOff x="0" y="0"/>
          <a:chExt cx="0" cy="0"/>
        </a:xfrm>
      </p:grpSpPr>
      <p:sp>
        <p:nvSpPr>
          <p:cNvPr id="3092" name="Google Shape;3092;g2f677ccc6f1_0_92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093" name="Google Shape;3093;g2f677ccc6f1_0_92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094" name="Google Shape;3094;g2f677ccc6f1_0_92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g2f677ccc6f1_0_92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2f677ccc6f1_0_92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01" name="Google Shape;3101;g2f677ccc6f1_0_92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5" name="Shape 3105"/>
        <p:cNvGrpSpPr/>
        <p:nvPr/>
      </p:nvGrpSpPr>
      <p:grpSpPr>
        <a:xfrm>
          <a:off x="0" y="0"/>
          <a:ext cx="0" cy="0"/>
          <a:chOff x="0" y="0"/>
          <a:chExt cx="0" cy="0"/>
        </a:xfrm>
      </p:grpSpPr>
      <p:sp>
        <p:nvSpPr>
          <p:cNvPr id="3106" name="Google Shape;3106;g2f677ccc6f1_0_93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07" name="Google Shape;3107;g2f677ccc6f1_0_93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08" name="Google Shape;3108;g2f677ccc6f1_0_93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2f677ccc6f1_0_94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2f677ccc6f1_0_94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15" name="Google Shape;3115;g2f677ccc6f1_0_94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9" name="Shape 3119"/>
        <p:cNvGrpSpPr/>
        <p:nvPr/>
      </p:nvGrpSpPr>
      <p:grpSpPr>
        <a:xfrm>
          <a:off x="0" y="0"/>
          <a:ext cx="0" cy="0"/>
          <a:chOff x="0" y="0"/>
          <a:chExt cx="0" cy="0"/>
        </a:xfrm>
      </p:grpSpPr>
      <p:sp>
        <p:nvSpPr>
          <p:cNvPr id="3120" name="Google Shape;3120;g2f677ccc6f1_0_94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21" name="Google Shape;3121;g2f677ccc6f1_0_94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22" name="Google Shape;3122;g2f677ccc6f1_0_94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6" name="Shape 3126"/>
        <p:cNvGrpSpPr/>
        <p:nvPr/>
      </p:nvGrpSpPr>
      <p:grpSpPr>
        <a:xfrm>
          <a:off x="0" y="0"/>
          <a:ext cx="0" cy="0"/>
          <a:chOff x="0" y="0"/>
          <a:chExt cx="0" cy="0"/>
        </a:xfrm>
      </p:grpSpPr>
      <p:sp>
        <p:nvSpPr>
          <p:cNvPr id="3127" name="Google Shape;3127;g2f677ccc6f1_0_95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28" name="Google Shape;3128;g2f677ccc6f1_0_95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29" name="Google Shape;3129;g2f677ccc6f1_0_95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g2f677ccc6f1_0_95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36" name="Google Shape;3136;g2f677ccc6f1_0_95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37" name="Google Shape;3137;g2f677ccc6f1_0_95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2" name="Shape 3142"/>
        <p:cNvGrpSpPr/>
        <p:nvPr/>
      </p:nvGrpSpPr>
      <p:grpSpPr>
        <a:xfrm>
          <a:off x="0" y="0"/>
          <a:ext cx="0" cy="0"/>
          <a:chOff x="0" y="0"/>
          <a:chExt cx="0" cy="0"/>
        </a:xfrm>
      </p:grpSpPr>
      <p:sp>
        <p:nvSpPr>
          <p:cNvPr id="3143" name="Google Shape;3143;g2f677ccc6f1_0_96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44" name="Google Shape;3144;g2f677ccc6f1_0_96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45" name="Google Shape;3145;g2f677ccc6f1_0_96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e6cf36f49b_0_11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e6cf36f49b_0_11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72" name="Google Shape;372;g2e6cf36f49b_0_11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0" name="Shape 3150"/>
        <p:cNvGrpSpPr/>
        <p:nvPr/>
      </p:nvGrpSpPr>
      <p:grpSpPr>
        <a:xfrm>
          <a:off x="0" y="0"/>
          <a:ext cx="0" cy="0"/>
          <a:chOff x="0" y="0"/>
          <a:chExt cx="0" cy="0"/>
        </a:xfrm>
      </p:grpSpPr>
      <p:sp>
        <p:nvSpPr>
          <p:cNvPr id="3151" name="Google Shape;3151;g2f677ccc6f1_0_97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2f677ccc6f1_0_97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53" name="Google Shape;3153;g2f677ccc6f1_0_97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g2f677ccc6f1_0_98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60" name="Google Shape;3160;g2f677ccc6f1_0_98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61" name="Google Shape;3161;g2f677ccc6f1_0_98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6" name="Shape 3166"/>
        <p:cNvGrpSpPr/>
        <p:nvPr/>
      </p:nvGrpSpPr>
      <p:grpSpPr>
        <a:xfrm>
          <a:off x="0" y="0"/>
          <a:ext cx="0" cy="0"/>
          <a:chOff x="0" y="0"/>
          <a:chExt cx="0" cy="0"/>
        </a:xfrm>
      </p:grpSpPr>
      <p:sp>
        <p:nvSpPr>
          <p:cNvPr id="3167" name="Google Shape;3167;g2f677ccc6f1_0_98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68" name="Google Shape;3168;g2f677ccc6f1_0_98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69" name="Google Shape;3169;g2f677ccc6f1_0_98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4" name="Shape 3174"/>
        <p:cNvGrpSpPr/>
        <p:nvPr/>
      </p:nvGrpSpPr>
      <p:grpSpPr>
        <a:xfrm>
          <a:off x="0" y="0"/>
          <a:ext cx="0" cy="0"/>
          <a:chOff x="0" y="0"/>
          <a:chExt cx="0" cy="0"/>
        </a:xfrm>
      </p:grpSpPr>
      <p:sp>
        <p:nvSpPr>
          <p:cNvPr id="3175" name="Google Shape;3175;g2f677ccc6f1_0_99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76" name="Google Shape;3176;g2f677ccc6f1_0_99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77" name="Google Shape;3177;g2f677ccc6f1_0_99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2" name="Shape 3182"/>
        <p:cNvGrpSpPr/>
        <p:nvPr/>
      </p:nvGrpSpPr>
      <p:grpSpPr>
        <a:xfrm>
          <a:off x="0" y="0"/>
          <a:ext cx="0" cy="0"/>
          <a:chOff x="0" y="0"/>
          <a:chExt cx="0" cy="0"/>
        </a:xfrm>
      </p:grpSpPr>
      <p:sp>
        <p:nvSpPr>
          <p:cNvPr id="3183" name="Google Shape;3183;g2f677ccc6f1_0_100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84" name="Google Shape;3184;g2f677ccc6f1_0_100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85" name="Google Shape;3185;g2f677ccc6f1_0_100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0" name="Shape 3190"/>
        <p:cNvGrpSpPr/>
        <p:nvPr/>
      </p:nvGrpSpPr>
      <p:grpSpPr>
        <a:xfrm>
          <a:off x="0" y="0"/>
          <a:ext cx="0" cy="0"/>
          <a:chOff x="0" y="0"/>
          <a:chExt cx="0" cy="0"/>
        </a:xfrm>
      </p:grpSpPr>
      <p:sp>
        <p:nvSpPr>
          <p:cNvPr id="3191" name="Google Shape;3191;g2f677ccc6f1_0_100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192" name="Google Shape;3192;g2f677ccc6f1_0_100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193" name="Google Shape;3193;g2f677ccc6f1_0_100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8" name="Shape 3198"/>
        <p:cNvGrpSpPr/>
        <p:nvPr/>
      </p:nvGrpSpPr>
      <p:grpSpPr>
        <a:xfrm>
          <a:off x="0" y="0"/>
          <a:ext cx="0" cy="0"/>
          <a:chOff x="0" y="0"/>
          <a:chExt cx="0" cy="0"/>
        </a:xfrm>
      </p:grpSpPr>
      <p:sp>
        <p:nvSpPr>
          <p:cNvPr id="3199" name="Google Shape;3199;g2f677ccc6f1_0_101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200" name="Google Shape;3200;g2f677ccc6f1_0_101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201" name="Google Shape;3201;g2f677ccc6f1_0_101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6" name="Shape 3206"/>
        <p:cNvGrpSpPr/>
        <p:nvPr/>
      </p:nvGrpSpPr>
      <p:grpSpPr>
        <a:xfrm>
          <a:off x="0" y="0"/>
          <a:ext cx="0" cy="0"/>
          <a:chOff x="0" y="0"/>
          <a:chExt cx="0" cy="0"/>
        </a:xfrm>
      </p:grpSpPr>
      <p:sp>
        <p:nvSpPr>
          <p:cNvPr id="3207" name="Google Shape;3207;g2fe5726b1fc_686_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208" name="Google Shape;3208;g2fe5726b1fc_686_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209" name="Google Shape;3209;g2fe5726b1fc_686_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3" name="Shape 3213"/>
        <p:cNvGrpSpPr/>
        <p:nvPr/>
      </p:nvGrpSpPr>
      <p:grpSpPr>
        <a:xfrm>
          <a:off x="0" y="0"/>
          <a:ext cx="0" cy="0"/>
          <a:chOff x="0" y="0"/>
          <a:chExt cx="0" cy="0"/>
        </a:xfrm>
      </p:grpSpPr>
      <p:sp>
        <p:nvSpPr>
          <p:cNvPr id="3214" name="Google Shape;3214;g2fe5726b1fc_686_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215" name="Google Shape;3215;g2fe5726b1fc_686_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216" name="Google Shape;3216;g2fe5726b1fc_686_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0" name="Shape 3220"/>
        <p:cNvGrpSpPr/>
        <p:nvPr/>
      </p:nvGrpSpPr>
      <p:grpSpPr>
        <a:xfrm>
          <a:off x="0" y="0"/>
          <a:ext cx="0" cy="0"/>
          <a:chOff x="0" y="0"/>
          <a:chExt cx="0" cy="0"/>
        </a:xfrm>
      </p:grpSpPr>
      <p:sp>
        <p:nvSpPr>
          <p:cNvPr id="3221" name="Google Shape;3221;g2f7a4032a66_0_7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222" name="Google Shape;3222;g2f7a4032a66_0_7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223" name="Google Shape;3223;g2f7a4032a66_0_7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f69f5e33a6_3_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3" name="Google Shape;73;g2f69f5e33a6_3_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4" name="Google Shape;74;g2f69f5e33a6_3_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6cf36f49b_0_12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e6cf36f49b_0_12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79" name="Google Shape;379;g2e6cf36f49b_0_12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g2f677ccc6f1_0_102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230" name="Google Shape;3230;g2f677ccc6f1_0_102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231" name="Google Shape;3231;g2f677ccc6f1_0_102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g2f677ccc6f1_0_102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237" name="Google Shape;3237;g2f677ccc6f1_0_102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238" name="Google Shape;3238;g2f677ccc6f1_0_102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g2f677ccc6f1_0_103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246" name="Google Shape;3246;g2f677ccc6f1_0_103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247" name="Google Shape;3247;g2f677ccc6f1_0_103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2fcc6c8fecd_4_0: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2fcc6c8fecd_4_0: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6" name="Shape 3256"/>
        <p:cNvGrpSpPr/>
        <p:nvPr/>
      </p:nvGrpSpPr>
      <p:grpSpPr>
        <a:xfrm>
          <a:off x="0" y="0"/>
          <a:ext cx="0" cy="0"/>
          <a:chOff x="0" y="0"/>
          <a:chExt cx="0" cy="0"/>
        </a:xfrm>
      </p:grpSpPr>
      <p:sp>
        <p:nvSpPr>
          <p:cNvPr id="3257" name="Google Shape;3257;g2fcc6c8fecd_4_4: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3258" name="Google Shape;3258;g2fcc6c8fecd_4_4: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6" name="Shape 3266"/>
        <p:cNvGrpSpPr/>
        <p:nvPr/>
      </p:nvGrpSpPr>
      <p:grpSpPr>
        <a:xfrm>
          <a:off x="0" y="0"/>
          <a:ext cx="0" cy="0"/>
          <a:chOff x="0" y="0"/>
          <a:chExt cx="0" cy="0"/>
        </a:xfrm>
      </p:grpSpPr>
      <p:sp>
        <p:nvSpPr>
          <p:cNvPr id="3267" name="Google Shape;3267;g2fcc6c8fecd_4_13: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3268" name="Google Shape;3268;g2fcc6c8fecd_4_13: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2fcc6c8fecd_4_22: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2fcc6c8fecd_4_22: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g2fcc6c8fecd_4_30: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3287" name="Google Shape;3287;g2fcc6c8fecd_4_30: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1" name="Shape 3291"/>
        <p:cNvGrpSpPr/>
        <p:nvPr/>
      </p:nvGrpSpPr>
      <p:grpSpPr>
        <a:xfrm>
          <a:off x="0" y="0"/>
          <a:ext cx="0" cy="0"/>
          <a:chOff x="0" y="0"/>
          <a:chExt cx="0" cy="0"/>
        </a:xfrm>
      </p:grpSpPr>
      <p:sp>
        <p:nvSpPr>
          <p:cNvPr id="3292" name="Google Shape;3292;g2fcc6c8fecd_4_35: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2fcc6c8fecd_4_35: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g2fcc6c8fecd_4_43: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3302" name="Google Shape;3302;g2fcc6c8fecd_4_43: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6cf36f49b_0_13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e6cf36f49b_0_13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86" name="Google Shape;386;g2e6cf36f49b_0_13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8" name="Shape 3308"/>
        <p:cNvGrpSpPr/>
        <p:nvPr/>
      </p:nvGrpSpPr>
      <p:grpSpPr>
        <a:xfrm>
          <a:off x="0" y="0"/>
          <a:ext cx="0" cy="0"/>
          <a:chOff x="0" y="0"/>
          <a:chExt cx="0" cy="0"/>
        </a:xfrm>
      </p:grpSpPr>
      <p:sp>
        <p:nvSpPr>
          <p:cNvPr id="3309" name="Google Shape;3309;g2fcc6c8fecd_4_50: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3310" name="Google Shape;3310;g2fcc6c8fecd_4_50: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3" name="Shape 3313"/>
        <p:cNvGrpSpPr/>
        <p:nvPr/>
      </p:nvGrpSpPr>
      <p:grpSpPr>
        <a:xfrm>
          <a:off x="0" y="0"/>
          <a:ext cx="0" cy="0"/>
          <a:chOff x="0" y="0"/>
          <a:chExt cx="0" cy="0"/>
        </a:xfrm>
      </p:grpSpPr>
      <p:sp>
        <p:nvSpPr>
          <p:cNvPr id="3314" name="Google Shape;3314;g2fcc6c8fecd_4_54:notes"/>
          <p:cNvSpPr/>
          <p:nvPr>
            <p:ph idx="2" type="sldImg"/>
          </p:nvPr>
        </p:nvSpPr>
        <p:spPr>
          <a:xfrm>
            <a:off x="374503" y="739972"/>
            <a:ext cx="5987400" cy="3699900"/>
          </a:xfrm>
          <a:custGeom>
            <a:rect b="b" l="l" r="r" t="t"/>
            <a:pathLst>
              <a:path extrusionOk="0" h="120000" w="120000">
                <a:moveTo>
                  <a:pt x="0" y="0"/>
                </a:moveTo>
                <a:lnTo>
                  <a:pt x="120000" y="0"/>
                </a:lnTo>
                <a:lnTo>
                  <a:pt x="120000" y="120000"/>
                </a:lnTo>
                <a:lnTo>
                  <a:pt x="0" y="120000"/>
                </a:lnTo>
                <a:close/>
              </a:path>
            </a:pathLst>
          </a:custGeom>
        </p:spPr>
      </p:sp>
      <p:sp>
        <p:nvSpPr>
          <p:cNvPr id="3315" name="Google Shape;3315;g2fcc6c8fecd_4_54:notes"/>
          <p:cNvSpPr txBox="1"/>
          <p:nvPr>
            <p:ph idx="1" type="body"/>
          </p:nvPr>
        </p:nvSpPr>
        <p:spPr>
          <a:xfrm>
            <a:off x="673575" y="4686493"/>
            <a:ext cx="5388600" cy="4439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8" name="Shape 3318"/>
        <p:cNvGrpSpPr/>
        <p:nvPr/>
      </p:nvGrpSpPr>
      <p:grpSpPr>
        <a:xfrm>
          <a:off x="0" y="0"/>
          <a:ext cx="0" cy="0"/>
          <a:chOff x="0" y="0"/>
          <a:chExt cx="0" cy="0"/>
        </a:xfrm>
      </p:grpSpPr>
      <p:sp>
        <p:nvSpPr>
          <p:cNvPr id="3319" name="Google Shape;3319;g2f677ccc6f1_0_104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320" name="Google Shape;3320;g2f677ccc6f1_0_104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321" name="Google Shape;3321;g2f677ccc6f1_0_104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2fbd59b765a_26_5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327" name="Google Shape;3327;g2fbd59b765a_26_5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328" name="Google Shape;3328;g2fbd59b765a_26_5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8" name="Shape 3348"/>
        <p:cNvGrpSpPr/>
        <p:nvPr/>
      </p:nvGrpSpPr>
      <p:grpSpPr>
        <a:xfrm>
          <a:off x="0" y="0"/>
          <a:ext cx="0" cy="0"/>
          <a:chOff x="0" y="0"/>
          <a:chExt cx="0" cy="0"/>
        </a:xfrm>
      </p:grpSpPr>
      <p:sp>
        <p:nvSpPr>
          <p:cNvPr id="3349" name="Google Shape;3349;g2f677ccc6f1_0_106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350" name="Google Shape;3350;g2f677ccc6f1_0_106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351" name="Google Shape;3351;g2f677ccc6f1_0_106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e6cf36f49b_0_13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e6cf36f49b_0_13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393" name="Google Shape;393;g2e6cf36f49b_0_13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e6cf36f49b_0_14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e6cf36f49b_0_14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00" name="Google Shape;400;g2e6cf36f49b_0_14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e6cf36f49b_0_15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e6cf36f49b_0_15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07" name="Google Shape;407;g2e6cf36f49b_0_15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e6cf36f49b_0_16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e6cf36f49b_0_16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14" name="Google Shape;414;g2e6cf36f49b_0_16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e6cf36f49b_0_16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e6cf36f49b_0_16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21" name="Google Shape;421;g2e6cf36f49b_0_16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e7079aae33_0_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e7079aae33_0_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28" name="Google Shape;428;g2e7079aae33_0_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e6cf36f49b_0_17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e6cf36f49b_0_17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35" name="Google Shape;435;g2e6cf36f49b_0_17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e7079aae33_0_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e7079aae33_0_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42" name="Google Shape;442;g2e7079aae33_0_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e6cf36f49b_0_27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0" name="Google Shape;80;g2e6cf36f49b_0_27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1" name="Google Shape;81;g2e6cf36f49b_0_27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e6cf36f49b_0_18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e6cf36f49b_0_18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49" name="Google Shape;449;g2e6cf36f49b_0_18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e6cf36f49b_0_18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e6cf36f49b_0_18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56" name="Google Shape;456;g2e6cf36f49b_0_18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e6cf36f49b_0_19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e6cf36f49b_0_19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63" name="Google Shape;463;g2e6cf36f49b_0_19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e6cf36f49b_0_20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e6cf36f49b_0_20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70" name="Google Shape;470;g2e6cf36f49b_0_20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e6cf36f49b_0_20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e6cf36f49b_0_20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77" name="Google Shape;477;g2e6cf36f49b_0_20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e6cf36f49b_0_21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e6cf36f49b_0_21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84" name="Google Shape;484;g2e6cf36f49b_0_21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e6cf36f49b_0_22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e6cf36f49b_0_22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91" name="Google Shape;491;g2e6cf36f49b_0_22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e6cf36f49b_0_23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e6cf36f49b_0_23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498" name="Google Shape;498;g2e6cf36f49b_0_23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e6cf36f49b_0_23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e6cf36f49b_0_23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05" name="Google Shape;505;g2e6cf36f49b_0_23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e7079aae33_0_3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e7079aae33_0_3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12" name="Google Shape;512;g2e7079aae33_0_3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f73d306bce_0_2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8" name="Google Shape;88;g2f73d306bce_0_2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9" name="Google Shape;89;g2f73d306bce_0_2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73baf4a397_0_2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73baf4a397_0_2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19" name="Google Shape;519;g273baf4a397_0_2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73baf4a397_0_8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73baf4a397_0_8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26" name="Google Shape;526;g273baf4a397_0_8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e7079aae33_0_4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e7079aae33_0_4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33" name="Google Shape;533;g2e7079aae33_0_4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e7079aae33_0_5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e7079aae33_0_5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41" name="Google Shape;541;g2e7079aae33_0_5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7413258a8d_0_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7413258a8d_0_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48" name="Google Shape;548;g27413258a8d_0_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e7079aae33_0_6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e7079aae33_0_6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56" name="Google Shape;556;g2e7079aae33_0_6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e7079aae33_0_7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e7079aae33_0_7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65" name="Google Shape;565;g2e7079aae33_0_7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74184f6776_0_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74184f6776_0_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72" name="Google Shape;572;g274184f6776_0_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e7079aae33_0_8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e7079aae33_0_8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81" name="Google Shape;581;g2e7079aae33_0_8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e7079aae33_0_9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e7079aae33_0_9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88" name="Google Shape;588;g2e7079aae33_0_9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f677ccc6f1_0_109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95" name="Google Shape;95;g2f677ccc6f1_0_109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96" name="Google Shape;96;g2f677ccc6f1_0_109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e7079aae33_0_9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e7079aae33_0_9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595" name="Google Shape;595;g2e7079aae33_0_9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e7079aae33_0_10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e7079aae33_0_10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02" name="Google Shape;602;g2e7079aae33_0_10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e7079aae33_0_11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e7079aae33_0_11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11" name="Google Shape;611;g2e7079aae33_0_11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e7079aae33_0_12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e7079aae33_0_12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18" name="Google Shape;618;g2e7079aae33_0_12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e7079aae33_0_12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e7079aae33_0_12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27" name="Google Shape;627;g2e7079aae33_0_12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e7079aae33_0_13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e7079aae33_0_13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34" name="Google Shape;634;g2e7079aae33_0_13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e7079aae33_0_138: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e7079aae33_0_138: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41" name="Google Shape;641;g2e7079aae33_0_138: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e7079aae33_0_15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e7079aae33_0_15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50" name="Google Shape;650;g2e7079aae33_0_15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e7079aae33_0_15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e7079aae33_0_15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57" name="Google Shape;657;g2e7079aae33_0_15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e7079aae33_0_18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e7079aae33_0_18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64" name="Google Shape;664;g2e7079aae33_0_18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f73d306bce_0_1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f73d306bce_0_1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19" name="Google Shape;119;g2f73d306bce_0_1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e7079aae33_0_19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e7079aae33_0_19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74" name="Google Shape;674;g2e7079aae33_0_19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e7079aae33_0_199: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e7079aae33_0_199: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83" name="Google Shape;683;g2e7079aae33_0_199: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e7079aae33_0_20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e7079aae33_0_20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691" name="Google Shape;691;g2e7079aae33_0_20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e7079aae33_0_21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e7079aae33_0_21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00" name="Google Shape;700;g2e7079aae33_0_21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7413258a8d_0_15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7413258a8d_0_15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09" name="Google Shape;709;g27413258a8d_0_15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73baf4a397_0_3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73baf4a397_0_3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20" name="Google Shape;720;g273baf4a397_0_3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73baf4a397_0_8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273baf4a397_0_8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27" name="Google Shape;727;g273baf4a397_0_8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e7079aae33_0_26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e7079aae33_0_26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36" name="Google Shape;736;g2e7079aae33_0_26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e7079aae33_0_27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e7079aae33_0_27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46" name="Google Shape;746;g2e7079aae33_0_27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e7079aae33_0_286: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e7079aae33_0_286: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54" name="Google Shape;754;g2e7079aae33_0_286: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9aa3d69d3_0_0: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9aa3d69d3_0_0: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126" name="Google Shape;126;g2e9aa3d69d3_0_0: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73baf4a397_0_41: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73baf4a397_0_41: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62" name="Google Shape;762;g273baf4a397_0_41: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73baf4a397_0_9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73baf4a397_0_9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69" name="Google Shape;769;g273baf4a397_0_9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e7079aae33_0_29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e7079aae33_0_29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77" name="Google Shape;777;g2e7079aae33_0_29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e7079aae33_0_30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e7079aae33_0_30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85" name="Google Shape;785;g2e7079aae33_0_30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e7079aae33_0_313: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e7079aae33_0_313: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793" name="Google Shape;793;g2e7079aae33_0_313: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e7079aae33_0_32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e7079aae33_0_32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01" name="Google Shape;801;g2e7079aae33_0_32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e7079aae33_0_332: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e7079aae33_0_332: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09" name="Google Shape;809;g2e7079aae33_0_332: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e7079aae33_0_345: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e7079aae33_0_345: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17" name="Google Shape;817;g2e7079aae33_0_345: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e7079aae33_0_354: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e7079aae33_0_354: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29" name="Google Shape;829;g2e7079aae33_0_354: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e7079aae33_0_367:notes"/>
          <p:cNvSpPr/>
          <p:nvPr>
            <p:ph idx="2" type="sldImg"/>
          </p:nvPr>
        </p:nvSpPr>
        <p:spPr>
          <a:xfrm>
            <a:off x="409575" y="1231900"/>
            <a:ext cx="5916600" cy="33291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e7079aae33_0_367:notes"/>
          <p:cNvSpPr txBox="1"/>
          <p:nvPr>
            <p:ph idx="1" type="body"/>
          </p:nvPr>
        </p:nvSpPr>
        <p:spPr>
          <a:xfrm>
            <a:off x="673254" y="4748827"/>
            <a:ext cx="5389200" cy="3884700"/>
          </a:xfrm>
          <a:prstGeom prst="rect">
            <a:avLst/>
          </a:prstGeom>
        </p:spPr>
        <p:txBody>
          <a:bodyPr anchorCtr="0" anchor="t" bIns="45375" lIns="90750" spcFirstLastPara="1" rIns="90750" wrap="square" tIns="45375">
            <a:noAutofit/>
          </a:bodyPr>
          <a:lstStyle/>
          <a:p>
            <a:pPr indent="0" lvl="0" marL="0" rtl="0" algn="l">
              <a:spcBef>
                <a:spcPts val="0"/>
              </a:spcBef>
              <a:spcAft>
                <a:spcPts val="0"/>
              </a:spcAft>
              <a:buNone/>
            </a:pPr>
            <a:r>
              <a:t/>
            </a:r>
            <a:endParaRPr/>
          </a:p>
        </p:txBody>
      </p:sp>
      <p:sp>
        <p:nvSpPr>
          <p:cNvPr id="839" name="Google Shape;839;g2e7079aae33_0_367:notes"/>
          <p:cNvSpPr txBox="1"/>
          <p:nvPr>
            <p:ph idx="12" type="sldNum"/>
          </p:nvPr>
        </p:nvSpPr>
        <p:spPr>
          <a:xfrm>
            <a:off x="3815460" y="9370924"/>
            <a:ext cx="2919300" cy="495300"/>
          </a:xfrm>
          <a:prstGeom prst="rect">
            <a:avLst/>
          </a:prstGeom>
        </p:spPr>
        <p:txBody>
          <a:bodyPr anchorCtr="0" anchor="b" bIns="45375" lIns="90750" spcFirstLastPara="1" rIns="90750" wrap="square" tIns="45375">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120" y="0"/>
            <a:ext cx="9143760" cy="514336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example) 1">
  <p:cSld name="Chapter Only_1_1">
    <p:spTree>
      <p:nvGrpSpPr>
        <p:cNvPr id="43"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b="0" l="0" r="0" t="0"/>
          <a:stretch/>
        </p:blipFill>
        <p:spPr>
          <a:xfrm>
            <a:off x="240" y="-1"/>
            <a:ext cx="9143760" cy="5143365"/>
          </a:xfrm>
          <a:prstGeom prst="rect">
            <a:avLst/>
          </a:prstGeom>
          <a:noFill/>
          <a:ln>
            <a:noFill/>
          </a:ln>
        </p:spPr>
      </p:pic>
      <p:sp>
        <p:nvSpPr>
          <p:cNvPr id="45" name="Google Shape;45;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l">
              <a:spcBef>
                <a:spcPts val="0"/>
              </a:spcBef>
              <a:spcAft>
                <a:spcPts val="0"/>
              </a:spcAft>
              <a:buNone/>
            </a:pPr>
            <a:fld id="{00000000-1234-1234-1234-123412341234}" type="slidenum">
              <a:rPr lang="ko-KR"/>
              <a:t>‹#›</a:t>
            </a:fld>
            <a:endParaRPr/>
          </a:p>
        </p:txBody>
      </p:sp>
      <p:sp>
        <p:nvSpPr>
          <p:cNvPr id="46" name="Google Shape;46;p11"/>
          <p:cNvSpPr txBox="1"/>
          <p:nvPr>
            <p:ph type="title"/>
          </p:nvPr>
        </p:nvSpPr>
        <p:spPr>
          <a:xfrm>
            <a:off x="1973100" y="2285700"/>
            <a:ext cx="5197800" cy="1086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11"/>
          <p:cNvSpPr txBox="1"/>
          <p:nvPr>
            <p:ph idx="1" type="subTitle"/>
          </p:nvPr>
        </p:nvSpPr>
        <p:spPr>
          <a:xfrm>
            <a:off x="3266375" y="3376600"/>
            <a:ext cx="3623100" cy="449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2" name="Shape 12"/>
        <p:cNvGrpSpPr/>
        <p:nvPr/>
      </p:nvGrpSpPr>
      <p:grpSpPr>
        <a:xfrm>
          <a:off x="0" y="0"/>
          <a:ext cx="0" cy="0"/>
          <a:chOff x="0" y="0"/>
          <a:chExt cx="0" cy="0"/>
        </a:xfrm>
      </p:grpSpPr>
      <p:pic>
        <p:nvPicPr>
          <p:cNvPr descr="D:\관리\마곡지구\신사옥(Black).jpg" id="13" name="Google Shape;13;p3"/>
          <p:cNvPicPr preferRelativeResize="0"/>
          <p:nvPr/>
        </p:nvPicPr>
        <p:blipFill rotWithShape="1">
          <a:blip r:embed="rId2">
            <a:alphaModFix/>
          </a:blip>
          <a:srcRect b="0" l="0" r="0" t="0"/>
          <a:stretch/>
        </p:blipFill>
        <p:spPr>
          <a:xfrm>
            <a:off x="1" y="3"/>
            <a:ext cx="4690852" cy="5143501"/>
          </a:xfrm>
          <a:prstGeom prst="rect">
            <a:avLst/>
          </a:prstGeom>
          <a:noFill/>
          <a:ln>
            <a:noFill/>
          </a:ln>
        </p:spPr>
      </p:pic>
      <p:sp>
        <p:nvSpPr>
          <p:cNvPr id="14" name="Google Shape;14;p3"/>
          <p:cNvSpPr/>
          <p:nvPr/>
        </p:nvSpPr>
        <p:spPr>
          <a:xfrm>
            <a:off x="2489715" y="1"/>
            <a:ext cx="6657318" cy="5140799"/>
          </a:xfrm>
          <a:custGeom>
            <a:rect b="b" l="l" r="r" t="t"/>
            <a:pathLst>
              <a:path extrusionOk="0" h="7559998" w="7335888">
                <a:moveTo>
                  <a:pt x="434760" y="0"/>
                </a:moveTo>
                <a:lnTo>
                  <a:pt x="7335888" y="0"/>
                </a:lnTo>
                <a:lnTo>
                  <a:pt x="7335888" y="7559998"/>
                </a:lnTo>
                <a:lnTo>
                  <a:pt x="0" y="7559998"/>
                </a:lnTo>
                <a:cubicBezTo>
                  <a:pt x="1401111" y="6817609"/>
                  <a:pt x="2355142" y="5344304"/>
                  <a:pt x="2355142" y="3648173"/>
                </a:cubicBezTo>
                <a:cubicBezTo>
                  <a:pt x="2355142" y="2134018"/>
                  <a:pt x="1594843" y="797440"/>
                  <a:pt x="434760" y="0"/>
                </a:cubicBezTo>
                <a:close/>
              </a:path>
            </a:pathLst>
          </a:custGeom>
          <a:solidFill>
            <a:srgbClr val="FFFFFF">
              <a:alpha val="80000"/>
            </a:srgbClr>
          </a:solidFill>
          <a:ln>
            <a:noFill/>
          </a:ln>
        </p:spPr>
        <p:txBody>
          <a:bodyPr anchorCtr="0" anchor="ctr" bIns="31100" lIns="62200" spcFirstLastPara="1" rIns="62200" wrap="square" tIns="311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sp>
        <p:nvSpPr>
          <p:cNvPr id="15" name="Google Shape;15;p3"/>
          <p:cNvSpPr/>
          <p:nvPr/>
        </p:nvSpPr>
        <p:spPr>
          <a:xfrm>
            <a:off x="3695971" y="1"/>
            <a:ext cx="5450516" cy="5140799"/>
          </a:xfrm>
          <a:custGeom>
            <a:rect b="b" l="l" r="r" t="t"/>
            <a:pathLst>
              <a:path extrusionOk="0" h="7559998" w="6006078">
                <a:moveTo>
                  <a:pt x="370" y="0"/>
                </a:moveTo>
                <a:lnTo>
                  <a:pt x="6006078" y="0"/>
                </a:lnTo>
                <a:lnTo>
                  <a:pt x="6006078" y="7559998"/>
                </a:lnTo>
                <a:lnTo>
                  <a:pt x="0" y="7559998"/>
                </a:lnTo>
                <a:cubicBezTo>
                  <a:pt x="597902" y="7003921"/>
                  <a:pt x="1025332" y="5521346"/>
                  <a:pt x="1025332" y="3779837"/>
                </a:cubicBezTo>
                <a:cubicBezTo>
                  <a:pt x="1025332" y="2038677"/>
                  <a:pt x="598073" y="556348"/>
                  <a:pt x="370" y="0"/>
                </a:cubicBezTo>
                <a:close/>
              </a:path>
            </a:pathLst>
          </a:custGeom>
          <a:solidFill>
            <a:schemeClr val="lt1"/>
          </a:solidFill>
          <a:ln>
            <a:noFill/>
          </a:ln>
        </p:spPr>
        <p:txBody>
          <a:bodyPr anchorCtr="0" anchor="ctr" bIns="31100" lIns="62200" spcFirstLastPara="1" rIns="62200" wrap="square" tIns="31100">
            <a:noAutofit/>
          </a:bodyPr>
          <a:lstStyle/>
          <a:p>
            <a:pPr indent="0" lvl="0" marL="0" marR="0" rtl="0" algn="ctr">
              <a:spcBef>
                <a:spcPts val="0"/>
              </a:spcBef>
              <a:spcAft>
                <a:spcPts val="0"/>
              </a:spcAft>
              <a:buNone/>
            </a:pPr>
            <a:r>
              <a:t/>
            </a:r>
            <a:endParaRPr b="0" i="0" sz="1200" u="none" cap="none" strike="noStrike">
              <a:solidFill>
                <a:schemeClr val="lt1"/>
              </a:solidFill>
              <a:latin typeface="Calibri"/>
              <a:ea typeface="Calibri"/>
              <a:cs typeface="Calibri"/>
              <a:sym typeface="Calibri"/>
            </a:endParaRPr>
          </a:p>
        </p:txBody>
      </p:sp>
      <p:pic>
        <p:nvPicPr>
          <p:cNvPr descr="관련 이미지" id="16" name="Google Shape;16;p3"/>
          <p:cNvPicPr preferRelativeResize="0"/>
          <p:nvPr/>
        </p:nvPicPr>
        <p:blipFill rotWithShape="1">
          <a:blip r:embed="rId3">
            <a:alphaModFix/>
          </a:blip>
          <a:srcRect b="38724" l="0" r="0" t="0"/>
          <a:stretch/>
        </p:blipFill>
        <p:spPr>
          <a:xfrm>
            <a:off x="7594408" y="4602472"/>
            <a:ext cx="1043360" cy="223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Chapter Onl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0" l="0" r="0" t="0"/>
          <a:stretch/>
        </p:blipFill>
        <p:spPr>
          <a:xfrm>
            <a:off x="240" y="-1"/>
            <a:ext cx="9143760" cy="514336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example)">
  <p:cSld name="Chapter Only_1">
    <p:spTree>
      <p:nvGrpSpPr>
        <p:cNvPr id="19"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b="0" l="0" r="0" t="0"/>
          <a:stretch/>
        </p:blipFill>
        <p:spPr>
          <a:xfrm>
            <a:off x="240" y="-1"/>
            <a:ext cx="9143760" cy="5143365"/>
          </a:xfrm>
          <a:prstGeom prst="rect">
            <a:avLst/>
          </a:prstGeom>
          <a:noFill/>
          <a:ln>
            <a:noFill/>
          </a:ln>
        </p:spPr>
      </p:pic>
      <p:grpSp>
        <p:nvGrpSpPr>
          <p:cNvPr id="21" name="Google Shape;21;p5"/>
          <p:cNvGrpSpPr/>
          <p:nvPr/>
        </p:nvGrpSpPr>
        <p:grpSpPr>
          <a:xfrm>
            <a:off x="3224140" y="1897794"/>
            <a:ext cx="2981738" cy="2801962"/>
            <a:chOff x="2757492" y="2560652"/>
            <a:chExt cx="4382331" cy="4118110"/>
          </a:xfrm>
        </p:grpSpPr>
        <p:sp>
          <p:nvSpPr>
            <p:cNvPr id="22" name="Google Shape;22;p5"/>
            <p:cNvSpPr txBox="1"/>
            <p:nvPr/>
          </p:nvSpPr>
          <p:spPr>
            <a:xfrm>
              <a:off x="2757492" y="2560652"/>
              <a:ext cx="4372800" cy="954000"/>
            </a:xfrm>
            <a:prstGeom prst="rect">
              <a:avLst/>
            </a:prstGeom>
            <a:noFill/>
            <a:ln>
              <a:noFill/>
            </a:ln>
          </p:spPr>
          <p:txBody>
            <a:bodyPr anchorCtr="0" anchor="t" bIns="31100" lIns="62200" spcFirstLastPara="1" rIns="62200" wrap="square" tIns="31100">
              <a:noAutofit/>
            </a:bodyPr>
            <a:lstStyle/>
            <a:p>
              <a:pPr indent="0" lvl="0" marL="0" marR="0" rtl="0" algn="l">
                <a:spcBef>
                  <a:spcPts val="0"/>
                </a:spcBef>
                <a:spcAft>
                  <a:spcPts val="0"/>
                </a:spcAft>
                <a:buNone/>
              </a:pPr>
              <a:r>
                <a:rPr b="0" i="0" lang="ko-KR" sz="1600" u="none" cap="none" strike="noStrike">
                  <a:solidFill>
                    <a:schemeClr val="dk1"/>
                  </a:solidFill>
                  <a:latin typeface="Calibri"/>
                  <a:ea typeface="Calibri"/>
                  <a:cs typeface="Calibri"/>
                  <a:sym typeface="Calibri"/>
                </a:rPr>
                <a:t>Chapter 01</a:t>
              </a:r>
              <a:endParaRPr sz="1000"/>
            </a:p>
            <a:p>
              <a:pPr indent="0" lvl="0" marL="0" marR="0" rtl="0" algn="l">
                <a:spcBef>
                  <a:spcPts val="0"/>
                </a:spcBef>
                <a:spcAft>
                  <a:spcPts val="0"/>
                </a:spcAft>
                <a:buNone/>
              </a:pPr>
              <a:r>
                <a:rPr b="1" lang="ko-KR" sz="2200">
                  <a:solidFill>
                    <a:srgbClr val="58595B"/>
                  </a:solidFill>
                  <a:latin typeface="Calibri"/>
                  <a:ea typeface="Calibri"/>
                  <a:cs typeface="Calibri"/>
                  <a:sym typeface="Calibri"/>
                </a:rPr>
                <a:t>About</a:t>
              </a:r>
              <a:endParaRPr sz="1000"/>
            </a:p>
          </p:txBody>
        </p:sp>
        <p:sp>
          <p:nvSpPr>
            <p:cNvPr id="23" name="Google Shape;23;p5"/>
            <p:cNvSpPr txBox="1"/>
            <p:nvPr/>
          </p:nvSpPr>
          <p:spPr>
            <a:xfrm>
              <a:off x="2767023" y="3627462"/>
              <a:ext cx="4372800" cy="3051300"/>
            </a:xfrm>
            <a:prstGeom prst="rect">
              <a:avLst/>
            </a:prstGeom>
            <a:noFill/>
            <a:ln>
              <a:noFill/>
            </a:ln>
          </p:spPr>
          <p:txBody>
            <a:bodyPr anchorCtr="0" anchor="t" bIns="31100" lIns="180000" spcFirstLastPara="1" rIns="36000" wrap="square" tIns="31100">
              <a:noAutofit/>
            </a:bodyPr>
            <a:lstStyle/>
            <a:p>
              <a:pPr indent="-228600" lvl="0" marL="177800" marR="0" rtl="0" algn="l">
                <a:lnSpc>
                  <a:spcPct val="150000"/>
                </a:lnSpc>
                <a:spcBef>
                  <a:spcPts val="0"/>
                </a:spcBef>
                <a:spcAft>
                  <a:spcPts val="0"/>
                </a:spcAft>
                <a:buClr>
                  <a:schemeClr val="dk1"/>
                </a:buClr>
                <a:buSzPts val="1800"/>
                <a:buFont typeface="Calibri"/>
                <a:buAutoNum type="arabicPeriod"/>
              </a:pPr>
              <a:r>
                <a:rPr b="1" lang="ko-KR" sz="1800">
                  <a:solidFill>
                    <a:schemeClr val="dk1"/>
                  </a:solidFill>
                  <a:latin typeface="Calibri"/>
                  <a:ea typeface="Calibri"/>
                  <a:cs typeface="Calibri"/>
                  <a:sym typeface="Calibri"/>
                </a:rPr>
                <a:t>목차 1</a:t>
              </a:r>
              <a:endParaRPr b="1" sz="1800">
                <a:latin typeface="Calibri"/>
                <a:ea typeface="Calibri"/>
                <a:cs typeface="Calibri"/>
                <a:sym typeface="Calibri"/>
              </a:endParaRPr>
            </a:p>
            <a:p>
              <a:pPr indent="-228600" lvl="0" marL="177800" marR="0" rtl="0" algn="l">
                <a:lnSpc>
                  <a:spcPct val="150000"/>
                </a:lnSpc>
                <a:spcBef>
                  <a:spcPts val="0"/>
                </a:spcBef>
                <a:spcAft>
                  <a:spcPts val="0"/>
                </a:spcAft>
                <a:buClr>
                  <a:schemeClr val="dk1"/>
                </a:buClr>
                <a:buSzPts val="1800"/>
                <a:buFont typeface="Calibri"/>
                <a:buAutoNum type="arabicPeriod"/>
              </a:pPr>
              <a:r>
                <a:rPr b="1" lang="ko-KR" sz="1800">
                  <a:solidFill>
                    <a:schemeClr val="dk1"/>
                  </a:solidFill>
                  <a:latin typeface="Calibri"/>
                  <a:ea typeface="Calibri"/>
                  <a:cs typeface="Calibri"/>
                  <a:sym typeface="Calibri"/>
                </a:rPr>
                <a:t>목차 2</a:t>
              </a:r>
              <a:endParaRPr b="1" sz="1800">
                <a:latin typeface="Calibri"/>
                <a:ea typeface="Calibri"/>
                <a:cs typeface="Calibri"/>
                <a:sym typeface="Calibri"/>
              </a:endParaRPr>
            </a:p>
            <a:p>
              <a:pPr indent="-228600" lvl="0" marL="177800" marR="0" rtl="0" algn="l">
                <a:lnSpc>
                  <a:spcPct val="150000"/>
                </a:lnSpc>
                <a:spcBef>
                  <a:spcPts val="0"/>
                </a:spcBef>
                <a:spcAft>
                  <a:spcPts val="0"/>
                </a:spcAft>
                <a:buClr>
                  <a:schemeClr val="dk1"/>
                </a:buClr>
                <a:buSzPts val="1800"/>
                <a:buFont typeface="Calibri"/>
                <a:buAutoNum type="arabicPeriod"/>
              </a:pPr>
              <a:r>
                <a:rPr b="1" lang="ko-KR" sz="1800">
                  <a:solidFill>
                    <a:schemeClr val="dk1"/>
                  </a:solidFill>
                  <a:latin typeface="Calibri"/>
                  <a:ea typeface="Calibri"/>
                  <a:cs typeface="Calibri"/>
                  <a:sym typeface="Calibri"/>
                </a:rPr>
                <a:t>목차 3</a:t>
              </a:r>
              <a:endParaRPr b="1" sz="1800">
                <a:latin typeface="Calibri"/>
                <a:ea typeface="Calibri"/>
                <a:cs typeface="Calibri"/>
                <a:sym typeface="Calibri"/>
              </a:endParaRPr>
            </a:p>
            <a:p>
              <a:pPr indent="-228600" lvl="0" marL="177800" marR="0" rtl="0" algn="l">
                <a:lnSpc>
                  <a:spcPct val="150000"/>
                </a:lnSpc>
                <a:spcBef>
                  <a:spcPts val="0"/>
                </a:spcBef>
                <a:spcAft>
                  <a:spcPts val="0"/>
                </a:spcAft>
                <a:buClr>
                  <a:schemeClr val="dk1"/>
                </a:buClr>
                <a:buSzPts val="1800"/>
                <a:buFont typeface="Calibri"/>
                <a:buAutoNum type="arabicPeriod"/>
              </a:pPr>
              <a:r>
                <a:rPr b="1" lang="ko-KR" sz="1800">
                  <a:solidFill>
                    <a:schemeClr val="dk1"/>
                  </a:solidFill>
                  <a:latin typeface="Calibri"/>
                  <a:ea typeface="Calibri"/>
                  <a:cs typeface="Calibri"/>
                  <a:sym typeface="Calibri"/>
                </a:rPr>
                <a:t>목차 4</a:t>
              </a:r>
              <a:endParaRPr b="1" sz="1800">
                <a:solidFill>
                  <a:schemeClr val="dk1"/>
                </a:solidFill>
                <a:latin typeface="Calibri"/>
                <a:ea typeface="Calibri"/>
                <a:cs typeface="Calibri"/>
                <a:sym typeface="Calibri"/>
              </a:endParaRPr>
            </a:p>
            <a:p>
              <a:pPr indent="-228600" lvl="0" marL="177800" marR="0" rtl="0" algn="l">
                <a:lnSpc>
                  <a:spcPct val="150000"/>
                </a:lnSpc>
                <a:spcBef>
                  <a:spcPts val="0"/>
                </a:spcBef>
                <a:spcAft>
                  <a:spcPts val="0"/>
                </a:spcAft>
                <a:buClr>
                  <a:schemeClr val="dk1"/>
                </a:buClr>
                <a:buSzPts val="1800"/>
                <a:buFont typeface="Calibri"/>
                <a:buAutoNum type="arabicPeriod"/>
              </a:pPr>
              <a:r>
                <a:rPr b="1" lang="ko-KR" sz="1800">
                  <a:solidFill>
                    <a:schemeClr val="dk1"/>
                  </a:solidFill>
                  <a:latin typeface="Calibri"/>
                  <a:ea typeface="Calibri"/>
                  <a:cs typeface="Calibri"/>
                  <a:sym typeface="Calibri"/>
                </a:rPr>
                <a:t>목차 5</a:t>
              </a:r>
              <a:endParaRPr b="1" sz="1800">
                <a:solidFill>
                  <a:schemeClr val="dk1"/>
                </a:solidFill>
                <a:latin typeface="Calibri"/>
                <a:ea typeface="Calibri"/>
                <a:cs typeface="Calibri"/>
                <a:sym typeface="Calibri"/>
              </a:endParaRPr>
            </a:p>
          </p:txBody>
        </p:sp>
        <p:pic>
          <p:nvPicPr>
            <p:cNvPr descr="관련 이미지" id="24" name="Google Shape;24;p5"/>
            <p:cNvPicPr preferRelativeResize="0"/>
            <p:nvPr/>
          </p:nvPicPr>
          <p:blipFill rotWithShape="1">
            <a:blip r:embed="rId3">
              <a:alphaModFix/>
            </a:blip>
            <a:srcRect b="38725" l="0" r="0" t="0"/>
            <a:stretch/>
          </p:blipFill>
          <p:spPr>
            <a:xfrm>
              <a:off x="4205287" y="3017850"/>
              <a:ext cx="1865668" cy="399601"/>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laimer">
  <p:cSld name="Disclaimer_1">
    <p:spTree>
      <p:nvGrpSpPr>
        <p:cNvPr id="25" name="Shape 25"/>
        <p:cNvGrpSpPr/>
        <p:nvPr/>
      </p:nvGrpSpPr>
      <p:grpSpPr>
        <a:xfrm>
          <a:off x="0" y="0"/>
          <a:ext cx="0" cy="0"/>
          <a:chOff x="0" y="0"/>
          <a:chExt cx="0" cy="0"/>
        </a:xfrm>
      </p:grpSpPr>
      <p:sp>
        <p:nvSpPr>
          <p:cNvPr id="26" name="Google Shape;26;p6"/>
          <p:cNvSpPr/>
          <p:nvPr/>
        </p:nvSpPr>
        <p:spPr>
          <a:xfrm>
            <a:off x="6438386" y="3"/>
            <a:ext cx="2705700" cy="5143500"/>
          </a:xfrm>
          <a:prstGeom prst="rect">
            <a:avLst/>
          </a:prstGeom>
          <a:solidFill>
            <a:schemeClr val="dk1"/>
          </a:solidFill>
          <a:ln>
            <a:noFill/>
          </a:ln>
        </p:spPr>
        <p:txBody>
          <a:bodyPr anchorCtr="0" anchor="ctr" bIns="31100" lIns="62200" spcFirstLastPara="1" rIns="62200" wrap="square" tIns="31100">
            <a:noAutofit/>
          </a:bodyPr>
          <a:lstStyle/>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7" name="Google Shape;27;p6"/>
          <p:cNvSpPr txBox="1"/>
          <p:nvPr>
            <p:ph idx="1" type="body"/>
          </p:nvPr>
        </p:nvSpPr>
        <p:spPr>
          <a:xfrm>
            <a:off x="1046600" y="1016375"/>
            <a:ext cx="5391900" cy="2763900"/>
          </a:xfrm>
          <a:prstGeom prst="rect">
            <a:avLst/>
          </a:prstGeom>
          <a:noFill/>
          <a:ln>
            <a:noFill/>
          </a:ln>
        </p:spPr>
        <p:txBody>
          <a:bodyPr anchorCtr="0" anchor="t" bIns="31100" lIns="62200" spcFirstLastPara="1" rIns="62200" wrap="square" tIns="31100">
            <a:noAutofit/>
          </a:bodyPr>
          <a:lstStyle>
            <a:lvl1pPr indent="-381000" lvl="0" marL="457200" marR="0" rtl="0" algn="l">
              <a:spcBef>
                <a:spcPts val="0"/>
              </a:spcBef>
              <a:spcAft>
                <a:spcPts val="0"/>
              </a:spcAft>
              <a:buSzPts val="2400"/>
              <a:buFont typeface="Arial"/>
              <a:buChar char="•"/>
              <a:defRPr sz="2400">
                <a:latin typeface="Calibri"/>
                <a:ea typeface="Calibri"/>
                <a:cs typeface="Calibri"/>
                <a:sym typeface="Calibri"/>
              </a:defRPr>
            </a:lvl1pPr>
            <a:lvl2pPr indent="-342900" lvl="1" marL="914400" marR="0" rtl="0" algn="l">
              <a:spcBef>
                <a:spcPts val="0"/>
              </a:spcBef>
              <a:spcAft>
                <a:spcPts val="0"/>
              </a:spcAft>
              <a:buSzPts val="1800"/>
              <a:buFont typeface="Arial"/>
              <a:buChar char="•"/>
              <a:defRPr b="0" i="0" sz="1800" u="none" cap="none" strike="noStrike">
                <a:latin typeface="Calibri"/>
                <a:ea typeface="Calibri"/>
                <a:cs typeface="Calibri"/>
                <a:sym typeface="Calibri"/>
              </a:defRPr>
            </a:lvl2pPr>
            <a:lvl3pPr indent="-317500" lvl="2" marL="1371600" marR="0" rtl="0" algn="l">
              <a:spcBef>
                <a:spcPts val="0"/>
              </a:spcBef>
              <a:spcAft>
                <a:spcPts val="0"/>
              </a:spcAft>
              <a:buSzPts val="1400"/>
              <a:buFont typeface="Arial"/>
              <a:buChar char="•"/>
              <a:defRPr b="0" i="0" u="none" cap="none" strike="noStrike">
                <a:latin typeface="Calibri"/>
                <a:ea typeface="Calibri"/>
                <a:cs typeface="Calibri"/>
                <a:sym typeface="Calibri"/>
              </a:defRPr>
            </a:lvl3pPr>
            <a:lvl4pPr indent="-317500" lvl="3" marL="1828800" marR="0" rtl="0" algn="l">
              <a:spcBef>
                <a:spcPts val="0"/>
              </a:spcBef>
              <a:spcAft>
                <a:spcPts val="0"/>
              </a:spcAft>
              <a:buSzPts val="1400"/>
              <a:buFont typeface="Arial"/>
              <a:buChar char="•"/>
              <a:defRPr b="0" i="0" u="none" cap="none" strike="noStrike">
                <a:latin typeface="Calibri"/>
                <a:ea typeface="Calibri"/>
                <a:cs typeface="Calibri"/>
                <a:sym typeface="Calibri"/>
              </a:defRPr>
            </a:lvl4pPr>
            <a:lvl5pPr indent="-317500" lvl="4" marL="2286000" marR="0" rtl="0" algn="l">
              <a:spcBef>
                <a:spcPts val="0"/>
              </a:spcBef>
              <a:spcAft>
                <a:spcPts val="0"/>
              </a:spcAft>
              <a:buSzPts val="1400"/>
              <a:buFont typeface="Arial"/>
              <a:buChar char="•"/>
              <a:defRPr b="0" i="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u="none" cap="none" strike="noStrike">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logue" showMasterSp="0">
  <p:cSld name="2_Prologue">
    <p:bg>
      <p:bgPr>
        <a:solidFill>
          <a:schemeClr val="lt1"/>
        </a:solidFill>
      </p:bgPr>
    </p:bg>
    <p:spTree>
      <p:nvGrpSpPr>
        <p:cNvPr id="28" name="Shape 28"/>
        <p:cNvGrpSpPr/>
        <p:nvPr/>
      </p:nvGrpSpPr>
      <p:grpSpPr>
        <a:xfrm>
          <a:off x="0" y="0"/>
          <a:ext cx="0" cy="0"/>
          <a:chOff x="0" y="0"/>
          <a:chExt cx="0" cy="0"/>
        </a:xfrm>
      </p:grpSpPr>
      <p:cxnSp>
        <p:nvCxnSpPr>
          <p:cNvPr id="29" name="Google Shape;29;p7"/>
          <p:cNvCxnSpPr/>
          <p:nvPr/>
        </p:nvCxnSpPr>
        <p:spPr>
          <a:xfrm>
            <a:off x="900375" y="367577"/>
            <a:ext cx="7922700" cy="0"/>
          </a:xfrm>
          <a:prstGeom prst="straightConnector1">
            <a:avLst/>
          </a:prstGeom>
          <a:noFill/>
          <a:ln cap="flat" cmpd="sng" w="12700">
            <a:solidFill>
              <a:srgbClr val="BDBDBD"/>
            </a:solidFill>
            <a:prstDash val="solid"/>
            <a:round/>
            <a:headEnd len="sm" w="sm" type="none"/>
            <a:tailEnd len="sm" w="sm" type="none"/>
          </a:ln>
        </p:spPr>
      </p:cxnSp>
      <p:cxnSp>
        <p:nvCxnSpPr>
          <p:cNvPr id="30" name="Google Shape;30;p7"/>
          <p:cNvCxnSpPr/>
          <p:nvPr/>
        </p:nvCxnSpPr>
        <p:spPr>
          <a:xfrm flipH="1" rot="10800000">
            <a:off x="891070" y="766008"/>
            <a:ext cx="7942500" cy="8700"/>
          </a:xfrm>
          <a:prstGeom prst="straightConnector1">
            <a:avLst/>
          </a:prstGeom>
          <a:noFill/>
          <a:ln cap="flat" cmpd="sng" w="12700">
            <a:solidFill>
              <a:srgbClr val="BDBDBD"/>
            </a:solidFill>
            <a:prstDash val="solid"/>
            <a:round/>
            <a:headEnd len="sm" w="sm" type="none"/>
            <a:tailEnd len="sm" w="sm" type="none"/>
          </a:ln>
        </p:spPr>
      </p:cxnSp>
      <p:pic>
        <p:nvPicPr>
          <p:cNvPr descr="관련 이미지" id="31" name="Google Shape;31;p7"/>
          <p:cNvPicPr preferRelativeResize="0"/>
          <p:nvPr/>
        </p:nvPicPr>
        <p:blipFill rotWithShape="1">
          <a:blip r:embed="rId2">
            <a:alphaModFix/>
          </a:blip>
          <a:srcRect b="38724" l="0" r="0" t="0"/>
          <a:stretch/>
        </p:blipFill>
        <p:spPr>
          <a:xfrm>
            <a:off x="7793492" y="182703"/>
            <a:ext cx="1070588" cy="229311"/>
          </a:xfrm>
          <a:prstGeom prst="rect">
            <a:avLst/>
          </a:prstGeom>
          <a:noFill/>
          <a:ln>
            <a:noFill/>
          </a:ln>
        </p:spPr>
      </p:pic>
      <p:sp>
        <p:nvSpPr>
          <p:cNvPr id="32" name="Google Shape;32;p7"/>
          <p:cNvSpPr/>
          <p:nvPr/>
        </p:nvSpPr>
        <p:spPr>
          <a:xfrm>
            <a:off x="350619" y="361294"/>
            <a:ext cx="450900" cy="419700"/>
          </a:xfrm>
          <a:prstGeom prst="rect">
            <a:avLst/>
          </a:prstGeom>
          <a:solidFill>
            <a:schemeClr val="dk1"/>
          </a:solidFill>
          <a:ln>
            <a:noFill/>
          </a:ln>
        </p:spPr>
        <p:txBody>
          <a:bodyPr anchorCtr="0" anchor="ctr" bIns="25200" lIns="50375" spcFirstLastPara="1" rIns="50375" wrap="square" tIns="25200">
            <a:noAutofit/>
          </a:bodyPr>
          <a:lstStyle/>
          <a:p>
            <a:pPr indent="0" lvl="0" marL="0" marR="0" rtl="0" algn="ctr">
              <a:spcBef>
                <a:spcPts val="0"/>
              </a:spcBef>
              <a:spcAft>
                <a:spcPts val="0"/>
              </a:spcAft>
              <a:buClr>
                <a:schemeClr val="dk1"/>
              </a:buClr>
              <a:buSzPts val="1000"/>
              <a:buFont typeface="Calibri"/>
              <a:buNone/>
            </a:pPr>
            <a:r>
              <a:t/>
            </a:r>
            <a:endParaRPr b="0" i="0" sz="1000" u="none" cap="none" strike="noStrike">
              <a:solidFill>
                <a:schemeClr val="lt1"/>
              </a:solidFill>
              <a:latin typeface="Calibri"/>
              <a:ea typeface="Calibri"/>
              <a:cs typeface="Calibri"/>
              <a:sym typeface="Calibri"/>
            </a:endParaRPr>
          </a:p>
        </p:txBody>
      </p:sp>
      <p:sp>
        <p:nvSpPr>
          <p:cNvPr id="33" name="Google Shape;33;p7"/>
          <p:cNvSpPr txBox="1"/>
          <p:nvPr/>
        </p:nvSpPr>
        <p:spPr>
          <a:xfrm>
            <a:off x="279922" y="369954"/>
            <a:ext cx="590700" cy="419700"/>
          </a:xfrm>
          <a:prstGeom prst="rect">
            <a:avLst/>
          </a:prstGeom>
          <a:noFill/>
          <a:ln>
            <a:noFill/>
          </a:ln>
        </p:spPr>
        <p:txBody>
          <a:bodyPr anchorCtr="0" anchor="ctr" bIns="25200" lIns="50375" spcFirstLastPara="1" rIns="50375" wrap="square" tIns="25200">
            <a:noAutofit/>
          </a:bodyPr>
          <a:lstStyle/>
          <a:p>
            <a:pPr indent="0" lvl="0" marL="0" marR="0" rtl="0" algn="ctr">
              <a:spcBef>
                <a:spcPts val="0"/>
              </a:spcBef>
              <a:spcAft>
                <a:spcPts val="0"/>
              </a:spcAft>
              <a:buClr>
                <a:srgbClr val="F3F3F3"/>
              </a:buClr>
              <a:buSzPts val="2200"/>
              <a:buFont typeface="Calibri"/>
              <a:buNone/>
            </a:pPr>
            <a:fld id="{00000000-1234-1234-1234-123412341234}" type="slidenum">
              <a:rPr b="1" i="0" lang="ko-KR" sz="2200" u="none" cap="none" strike="noStrike">
                <a:solidFill>
                  <a:srgbClr val="F3F3F3"/>
                </a:solidFill>
                <a:latin typeface="Calibri"/>
                <a:ea typeface="Calibri"/>
                <a:cs typeface="Calibri"/>
                <a:sym typeface="Calibri"/>
              </a:rPr>
              <a:t>‹#›</a:t>
            </a:fld>
            <a:endParaRPr b="1" i="0" sz="2200" u="none" cap="none" strike="noStrike">
              <a:solidFill>
                <a:srgbClr val="F3F3F3"/>
              </a:solidFill>
              <a:latin typeface="Calibri"/>
              <a:ea typeface="Calibri"/>
              <a:cs typeface="Calibri"/>
              <a:sym typeface="Calibri"/>
            </a:endParaRPr>
          </a:p>
        </p:txBody>
      </p:sp>
      <p:sp>
        <p:nvSpPr>
          <p:cNvPr id="34" name="Google Shape;34;p7"/>
          <p:cNvSpPr txBox="1"/>
          <p:nvPr>
            <p:ph type="title"/>
          </p:nvPr>
        </p:nvSpPr>
        <p:spPr>
          <a:xfrm>
            <a:off x="901200" y="414625"/>
            <a:ext cx="7922700" cy="309600"/>
          </a:xfrm>
          <a:prstGeom prst="rect">
            <a:avLst/>
          </a:prstGeom>
          <a:noFill/>
          <a:ln>
            <a:noFill/>
          </a:ln>
        </p:spPr>
        <p:txBody>
          <a:bodyPr anchorCtr="0" anchor="t" bIns="31100" lIns="62200" spcFirstLastPara="1" rIns="62200" wrap="square" tIns="31100">
            <a:noAutofit/>
          </a:bodyPr>
          <a:lstStyle>
            <a:lvl1pPr lvl="0" marR="0" rtl="0" algn="l">
              <a:spcBef>
                <a:spcPts val="0"/>
              </a:spcBef>
              <a:spcAft>
                <a:spcPts val="0"/>
              </a:spcAft>
              <a:buSzPts val="1800"/>
              <a:buNone/>
              <a:defRPr b="1" i="0" sz="1800" u="none" cap="none" strike="noStrike">
                <a:solidFill>
                  <a:srgbClr val="2C2C2C"/>
                </a:solidFill>
                <a:latin typeface="Calibri"/>
                <a:ea typeface="Calibri"/>
                <a:cs typeface="Calibri"/>
                <a:sym typeface="Calibri"/>
              </a:defRPr>
            </a:lvl1pPr>
            <a:lvl2pPr lvl="1">
              <a:spcBef>
                <a:spcPts val="0"/>
              </a:spcBef>
              <a:spcAft>
                <a:spcPts val="0"/>
              </a:spcAft>
              <a:buSzPts val="1000"/>
              <a:buNone/>
              <a:defRPr sz="1200"/>
            </a:lvl2pPr>
            <a:lvl3pPr lvl="2">
              <a:spcBef>
                <a:spcPts val="0"/>
              </a:spcBef>
              <a:spcAft>
                <a:spcPts val="0"/>
              </a:spcAft>
              <a:buSzPts val="1000"/>
              <a:buNone/>
              <a:defRPr sz="1200"/>
            </a:lvl3pPr>
            <a:lvl4pPr lvl="3">
              <a:spcBef>
                <a:spcPts val="0"/>
              </a:spcBef>
              <a:spcAft>
                <a:spcPts val="0"/>
              </a:spcAft>
              <a:buSzPts val="1000"/>
              <a:buNone/>
              <a:defRPr sz="1200"/>
            </a:lvl4pPr>
            <a:lvl5pPr lvl="4">
              <a:spcBef>
                <a:spcPts val="0"/>
              </a:spcBef>
              <a:spcAft>
                <a:spcPts val="0"/>
              </a:spcAft>
              <a:buSzPts val="1000"/>
              <a:buNone/>
              <a:defRPr sz="1200"/>
            </a:lvl5pPr>
            <a:lvl6pPr lvl="5">
              <a:spcBef>
                <a:spcPts val="0"/>
              </a:spcBef>
              <a:spcAft>
                <a:spcPts val="0"/>
              </a:spcAft>
              <a:buSzPts val="1000"/>
              <a:buNone/>
              <a:defRPr sz="1200"/>
            </a:lvl6pPr>
            <a:lvl7pPr lvl="6">
              <a:spcBef>
                <a:spcPts val="0"/>
              </a:spcBef>
              <a:spcAft>
                <a:spcPts val="0"/>
              </a:spcAft>
              <a:buSzPts val="1000"/>
              <a:buNone/>
              <a:defRPr sz="1200"/>
            </a:lvl7pPr>
            <a:lvl8pPr lvl="7">
              <a:spcBef>
                <a:spcPts val="0"/>
              </a:spcBef>
              <a:spcAft>
                <a:spcPts val="0"/>
              </a:spcAft>
              <a:buSzPts val="1000"/>
              <a:buNone/>
              <a:defRPr sz="1200"/>
            </a:lvl8pPr>
            <a:lvl9pPr lvl="8">
              <a:spcBef>
                <a:spcPts val="0"/>
              </a:spcBef>
              <a:spcAft>
                <a:spcPts val="0"/>
              </a:spcAft>
              <a:buSzPts val="1000"/>
              <a:buNone/>
              <a:defRPr sz="1200"/>
            </a:lvl9pPr>
          </a:lstStyle>
          <a:p/>
        </p:txBody>
      </p:sp>
      <p:sp>
        <p:nvSpPr>
          <p:cNvPr id="35" name="Google Shape;35;p7"/>
          <p:cNvSpPr txBox="1"/>
          <p:nvPr>
            <p:ph idx="1" type="body"/>
          </p:nvPr>
        </p:nvSpPr>
        <p:spPr>
          <a:xfrm>
            <a:off x="371804" y="902005"/>
            <a:ext cx="8451300" cy="4142100"/>
          </a:xfrm>
          <a:prstGeom prst="rect">
            <a:avLst/>
          </a:prstGeom>
          <a:noFill/>
          <a:ln>
            <a:noFill/>
          </a:ln>
        </p:spPr>
        <p:txBody>
          <a:bodyPr anchorCtr="0" anchor="t" bIns="62200" lIns="62200" spcFirstLastPara="1" rIns="62200" wrap="square" tIns="62200">
            <a:noAutofit/>
          </a:bodyPr>
          <a:lstStyle>
            <a:lvl1pPr indent="-342900" lvl="0" marL="457200">
              <a:spcBef>
                <a:spcPts val="0"/>
              </a:spcBef>
              <a:spcAft>
                <a:spcPts val="0"/>
              </a:spcAft>
              <a:buSzPts val="1800"/>
              <a:buFont typeface="Calibri"/>
              <a:buChar char="●"/>
              <a:defRPr sz="1800">
                <a:latin typeface="Calibri"/>
                <a:ea typeface="Calibri"/>
                <a:cs typeface="Calibri"/>
                <a:sym typeface="Calibri"/>
              </a:defRPr>
            </a:lvl1pPr>
            <a:lvl2pPr indent="-317500" lvl="1" marL="914400">
              <a:spcBef>
                <a:spcPts val="0"/>
              </a:spcBef>
              <a:spcAft>
                <a:spcPts val="0"/>
              </a:spcAft>
              <a:buSzPts val="1400"/>
              <a:buFont typeface="Calibri"/>
              <a:buChar char="○"/>
              <a:defRPr>
                <a:latin typeface="Calibri"/>
                <a:ea typeface="Calibri"/>
                <a:cs typeface="Calibri"/>
                <a:sym typeface="Calibri"/>
              </a:defRPr>
            </a:lvl2pPr>
            <a:lvl3pPr indent="-317500" lvl="2" marL="1371600">
              <a:spcBef>
                <a:spcPts val="0"/>
              </a:spcBef>
              <a:spcAft>
                <a:spcPts val="0"/>
              </a:spcAft>
              <a:buSzPts val="1400"/>
              <a:buFont typeface="Calibri"/>
              <a:buChar char="■"/>
              <a:defRPr>
                <a:latin typeface="Calibri"/>
                <a:ea typeface="Calibri"/>
                <a:cs typeface="Calibri"/>
                <a:sym typeface="Calibri"/>
              </a:defRPr>
            </a:lvl3pPr>
            <a:lvl4pPr indent="-317500" lvl="3" marL="1828800">
              <a:spcBef>
                <a:spcPts val="0"/>
              </a:spcBef>
              <a:spcAft>
                <a:spcPts val="0"/>
              </a:spcAft>
              <a:buSzPts val="1400"/>
              <a:buFont typeface="Calibri"/>
              <a:buChar char="●"/>
              <a:defRPr>
                <a:latin typeface="Calibri"/>
                <a:ea typeface="Calibri"/>
                <a:cs typeface="Calibri"/>
                <a:sym typeface="Calibri"/>
              </a:defRPr>
            </a:lvl4pPr>
            <a:lvl5pPr indent="-317500" lvl="4" marL="2286000">
              <a:spcBef>
                <a:spcPts val="0"/>
              </a:spcBef>
              <a:spcAft>
                <a:spcPts val="0"/>
              </a:spcAft>
              <a:buSzPts val="1400"/>
              <a:buFont typeface="Calibri"/>
              <a:buChar char="○"/>
              <a:defRPr>
                <a:latin typeface="Calibri"/>
                <a:ea typeface="Calibri"/>
                <a:cs typeface="Calibri"/>
                <a:sym typeface="Calibri"/>
              </a:defRPr>
            </a:lvl5pPr>
            <a:lvl6pPr indent="-317500" lvl="5" marL="2743200">
              <a:spcBef>
                <a:spcPts val="0"/>
              </a:spcBef>
              <a:spcAft>
                <a:spcPts val="0"/>
              </a:spcAft>
              <a:buSzPts val="1400"/>
              <a:buFont typeface="Calibri"/>
              <a:buChar char="■"/>
              <a:defRPr>
                <a:latin typeface="Calibri"/>
                <a:ea typeface="Calibri"/>
                <a:cs typeface="Calibri"/>
                <a:sym typeface="Calibri"/>
              </a:defRPr>
            </a:lvl6pPr>
            <a:lvl7pPr indent="-317500" lvl="6" marL="3200400">
              <a:spcBef>
                <a:spcPts val="0"/>
              </a:spcBef>
              <a:spcAft>
                <a:spcPts val="0"/>
              </a:spcAft>
              <a:buSzPts val="1400"/>
              <a:buFont typeface="Calibri"/>
              <a:buChar char="●"/>
              <a:defRPr>
                <a:latin typeface="Calibri"/>
                <a:ea typeface="Calibri"/>
                <a:cs typeface="Calibri"/>
                <a:sym typeface="Calibri"/>
              </a:defRPr>
            </a:lvl7pPr>
            <a:lvl8pPr indent="-317500" lvl="7" marL="3657600">
              <a:spcBef>
                <a:spcPts val="0"/>
              </a:spcBef>
              <a:spcAft>
                <a:spcPts val="0"/>
              </a:spcAft>
              <a:buSzPts val="1400"/>
              <a:buFont typeface="Calibri"/>
              <a:buChar char="○"/>
              <a:defRPr>
                <a:latin typeface="Calibri"/>
                <a:ea typeface="Calibri"/>
                <a:cs typeface="Calibri"/>
                <a:sym typeface="Calibri"/>
              </a:defRPr>
            </a:lvl8pPr>
            <a:lvl9pPr indent="-317500" lvl="8" marL="4114800">
              <a:spcBef>
                <a:spcPts val="0"/>
              </a:spcBef>
              <a:spcAft>
                <a:spcPts val="0"/>
              </a:spcAft>
              <a:buSzPts val="1400"/>
              <a:buFont typeface="Calibri"/>
              <a:buChar char="■"/>
              <a:defRPr>
                <a:latin typeface="Calibri"/>
                <a:ea typeface="Calibri"/>
                <a:cs typeface="Calibri"/>
                <a:sym typeface="Calibri"/>
              </a:defRPr>
            </a:lvl9pPr>
          </a:lstStyle>
          <a:p/>
        </p:txBody>
      </p:sp>
    </p:spTree>
  </p:cSld>
  <p:clrMapOvr>
    <a:masterClrMapping/>
  </p:clrMapOvr>
  <p:extLst>
    <p:ext uri="{DCECCB84-F9BA-43D5-87BE-67443E8EF086}">
      <p15:sldGuideLst>
        <p15:guide id="1" orient="horz" pos="477">
          <p15:clr>
            <a:srgbClr val="FBAE40"/>
          </p15:clr>
        </p15:guide>
        <p15:guide id="2" pos="2881">
          <p15:clr>
            <a:srgbClr val="FBAE40"/>
          </p15:clr>
        </p15:guide>
        <p15:guide id="3" pos="282">
          <p15:clr>
            <a:srgbClr val="FBAE40"/>
          </p15:clr>
        </p15:guide>
        <p15:guide id="4" pos="547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howMasterSp="0" type="obj">
  <p:cSld name="OBJECT">
    <p:bg>
      <p:bgPr>
        <a:solidFill>
          <a:schemeClr val="lt1"/>
        </a:solidFill>
      </p:bgPr>
    </p:bg>
    <p:spTree>
      <p:nvGrpSpPr>
        <p:cNvPr id="36" name="Shape 36"/>
        <p:cNvGrpSpPr/>
        <p:nvPr/>
      </p:nvGrpSpPr>
      <p:grpSpPr>
        <a:xfrm>
          <a:off x="0" y="0"/>
          <a:ext cx="0" cy="0"/>
          <a:chOff x="0" y="0"/>
          <a:chExt cx="0" cy="0"/>
        </a:xfrm>
      </p:grpSpPr>
      <p:sp>
        <p:nvSpPr>
          <p:cNvPr id="37" name="Google Shape;37;p8"/>
          <p:cNvSpPr/>
          <p:nvPr/>
        </p:nvSpPr>
        <p:spPr>
          <a:xfrm>
            <a:off x="1668732" y="4601914"/>
            <a:ext cx="5806500" cy="177900"/>
          </a:xfrm>
          <a:prstGeom prst="rect">
            <a:avLst/>
          </a:prstGeom>
          <a:noFill/>
          <a:ln>
            <a:noFill/>
          </a:ln>
        </p:spPr>
        <p:txBody>
          <a:bodyPr anchorCtr="0" anchor="t" bIns="31100" lIns="62200" spcFirstLastPara="1" rIns="62200" wrap="square" tIns="31100">
            <a:noAutofit/>
          </a:bodyPr>
          <a:lstStyle/>
          <a:p>
            <a:pPr indent="0" lvl="0" marL="0" marR="0" rtl="0" algn="ctr">
              <a:spcBef>
                <a:spcPts val="0"/>
              </a:spcBef>
              <a:spcAft>
                <a:spcPts val="0"/>
              </a:spcAft>
              <a:buNone/>
            </a:pPr>
            <a:r>
              <a:rPr lang="ko-KR" sz="1000">
                <a:solidFill>
                  <a:schemeClr val="dk1"/>
                </a:solidFill>
                <a:latin typeface="Calibri"/>
                <a:ea typeface="Calibri"/>
                <a:cs typeface="Calibri"/>
                <a:sym typeface="Calibri"/>
              </a:rPr>
              <a:t>본사 서울 강서구 마곡중앙5로1길 37 | Tel 070-8671-2600 | www.robotis.com</a:t>
            </a:r>
            <a:endParaRPr sz="1000">
              <a:latin typeface="Calibri"/>
              <a:ea typeface="Calibri"/>
              <a:cs typeface="Calibri"/>
              <a:sym typeface="Calibri"/>
            </a:endParaRPr>
          </a:p>
        </p:txBody>
      </p:sp>
      <p:pic>
        <p:nvPicPr>
          <p:cNvPr id="38" name="Google Shape;38;p8"/>
          <p:cNvPicPr preferRelativeResize="0"/>
          <p:nvPr/>
        </p:nvPicPr>
        <p:blipFill rotWithShape="1">
          <a:blip r:embed="rId2">
            <a:alphaModFix/>
          </a:blip>
          <a:srcRect b="0" l="0" r="0" t="0"/>
          <a:stretch/>
        </p:blipFill>
        <p:spPr>
          <a:xfrm>
            <a:off x="3347440" y="2053295"/>
            <a:ext cx="2449119" cy="43963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1">
    <p:bg>
      <p:bgPr>
        <a:solidFill>
          <a:schemeClr val="lt1"/>
        </a:solidFill>
      </p:bgPr>
    </p:bg>
    <p:spTree>
      <p:nvGrpSpPr>
        <p:cNvPr id="39" name="Shape 39"/>
        <p:cNvGrpSpPr/>
        <p:nvPr/>
      </p:nvGrpSpPr>
      <p:grpSpPr>
        <a:xfrm>
          <a:off x="0" y="0"/>
          <a:ext cx="0" cy="0"/>
          <a:chOff x="0" y="0"/>
          <a:chExt cx="0" cy="0"/>
        </a:xfrm>
      </p:grpSpPr>
    </p:spTree>
  </p:cSld>
  <p:clrMapOvr>
    <a:masterClrMapping/>
  </p:clrMapOvr>
  <p:extLst>
    <p:ext uri="{DCECCB84-F9BA-43D5-87BE-67443E8EF086}">
      <p15:sldGuideLst>
        <p15:guide id="1" orient="horz" pos="477">
          <p15:clr>
            <a:srgbClr val="FBAE40"/>
          </p15:clr>
        </p15:guide>
        <p15:guide id="2" pos="2881">
          <p15:clr>
            <a:srgbClr val="FBAE40"/>
          </p15:clr>
        </p15:guide>
        <p15:guide id="3" pos="282">
          <p15:clr>
            <a:srgbClr val="FBAE40"/>
          </p15:clr>
        </p15:guide>
        <p15:guide id="4" pos="547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1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5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5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5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www.ros.org/" TargetMode="Externa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 Id="rId3" Type="http://schemas.openxmlformats.org/officeDocument/2006/relationships/image" Target="../media/image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 Id="rId3" Type="http://schemas.openxmlformats.org/officeDocument/2006/relationships/image" Target="../media/image61.gif"/><Relationship Id="rId4" Type="http://schemas.openxmlformats.org/officeDocument/2006/relationships/image" Target="../media/image4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 Id="rId3" Type="http://schemas.openxmlformats.org/officeDocument/2006/relationships/image" Target="../media/image68.png"/><Relationship Id="rId4" Type="http://schemas.openxmlformats.org/officeDocument/2006/relationships/image" Target="../media/image66.png"/></Relationships>
</file>

<file path=ppt/slides/_rels/slide118.xml.rels><?xml version="1.0" encoding="UTF-8" standalone="yes"?><Relationships xmlns="http://schemas.openxmlformats.org/package/2006/relationships"><Relationship Id="rId10" Type="http://schemas.openxmlformats.org/officeDocument/2006/relationships/hyperlink" Target="https://github.com/ros2/common_interfaces/blob/humble/sensor_msgs/msg/LaserScan.msg" TargetMode="External"/><Relationship Id="rId1" Type="http://schemas.openxmlformats.org/officeDocument/2006/relationships/slideLayout" Target="../slideLayouts/slideLayout6.xml"/><Relationship Id="rId2" Type="http://schemas.openxmlformats.org/officeDocument/2006/relationships/notesSlide" Target="../notesSlides/notesSlide118.xml"/><Relationship Id="rId3" Type="http://schemas.openxmlformats.org/officeDocument/2006/relationships/hyperlink" Target="https://docs.ros.org/en/rolling/Concepts/Basic/About-Interfaces.html" TargetMode="External"/><Relationship Id="rId4" Type="http://schemas.openxmlformats.org/officeDocument/2006/relationships/hyperlink" Target="https://github.com/ros2/common_interfaces/tree/humble/std_msgs" TargetMode="External"/><Relationship Id="rId9" Type="http://schemas.openxmlformats.org/officeDocument/2006/relationships/hyperlink" Target="https://github.com/ros2/common_interfaces/blob/humble/sensor_msgs/msg/LaserScan.msg" TargetMode="External"/><Relationship Id="rId5" Type="http://schemas.openxmlformats.org/officeDocument/2006/relationships/hyperlink" Target="https://github.com/ros2/common_interfaces/blob/humble/geometry_msgs/msg/Twist.msg" TargetMode="External"/><Relationship Id="rId6" Type="http://schemas.openxmlformats.org/officeDocument/2006/relationships/hyperlink" Target="https://github.com/ros2/common_interfaces/blob/humble/geometry_msgs/msg/Twist.msg" TargetMode="External"/><Relationship Id="rId7" Type="http://schemas.openxmlformats.org/officeDocument/2006/relationships/hyperlink" Target="https://github.com/ros2/common_interfaces/blob/humble/geometry_msgs/msg/Twist.msg" TargetMode="External"/><Relationship Id="rId8" Type="http://schemas.openxmlformats.org/officeDocument/2006/relationships/hyperlink" Target="https://github.com/ros2/common_interfaces/blob/humble/sensor_msgs/msg/LaserScan.msg"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9.xml"/><Relationship Id="rId3"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hyperlink" Target="https://vimeo.com/osrfoundation/ros?share=copy" TargetMode="External"/><Relationship Id="rId4" Type="http://schemas.openxmlformats.org/officeDocument/2006/relationships/image" Target="../media/image24.png"/><Relationship Id="rId5" Type="http://schemas.openxmlformats.org/officeDocument/2006/relationships/hyperlink" Target="https://www.ros.org/" TargetMode="External"/><Relationship Id="rId6" Type="http://schemas.openxmlformats.org/officeDocument/2006/relationships/hyperlink" Target="https://vimeo.com/osrfoundation/ros?share=copy"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7.xml"/><Relationship Id="rId3" Type="http://schemas.openxmlformats.org/officeDocument/2006/relationships/image" Target="../media/image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8.xml"/><Relationship Id="rId3" Type="http://schemas.openxmlformats.org/officeDocument/2006/relationships/image" Target="../media/image6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0.png"/><Relationship Id="rId5" Type="http://schemas.openxmlformats.org/officeDocument/2006/relationships/hyperlink" Target="https://design.ros2.org/articles/why_ros2.html"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2.xml"/><Relationship Id="rId3" Type="http://schemas.openxmlformats.org/officeDocument/2006/relationships/image" Target="../media/image63.png"/><Relationship Id="rId4" Type="http://schemas.openxmlformats.org/officeDocument/2006/relationships/image" Target="../media/image6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3.xml"/><Relationship Id="rId3" Type="http://schemas.openxmlformats.org/officeDocument/2006/relationships/image" Target="../media/image89.png"/><Relationship Id="rId4" Type="http://schemas.openxmlformats.org/officeDocument/2006/relationships/image" Target="../media/image8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4.xml"/><Relationship Id="rId3" Type="http://schemas.openxmlformats.org/officeDocument/2006/relationships/image" Target="../media/image8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6.xml"/><Relationship Id="rId3" Type="http://schemas.openxmlformats.org/officeDocument/2006/relationships/image" Target="../media/image7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9.xml"/><Relationship Id="rId3" Type="http://schemas.openxmlformats.org/officeDocument/2006/relationships/image" Target="../media/image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s://www.ros.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0.xml"/><Relationship Id="rId3" Type="http://schemas.openxmlformats.org/officeDocument/2006/relationships/image" Target="../media/image7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1.xml"/><Relationship Id="rId3" Type="http://schemas.openxmlformats.org/officeDocument/2006/relationships/image" Target="../media/image8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3.xml"/><Relationship Id="rId3" Type="http://schemas.openxmlformats.org/officeDocument/2006/relationships/image" Target="../media/image9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 Id="rId3" Type="http://schemas.openxmlformats.org/officeDocument/2006/relationships/image" Target="../media/image6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9.xml"/><Relationship Id="rId3"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www.ros.org/"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2.xml"/><Relationship Id="rId3" Type="http://schemas.openxmlformats.org/officeDocument/2006/relationships/image" Target="../media/image7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3.xml"/><Relationship Id="rId3" Type="http://schemas.openxmlformats.org/officeDocument/2006/relationships/image" Target="../media/image7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6.xml"/><Relationship Id="rId3" Type="http://schemas.openxmlformats.org/officeDocument/2006/relationships/image" Target="../media/image7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7.xml"/><Relationship Id="rId3" Type="http://schemas.openxmlformats.org/officeDocument/2006/relationships/image" Target="../media/image7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docs.ros.org/" TargetMode="External"/><Relationship Id="rId4" Type="http://schemas.openxmlformats.org/officeDocument/2006/relationships/hyperlink" Target="https://robotics.stackexchange.com/" TargetMode="External"/><Relationship Id="rId5" Type="http://schemas.openxmlformats.org/officeDocument/2006/relationships/hyperlink" Target="https://discourse.ros.org/" TargetMode="External"/><Relationship Id="rId6" Type="http://schemas.openxmlformats.org/officeDocument/2006/relationships/hyperlink" Target="https://www.ros.org/blog/discord/" TargetMode="External"/><Relationship Id="rId7" Type="http://schemas.openxmlformats.org/officeDocument/2006/relationships/hyperlink" Target="https://github.com/ros2/ros2/issues" TargetMode="External"/><Relationship Id="rId8" Type="http://schemas.openxmlformats.org/officeDocument/2006/relationships/hyperlink" Target="https://www.ros.org/"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4.xml"/><Relationship Id="rId3" Type="http://schemas.openxmlformats.org/officeDocument/2006/relationships/image" Target="../media/image74.png"/><Relationship Id="rId4" Type="http://schemas.openxmlformats.org/officeDocument/2006/relationships/image" Target="../media/image80.png"/><Relationship Id="rId5" Type="http://schemas.openxmlformats.org/officeDocument/2006/relationships/image" Target="../media/image90.png"/><Relationship Id="rId6" Type="http://schemas.openxmlformats.org/officeDocument/2006/relationships/image" Target="../media/image9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hyperlink" Target="https://www.ros.org/"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4.xml"/><Relationship Id="rId3" Type="http://schemas.openxmlformats.org/officeDocument/2006/relationships/image" Target="../media/image8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5.xml"/><Relationship Id="rId3" Type="http://schemas.openxmlformats.org/officeDocument/2006/relationships/image" Target="../media/image90.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6.xml"/><Relationship Id="rId3" Type="http://schemas.openxmlformats.org/officeDocument/2006/relationships/image" Target="../media/image95.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8.xml"/><Relationship Id="rId3" Type="http://schemas.openxmlformats.org/officeDocument/2006/relationships/image" Target="../media/image8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9.xml"/><Relationship Id="rId3" Type="http://schemas.openxmlformats.org/officeDocument/2006/relationships/image" Target="../media/image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https://www.ros.org/"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2.xml"/><Relationship Id="rId3" Type="http://schemas.openxmlformats.org/officeDocument/2006/relationships/image" Target="../media/image9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3.xml"/><Relationship Id="rId3" Type="http://schemas.openxmlformats.org/officeDocument/2006/relationships/image" Target="../media/image97.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4.xml"/><Relationship Id="rId3" Type="http://schemas.openxmlformats.org/officeDocument/2006/relationships/image" Target="../media/image100.png"/><Relationship Id="rId4" Type="http://schemas.openxmlformats.org/officeDocument/2006/relationships/image" Target="../media/image9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5.xml"/><Relationship Id="rId3" Type="http://schemas.openxmlformats.org/officeDocument/2006/relationships/image" Target="../media/image10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6.xml"/><Relationship Id="rId3" Type="http://schemas.openxmlformats.org/officeDocument/2006/relationships/image" Target="../media/image101.png"/><Relationship Id="rId4" Type="http://schemas.openxmlformats.org/officeDocument/2006/relationships/image" Target="../media/image8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7.xml"/><Relationship Id="rId3" Type="http://schemas.openxmlformats.org/officeDocument/2006/relationships/image" Target="../media/image99.png"/><Relationship Id="rId4" Type="http://schemas.openxmlformats.org/officeDocument/2006/relationships/image" Target="../media/image9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8.xml"/><Relationship Id="rId3" Type="http://schemas.openxmlformats.org/officeDocument/2006/relationships/image" Target="../media/image105.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9.xml"/><Relationship Id="rId3" Type="http://schemas.openxmlformats.org/officeDocument/2006/relationships/image" Target="../media/image115.png"/><Relationship Id="rId4" Type="http://schemas.openxmlformats.org/officeDocument/2006/relationships/image" Target="../media/image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www.ros.org/"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0.xml"/><Relationship Id="rId3" Type="http://schemas.openxmlformats.org/officeDocument/2006/relationships/image" Target="../media/image10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1.xml"/><Relationship Id="rId3" Type="http://schemas.openxmlformats.org/officeDocument/2006/relationships/image" Target="../media/image11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3.xml"/><Relationship Id="rId3" Type="http://schemas.openxmlformats.org/officeDocument/2006/relationships/hyperlink" Target="https://www.ros.org/reps/rep-0103.html" TargetMode="Externa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4.xml"/><Relationship Id="rId3" Type="http://schemas.openxmlformats.org/officeDocument/2006/relationships/image" Target="../media/image10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7.xml"/><Relationship Id="rId3" Type="http://schemas.openxmlformats.org/officeDocument/2006/relationships/image" Target="../media/image11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8.xml"/><Relationship Id="rId3" Type="http://schemas.openxmlformats.org/officeDocument/2006/relationships/image" Target="../media/image111.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www.ros.org/" TargetMode="Externa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3.xml"/><Relationship Id="rId3" Type="http://schemas.openxmlformats.org/officeDocument/2006/relationships/hyperlink" Target="https://www.omg.org/spec/DDS" TargetMode="External"/><Relationship Id="rId4" Type="http://schemas.openxmlformats.org/officeDocument/2006/relationships/image" Target="../media/image107.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www.ros.org/"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7.xml"/><Relationship Id="rId3" Type="http://schemas.openxmlformats.org/officeDocument/2006/relationships/hyperlink" Target="https://www.ros.org/reps/rep-0140.html" TargetMode="External"/><Relationship Id="rId4" Type="http://schemas.openxmlformats.org/officeDocument/2006/relationships/hyperlink" Target="https://www.ros.org/reps/rep-0149.html" TargetMode="External"/><Relationship Id="rId5" Type="http://schemas.openxmlformats.org/officeDocument/2006/relationships/hyperlink" Target="https://www.ros.org/reps/rep-0132.html" TargetMode="Externa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www.ros.org/"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3.xml"/><Relationship Id="rId3" Type="http://schemas.openxmlformats.org/officeDocument/2006/relationships/hyperlink" Target="https://wiki.ros.org/rqt/Tutorials/Create%20your%20new%20rqt%20plugin"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4.xml"/><Relationship Id="rId3" Type="http://schemas.openxmlformats.org/officeDocument/2006/relationships/hyperlink" Target="https://www.ros.org/reps/rep-0132.html"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5.xml"/><Relationship Id="rId3" Type="http://schemas.openxmlformats.org/officeDocument/2006/relationships/hyperlink" Target="https://github.com/ros2/rcl/blob/master/LICENSE"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6.xml"/><Relationship Id="rId3" Type="http://schemas.openxmlformats.org/officeDocument/2006/relationships/hyperlink" Target="https://docs.github.com/en/get-started/writing-on-github/getting-started-with-writing-and-formatting-on-github/basic-writing-and-formatting-syntax" TargetMode="External"/><Relationship Id="rId4" Type="http://schemas.openxmlformats.org/officeDocument/2006/relationships/hyperlink" Target="https://github.com/ROBOTIS-GIT/turtlebot3/blob/master/README.md" TargetMode="Externa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9.xml"/><Relationship Id="rId3" Type="http://schemas.openxmlformats.org/officeDocument/2006/relationships/hyperlink" Target="https://docs.ros.org/en/rolling/The-ROS2-Project/Contributing/Developer-Guide.html" TargetMode="External"/><Relationship Id="rId4" Type="http://schemas.openxmlformats.org/officeDocument/2006/relationships/hyperlink" Target="https://www.ros.org/reps/rep-0000.html" TargetMode="External"/><Relationship Id="rId5" Type="http://schemas.openxmlformats.org/officeDocument/2006/relationships/hyperlink" Target="https://docs.ros.org/en/rolling/The-ROS2-Project/Contributing/Code-Style-Language-Version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docs.ros.org/en/humble/Installation/Ubuntu-Install-Debs.html" TargetMode="External"/><Relationship Id="rId4" Type="http://schemas.openxmlformats.org/officeDocument/2006/relationships/hyperlink" Target="https://docs.ros.org/en/humble/Tutorials/Beginner-CLI-Tools/Configuring-ROS2-Environment.html" TargetMode="External"/><Relationship Id="rId5" Type="http://schemas.openxmlformats.org/officeDocument/2006/relationships/hyperlink" Target="https://docs.ros.org/en/humble/Tutorials/Beginner-CLI-Tools/Introducing-Turtlesim/Introducing-Turtlesim.html" TargetMode="External"/><Relationship Id="rId6" Type="http://schemas.openxmlformats.org/officeDocument/2006/relationships/image" Target="../media/image18.png"/><Relationship Id="rId7" Type="http://schemas.openxmlformats.org/officeDocument/2006/relationships/hyperlink" Target="https://github.com/ros-infrastructure/artwork/tree/master/distributions" TargetMode="Externa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1.xml"/><Relationship Id="rId3" Type="http://schemas.openxmlformats.org/officeDocument/2006/relationships/hyperlink" Target="https://docs.ros.org/en/rolling/The-ROS2-Project/Contributing/Developer-Guide.html" TargetMode="External"/><Relationship Id="rId4" Type="http://schemas.openxmlformats.org/officeDocument/2006/relationships/hyperlink" Target="https://docs.ros.org/en/rolling/The-ROS2-Project/Contributing/Code-Style-Language-Versions.html" TargetMode="External"/><Relationship Id="rId5" Type="http://schemas.openxmlformats.org/officeDocument/2006/relationships/hyperlink" Target="https://google.github.io/styleguide/cppguide.html" TargetMode="External"/><Relationship Id="rId6" Type="http://schemas.openxmlformats.org/officeDocument/2006/relationships/hyperlink" Target="https://www.ros.org/reps/rep-0000.html" TargetMode="External"/><Relationship Id="rId7" Type="http://schemas.openxmlformats.org/officeDocument/2006/relationships/hyperlink" Target="https://en.wikipedia.org/wiki/C%2B%2B14" TargetMode="Externa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2.xml"/><Relationship Id="rId3" Type="http://schemas.openxmlformats.org/officeDocument/2006/relationships/hyperlink" Target="https://github.com/ament/ament_lint/tree/master/ament_cpplint" TargetMode="External"/><Relationship Id="rId4" Type="http://schemas.openxmlformats.org/officeDocument/2006/relationships/hyperlink" Target="https://github.com/ament/ament_lint/tree/master/ament_uncrustify" TargetMode="External"/><Relationship Id="rId5" Type="http://schemas.openxmlformats.org/officeDocument/2006/relationships/hyperlink" Target="https://github.com/ament/ament_lint/tree/master/ament_cppcheck" TargetMode="Externa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3.xml"/><Relationship Id="rId3" Type="http://schemas.openxmlformats.org/officeDocument/2006/relationships/hyperlink" Target="https://docs.ros.org/en/rolling/The-ROS2-Project/Contributing/Developer-Guide.html" TargetMode="External"/><Relationship Id="rId4" Type="http://schemas.openxmlformats.org/officeDocument/2006/relationships/hyperlink" Target="https://docs.ros.org/en/rolling/The-ROS2-Project/Contributing/Code-Style-Language-Versions.html" TargetMode="External"/><Relationship Id="rId5" Type="http://schemas.openxmlformats.org/officeDocument/2006/relationships/hyperlink" Target="https://peps.python.org/" TargetMode="External"/><Relationship Id="rId6" Type="http://schemas.openxmlformats.org/officeDocument/2006/relationships/hyperlink" Target="https://peps.python.org/pep-0008/" TargetMode="Externa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4.xml"/><Relationship Id="rId3" Type="http://schemas.openxmlformats.org/officeDocument/2006/relationships/hyperlink" Target="https://peps.python.org/pep-0257/" TargetMode="External"/><Relationship Id="rId4" Type="http://schemas.openxmlformats.org/officeDocument/2006/relationships/hyperlink" Target="https://github.com/ament/ament_lint/tree/master/ament_flake8" TargetMode="External"/><Relationship Id="rId5" Type="http://schemas.openxmlformats.org/officeDocument/2006/relationships/hyperlink" Target="https://peps.python.org/pep-0007/" TargetMode="External"/><Relationship Id="rId6" Type="http://schemas.openxmlformats.org/officeDocument/2006/relationships/hyperlink" Target="https://github.com/airbnb/javascript" TargetMode="Externa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4.xml"/><Relationship Id="rId3" Type="http://schemas.openxmlformats.org/officeDocument/2006/relationships/hyperlink" Target="https://github.com/ros2/common_interfaces/tree/humble/std_msgs" TargetMode="External"/><Relationship Id="rId4" Type="http://schemas.openxmlformats.org/officeDocument/2006/relationships/hyperlink" Target="https://github.com/ros2/common_interfaces/blob/humble/geometry_msgs/msg/Twist.msg" TargetMode="External"/><Relationship Id="rId5" Type="http://schemas.openxmlformats.org/officeDocument/2006/relationships/hyperlink" Target="https://github.com/ros2/common_interfaces/blob/humble/sensor_msgs/msg/LaserScan.msg" TargetMode="Externa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2.xml"/><Relationship Id="rId3" Type="http://schemas.openxmlformats.org/officeDocument/2006/relationships/image" Target="../media/image98.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3.xml"/><Relationship Id="rId3" Type="http://schemas.openxmlformats.org/officeDocument/2006/relationships/image" Target="../media/image109.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4.xml"/><Relationship Id="rId3" Type="http://schemas.openxmlformats.org/officeDocument/2006/relationships/hyperlink" Target="https://github.com/robotpilot/ros2-seminar-examples" TargetMode="Externa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9.xml"/><Relationship Id="rId3" Type="http://schemas.openxmlformats.org/officeDocument/2006/relationships/image" Target="../media/image10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5.xml"/><Relationship Id="rId3" Type="http://schemas.openxmlformats.org/officeDocument/2006/relationships/image" Target="../media/image110.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7.xml"/><Relationship Id="rId3" Type="http://schemas.openxmlformats.org/officeDocument/2006/relationships/hyperlink" Target="https://github.com/ros2/rclpy/blob/master/rclpy/rclpy/node.py" TargetMode="External"/><Relationship Id="rId4" Type="http://schemas.openxmlformats.org/officeDocument/2006/relationships/hyperlink" Target="https://github.com/ros2/rclpy/blob/master/rclpy/rclpy/qos.py" TargetMode="Externa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1.xml"/><Relationship Id="rId3" Type="http://schemas.openxmlformats.org/officeDocument/2006/relationships/hyperlink" Target="https://github.com/ros2/rclpy/blob/humble/rclpy/rclpy/callback_groups.py" TargetMode="External"/><Relationship Id="rId4" Type="http://schemas.openxmlformats.org/officeDocument/2006/relationships/hyperlink" Target="https://github.com/ros2/rclpy/blob/master/rclpy/rclpy/executors.py" TargetMode="Externa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3.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5.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2.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0.xml"/><Relationship Id="rId3" Type="http://schemas.openxmlformats.org/officeDocument/2006/relationships/image" Target="../media/image117.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2.xml"/><Relationship Id="rId3" Type="http://schemas.openxmlformats.org/officeDocument/2006/relationships/image" Target="../media/image102.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3.xml"/><Relationship Id="rId3" Type="http://schemas.openxmlformats.org/officeDocument/2006/relationships/hyperlink" Target="https://github.com/ros2/rclpy/blob/master/rclpy/rclpy/action/server.py" TargetMode="Externa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8.xml"/><Relationship Id="rId3" Type="http://schemas.openxmlformats.org/officeDocument/2006/relationships/hyperlink" Target="https://github.com/ros2/rclpy/blob/master/rclpy/rclpy/action/server.py" TargetMode="Externa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9.xml"/></Relationships>
</file>

<file path=ppt/slides/_rels/slide31.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20.png"/><Relationship Id="rId13" Type="http://schemas.openxmlformats.org/officeDocument/2006/relationships/image" Target="../media/image27.png"/><Relationship Id="rId12"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25.png"/><Relationship Id="rId9" Type="http://schemas.openxmlformats.org/officeDocument/2006/relationships/image" Target="../media/image21.png"/><Relationship Id="rId14" Type="http://schemas.openxmlformats.org/officeDocument/2006/relationships/hyperlink" Target="https://github.com/ros-infrastructure/artwork/tree/master/distributions" TargetMode="External"/><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image" Target="../media/image35.png"/><Relationship Id="rId8" Type="http://schemas.openxmlformats.org/officeDocument/2006/relationships/image" Target="../media/image19.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0.xml"/><Relationship Id="rId3" Type="http://schemas.openxmlformats.org/officeDocument/2006/relationships/hyperlink" Target="https://github.com/ros2/rclpy/blob/master/rclpy/rclpy/task.py" TargetMode="Externa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6.xml"/><Relationship Id="rId3" Type="http://schemas.openxmlformats.org/officeDocument/2006/relationships/image" Target="../media/image116.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8.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3.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4.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7.xml"/><Relationship Id="rId3" Type="http://schemas.openxmlformats.org/officeDocument/2006/relationships/hyperlink" Target="https://docs.python.org/3/library/argparse.html" TargetMode="Externa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1.xml"/><Relationship Id="rId3" Type="http://schemas.openxmlformats.org/officeDocument/2006/relationships/hyperlink" Target="https://design.ros2.org/articles/roslaunch.html" TargetMode="External"/><Relationship Id="rId4" Type="http://schemas.openxmlformats.org/officeDocument/2006/relationships/hyperlink" Target="https://design.ros2.org/articles/roslaunch_xml.html" TargetMode="External"/><Relationship Id="rId5" Type="http://schemas.openxmlformats.org/officeDocument/2006/relationships/hyperlink" Target="https://github.com/ros2/launch/tree/master/launch_yaml" TargetMode="External"/><Relationship Id="rId6" Type="http://schemas.openxmlformats.org/officeDocument/2006/relationships/hyperlink" Target="https://github.com/ros2/launch" TargetMode="Externa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3.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4.xml"/><Relationship Id="rId3" Type="http://schemas.openxmlformats.org/officeDocument/2006/relationships/hyperlink" Target="https://cafe.naver.com/openrt/24543" TargetMode="Externa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5.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1.xml"/><Relationship Id="rId3" Type="http://schemas.openxmlformats.org/officeDocument/2006/relationships/image" Target="../media/image122.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0" Type="http://schemas.openxmlformats.org/officeDocument/2006/relationships/hyperlink" Target="https://github.com/ROBOTIS-GIT/OpenCR" TargetMode="External"/><Relationship Id="rId1" Type="http://schemas.openxmlformats.org/officeDocument/2006/relationships/slideLayout" Target="../slideLayouts/slideLayout6.xml"/><Relationship Id="rId2" Type="http://schemas.openxmlformats.org/officeDocument/2006/relationships/notesSlide" Target="../notesSlides/notesSlide343.xml"/><Relationship Id="rId3" Type="http://schemas.openxmlformats.org/officeDocument/2006/relationships/hyperlink" Target="https://github.com/ROBOTIS-GIT/turtlebot3" TargetMode="External"/><Relationship Id="rId4" Type="http://schemas.openxmlformats.org/officeDocument/2006/relationships/hyperlink" Target="https://github.com/ROBOTIS-GIT/turtlebot3_msgs" TargetMode="External"/><Relationship Id="rId9" Type="http://schemas.openxmlformats.org/officeDocument/2006/relationships/hyperlink" Target="https://github.com/ROBOTIS-GIT/turtlebot3_deliver" TargetMode="External"/><Relationship Id="rId5" Type="http://schemas.openxmlformats.org/officeDocument/2006/relationships/hyperlink" Target="https://github.com/ROBOTIS-GIT/turtlebot3_simulations" TargetMode="External"/><Relationship Id="rId6" Type="http://schemas.openxmlformats.org/officeDocument/2006/relationships/hyperlink" Target="https://github.com/ROBOTIS-GIT/turtlebot3_applications" TargetMode="External"/><Relationship Id="rId7" Type="http://schemas.openxmlformats.org/officeDocument/2006/relationships/hyperlink" Target="https://github.com/ROBOTIS-GIT/turtlebot3_applications_msgs" TargetMode="External"/><Relationship Id="rId8" Type="http://schemas.openxmlformats.org/officeDocument/2006/relationships/hyperlink" Target="https://github.com/ROBOTIS-GIT/turtlebot3_autorace" TargetMode="External"/></Relationships>
</file>

<file path=ppt/slides/_rels/slide344.xml.rels><?xml version="1.0" encoding="UTF-8" standalone="yes"?><Relationships xmlns="http://schemas.openxmlformats.org/package/2006/relationships"><Relationship Id="rId11" Type="http://schemas.openxmlformats.org/officeDocument/2006/relationships/hyperlink" Target="http://wiki.ros.org/turtlebot3_simulations" TargetMode="External"/><Relationship Id="rId10" Type="http://schemas.openxmlformats.org/officeDocument/2006/relationships/hyperlink" Target="https://github.com/ROBOTIS-GIT/turtlebot3_msgs" TargetMode="External"/><Relationship Id="rId13" Type="http://schemas.openxmlformats.org/officeDocument/2006/relationships/hyperlink" Target="http://wiki.ros.org/turtlebot3_gazebo" TargetMode="External"/><Relationship Id="rId12" Type="http://schemas.openxmlformats.org/officeDocument/2006/relationships/hyperlink" Target="http://wiki.ros.org/turtlebot3_fake" TargetMode="External"/><Relationship Id="rId1" Type="http://schemas.openxmlformats.org/officeDocument/2006/relationships/slideLayout" Target="../slideLayouts/slideLayout6.xml"/><Relationship Id="rId2" Type="http://schemas.openxmlformats.org/officeDocument/2006/relationships/notesSlide" Target="../notesSlides/notesSlide344.xml"/><Relationship Id="rId3" Type="http://schemas.openxmlformats.org/officeDocument/2006/relationships/hyperlink" Target="http://wiki.ros.org/turtlebot3" TargetMode="External"/><Relationship Id="rId4" Type="http://schemas.openxmlformats.org/officeDocument/2006/relationships/hyperlink" Target="http://wiki.ros.org/turtlebot3_bringup" TargetMode="External"/><Relationship Id="rId9" Type="http://schemas.openxmlformats.org/officeDocument/2006/relationships/hyperlink" Target="http://wiki.ros.org/turtlebot3_teleop" TargetMode="External"/><Relationship Id="rId5" Type="http://schemas.openxmlformats.org/officeDocument/2006/relationships/hyperlink" Target="http://wiki.ros.org/turtlebot3_description" TargetMode="External"/><Relationship Id="rId6" Type="http://schemas.openxmlformats.org/officeDocument/2006/relationships/hyperlink" Target="http://wiki.ros.org/turtlebot3_example" TargetMode="External"/><Relationship Id="rId7" Type="http://schemas.openxmlformats.org/officeDocument/2006/relationships/hyperlink" Target="http://wiki.ros.org/turtlebot3_navigation" TargetMode="External"/><Relationship Id="rId8" Type="http://schemas.openxmlformats.org/officeDocument/2006/relationships/hyperlink" Target="http://wiki.ros.org/turtlebot3_slam" TargetMode="Externa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5.xml"/><Relationship Id="rId3" Type="http://schemas.openxmlformats.org/officeDocument/2006/relationships/hyperlink" Target="http://wiki.ros.org/turtlebot3_applications" TargetMode="External"/><Relationship Id="rId4" Type="http://schemas.openxmlformats.org/officeDocument/2006/relationships/hyperlink" Target="http://wiki.ros.org/turtlebot3_automatic_parking" TargetMode="External"/><Relationship Id="rId9" Type="http://schemas.openxmlformats.org/officeDocument/2006/relationships/hyperlink" Target="http://wiki.ros.org/turtlebot3_applications_msgs" TargetMode="External"/><Relationship Id="rId5" Type="http://schemas.openxmlformats.org/officeDocument/2006/relationships/hyperlink" Target="http://wiki.ros.org/turtlebot3_automatic_parking_vision" TargetMode="External"/><Relationship Id="rId6" Type="http://schemas.openxmlformats.org/officeDocument/2006/relationships/hyperlink" Target="http://wiki.ros.org/turtlebot3_follow_filter" TargetMode="External"/><Relationship Id="rId7" Type="http://schemas.openxmlformats.org/officeDocument/2006/relationships/hyperlink" Target="http://wiki.ros.org/turtlebot3_follower" TargetMode="External"/><Relationship Id="rId8" Type="http://schemas.openxmlformats.org/officeDocument/2006/relationships/hyperlink" Target="http://wiki.ros.org/turtlebot3_panorama" TargetMode="Externa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6.xml"/><Relationship Id="rId3" Type="http://schemas.openxmlformats.org/officeDocument/2006/relationships/hyperlink" Target="http://wiki.ros.org/turtlebot3_autorace" TargetMode="External"/><Relationship Id="rId4" Type="http://schemas.openxmlformats.org/officeDocument/2006/relationships/hyperlink" Target="http://wiki.ros.org/turtlebot3_autorace_camera" TargetMode="External"/><Relationship Id="rId9" Type="http://schemas.openxmlformats.org/officeDocument/2006/relationships/hyperlink" Target="http://wiki.ros.org/turtlebot3_deliver_service" TargetMode="External"/><Relationship Id="rId5" Type="http://schemas.openxmlformats.org/officeDocument/2006/relationships/hyperlink" Target="http://wiki.ros.org/turtlebot3_autorace_control" TargetMode="External"/><Relationship Id="rId6" Type="http://schemas.openxmlformats.org/officeDocument/2006/relationships/hyperlink" Target="http://wiki.ros.org/turtlebot3_autorace_core" TargetMode="External"/><Relationship Id="rId7" Type="http://schemas.openxmlformats.org/officeDocument/2006/relationships/hyperlink" Target="http://wiki.ros.org/turtlebot3_autorace_detect" TargetMode="External"/><Relationship Id="rId8" Type="http://schemas.openxmlformats.org/officeDocument/2006/relationships/hyperlink" Target="http://wiki.ros.org/turtlebot3_deliver" TargetMode="Externa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7.xml"/><Relationship Id="rId3" Type="http://schemas.openxmlformats.org/officeDocument/2006/relationships/hyperlink" Target="http://wiki.ros.org/dynamixel_sdk" TargetMode="External"/><Relationship Id="rId4" Type="http://schemas.openxmlformats.org/officeDocument/2006/relationships/hyperlink" Target="http://wiki.ros.org/hls_lfcd_lds_driver" TargetMode="External"/><Relationship Id="rId9" Type="http://schemas.openxmlformats.org/officeDocument/2006/relationships/hyperlink" Target="http://wiki.ros.org/open_manipulator_perceptions" TargetMode="External"/><Relationship Id="rId5" Type="http://schemas.openxmlformats.org/officeDocument/2006/relationships/hyperlink" Target="https://github.com/ROBOTIS-GIT/ld08_driver" TargetMode="External"/><Relationship Id="rId6" Type="http://schemas.openxmlformats.org/officeDocument/2006/relationships/hyperlink" Target="http://wiki.ros.org/open_manipulator" TargetMode="External"/><Relationship Id="rId7" Type="http://schemas.openxmlformats.org/officeDocument/2006/relationships/hyperlink" Target="http://wiki.ros.org/open_manipulator_msgs" TargetMode="External"/><Relationship Id="rId8" Type="http://schemas.openxmlformats.org/officeDocument/2006/relationships/hyperlink" Target="http://wiki.ros.org/open_manipulator_simulations" TargetMode="Externa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9.xml"/><Relationship Id="rId3" Type="http://schemas.openxmlformats.org/officeDocument/2006/relationships/image" Target="../media/image1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0.xml"/><Relationship Id="rId3" Type="http://schemas.openxmlformats.org/officeDocument/2006/relationships/hyperlink" Target="https://github.com/ROBOTIS-GIT/OpenCR/blob/1.2.0/arduino/opencr_arduino/opencr/libraries/turtlebot3/examples/turtlebot3_burger/turtlebot3_core/turtlebot3_core.ino#L428-L483" TargetMode="Externa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1.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2.xml"/><Relationship Id="rId3" Type="http://schemas.openxmlformats.org/officeDocument/2006/relationships/hyperlink" Target="http://turtlebot3.robotis.com/" TargetMode="External"/><Relationship Id="rId4" Type="http://schemas.openxmlformats.org/officeDocument/2006/relationships/image" Target="../media/image118.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3.xml"/><Relationship Id="rId3" Type="http://schemas.openxmlformats.org/officeDocument/2006/relationships/image" Target="../media/image121.png"/><Relationship Id="rId4" Type="http://schemas.openxmlformats.org/officeDocument/2006/relationships/image" Target="../media/image150.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4.xml"/><Relationship Id="rId3" Type="http://schemas.openxmlformats.org/officeDocument/2006/relationships/image" Target="../media/image120.png"/><Relationship Id="rId4" Type="http://schemas.openxmlformats.org/officeDocument/2006/relationships/image" Target="../media/image126.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5.xml"/><Relationship Id="rId3" Type="http://schemas.openxmlformats.org/officeDocument/2006/relationships/image" Target="../media/image123.png"/><Relationship Id="rId4" Type="http://schemas.openxmlformats.org/officeDocument/2006/relationships/image" Target="../media/image124.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7.xml"/><Relationship Id="rId3" Type="http://schemas.openxmlformats.org/officeDocument/2006/relationships/hyperlink" Target="http://turtlebot3.robotis.com/" TargetMode="External"/><Relationship Id="rId4" Type="http://schemas.openxmlformats.org/officeDocument/2006/relationships/image" Target="../media/image114.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8.xml"/><Relationship Id="rId3" Type="http://schemas.openxmlformats.org/officeDocument/2006/relationships/image" Target="../media/image127.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9.xml"/><Relationship Id="rId3" Type="http://schemas.openxmlformats.org/officeDocument/2006/relationships/image" Target="../media/image128.png"/><Relationship Id="rId4" Type="http://schemas.openxmlformats.org/officeDocument/2006/relationships/image" Target="../media/image1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1.xml"/><Relationship Id="rId3" Type="http://schemas.openxmlformats.org/officeDocument/2006/relationships/image" Target="../media/image119.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4.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8.xml"/><Relationship Id="rId3" Type="http://schemas.openxmlformats.org/officeDocument/2006/relationships/hyperlink" Target="https://www.dds-foundation.org/what-is-dds-3/" TargetMode="External"/><Relationship Id="rId4" Type="http://schemas.openxmlformats.org/officeDocument/2006/relationships/hyperlink" Target="https://docs.ros.org/en/rolling/Concepts/Intermediate/About-Domain-ID.html" TargetMode="Externa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docs.ros.org/en/rolling/The-ROS2-Project/Governance.html" TargetMode="External"/><Relationship Id="rId4" Type="http://schemas.openxmlformats.org/officeDocument/2006/relationships/hyperlink" Target="https://ubuntu.com/robotics" TargetMode="External"/><Relationship Id="rId5" Type="http://schemas.openxmlformats.org/officeDocument/2006/relationships/hyperlink" Target="https://ubuntu.com/blog/topics/robotics" TargetMode="External"/><Relationship Id="rId6" Type="http://schemas.openxmlformats.org/officeDocument/2006/relationships/hyperlink" Target="https://marketplace.visualstudio.com/items?itemName=ms-iot.vscode-ros" TargetMode="External"/><Relationship Id="rId7" Type="http://schemas.openxmlformats.org/officeDocument/2006/relationships/hyperlink" Target="https://microsoft.github.io/Win-RoS-Landing-Page/" TargetMode="External"/><Relationship Id="rId8" Type="http://schemas.openxmlformats.org/officeDocument/2006/relationships/hyperlink" Target="https://learn.microsoft.com/ko-kr/windows/wsl/install" TargetMode="Externa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0.xml"/><Relationship Id="rId3" Type="http://schemas.openxmlformats.org/officeDocument/2006/relationships/image" Target="../media/image132.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1.xml"/><Relationship Id="rId3" Type="http://schemas.openxmlformats.org/officeDocument/2006/relationships/image" Target="../media/image125.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2.xml"/><Relationship Id="rId3" Type="http://schemas.openxmlformats.org/officeDocument/2006/relationships/hyperlink" Target="https://colcon.readthedocs.io/en/released/user/installation.html#quick-directory-changes" TargetMode="Externa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4.xml"/><Relationship Id="rId3" Type="http://schemas.openxmlformats.org/officeDocument/2006/relationships/hyperlink" Target="https://docs.ros.org/en/rolling/Tutorials/Advanced/Improved-Dynamic-Discovery.html#improveddynamicdiscovery" TargetMode="Externa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5.xml"/><Relationship Id="rId3" Type="http://schemas.openxmlformats.org/officeDocument/2006/relationships/hyperlink" Target="https://docs.ros.org/en/rolling/Concepts/Intermediate/About-Logging.html#environment-variables" TargetMode="Externa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8.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design.ros2.org/articles/realtime_background.html" TargetMode="External"/><Relationship Id="rId4" Type="http://schemas.openxmlformats.org/officeDocument/2006/relationships/hyperlink" Target="https://www.omg.org/spec/DDSI-RTPS/About-DDSI-RTPS/" TargetMode="External"/><Relationship Id="rId5" Type="http://schemas.openxmlformats.org/officeDocument/2006/relationships/hyperlink" Target="https://roscon.ros.org/2019/#program" TargetMode="External"/><Relationship Id="rId6" Type="http://schemas.openxmlformats.org/officeDocument/2006/relationships/hyperlink" Target="https://www.apex.ai/roscon2019" TargetMode="Externa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0.xml"/><Relationship Id="rId3" Type="http://schemas.openxmlformats.org/officeDocument/2006/relationships/hyperlink" Target="https://ros.org/reps/rep-2001.html" TargetMode="External"/><Relationship Id="rId4" Type="http://schemas.openxmlformats.org/officeDocument/2006/relationships/hyperlink" Target="https://index.ros.org/p/ros_core/github-ros2-variants/" TargetMode="External"/><Relationship Id="rId5" Type="http://schemas.openxmlformats.org/officeDocument/2006/relationships/hyperlink" Target="https://index.ros.org/p/ros_base/github-ros2-variants/" TargetMode="External"/><Relationship Id="rId6" Type="http://schemas.openxmlformats.org/officeDocument/2006/relationships/hyperlink" Target="https://index.ros.org/p/desktop/github-ros2-variants/" TargetMode="Externa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1.xml"/><Relationship Id="rId3" Type="http://schemas.openxmlformats.org/officeDocument/2006/relationships/hyperlink" Target="https://github.com/ros2/variants/blob/master/ros_core/package.xml" TargetMode="External"/><Relationship Id="rId4" Type="http://schemas.openxmlformats.org/officeDocument/2006/relationships/hyperlink" Target="https://github.com/ros2/variants/blob/rolling/ros_base/package.xml" TargetMode="External"/><Relationship Id="rId5" Type="http://schemas.openxmlformats.org/officeDocument/2006/relationships/hyperlink" Target="https://github.com/ros2/variants/blob/rolling/desktop/package.xml" TargetMode="Externa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2.xml"/><Relationship Id="rId3" Type="http://schemas.openxmlformats.org/officeDocument/2006/relationships/hyperlink" Target="https://ros.org/reps/rep-2005.html" TargetMode="External"/><Relationship Id="rId4" Type="http://schemas.openxmlformats.org/officeDocument/2006/relationships/hyperlink" Target="https://ros.org/reps/rep-2004.html" TargetMode="External"/><Relationship Id="rId5" Type="http://schemas.openxmlformats.org/officeDocument/2006/relationships/hyperlink" Target="https://ros.org/reps/rep-2006.html" TargetMode="Externa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3.xml"/><Relationship Id="rId3" Type="http://schemas.openxmlformats.org/officeDocument/2006/relationships/image" Target="../media/image131.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4.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7.xml"/><Relationship Id="rId3" Type="http://schemas.openxmlformats.org/officeDocument/2006/relationships/hyperlink" Target="https://opensource.google/projects/cartographer" TargetMode="External"/><Relationship Id="rId4" Type="http://schemas.openxmlformats.org/officeDocument/2006/relationships/hyperlink" Target="https://google-cartographer-ros.readthedocs.io/" TargetMode="External"/><Relationship Id="rId5" Type="http://schemas.openxmlformats.org/officeDocument/2006/relationships/hyperlink" Target="https://github.com/ros2/cartographer_ros" TargetMode="External"/><Relationship Id="rId6" Type="http://schemas.openxmlformats.org/officeDocument/2006/relationships/hyperlink" Target="https://youtu.be/DM0dpHLhtX0" TargetMode="External"/><Relationship Id="rId7" Type="http://schemas.openxmlformats.org/officeDocument/2006/relationships/hyperlink" Target="http://www.youtube.com/watch?v=DM0dpHLhtX0" TargetMode="External"/><Relationship Id="rId8" Type="http://schemas.openxmlformats.org/officeDocument/2006/relationships/image" Target="../media/image136.jp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8.xml"/><Relationship Id="rId3" Type="http://schemas.openxmlformats.org/officeDocument/2006/relationships/hyperlink" Target="https://navigation.ros.org/" TargetMode="External"/><Relationship Id="rId4" Type="http://schemas.openxmlformats.org/officeDocument/2006/relationships/hyperlink" Target="https://discourse.ros.org/c/navigation/44" TargetMode="External"/><Relationship Id="rId5" Type="http://schemas.openxmlformats.org/officeDocument/2006/relationships/hyperlink" Target="https://github.com/ros-planning/navigation2" TargetMode="External"/><Relationship Id="rId6" Type="http://schemas.openxmlformats.org/officeDocument/2006/relationships/hyperlink" Target="https://youtu.be/QB7lOKp3ZDQ" TargetMode="External"/><Relationship Id="rId7" Type="http://schemas.openxmlformats.org/officeDocument/2006/relationships/hyperlink" Target="http://www.youtube.com/watch?v=QB7lOKp3ZDQ" TargetMode="External"/><Relationship Id="rId8" Type="http://schemas.openxmlformats.org/officeDocument/2006/relationships/image" Target="../media/image139.jp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9.xml"/><Relationship Id="rId3" Type="http://schemas.openxmlformats.org/officeDocument/2006/relationships/hyperlink" Target="https://www.autoware.auto/" TargetMode="External"/><Relationship Id="rId4" Type="http://schemas.openxmlformats.org/officeDocument/2006/relationships/hyperlink" Target="https://discourse.ros.org/c/autoware/46" TargetMode="External"/><Relationship Id="rId9" Type="http://schemas.openxmlformats.org/officeDocument/2006/relationships/image" Target="../media/image135.jpg"/><Relationship Id="rId5" Type="http://schemas.openxmlformats.org/officeDocument/2006/relationships/hyperlink" Target="https://autowarefoundation.gitlab.io/autoware.auto/AutowareAuto/" TargetMode="External"/><Relationship Id="rId6" Type="http://schemas.openxmlformats.org/officeDocument/2006/relationships/hyperlink" Target="https://gitlab.com/autowarefoundation/autoware.auto/AutowareAuto" TargetMode="External"/><Relationship Id="rId7" Type="http://schemas.openxmlformats.org/officeDocument/2006/relationships/hyperlink" Target="https://youtu.be/XTmlhvlmcf8" TargetMode="External"/><Relationship Id="rId8" Type="http://schemas.openxmlformats.org/officeDocument/2006/relationships/hyperlink" Target="http://www.youtube.com/watch?v=XTmlhvlmcf8" TargetMode="External"/></Relationships>
</file>

<file path=ppt/slides/_rels/slide39.xml.rels><?xml version="1.0" encoding="UTF-8" standalone="yes"?><Relationships xmlns="http://schemas.openxmlformats.org/package/2006/relationships"><Relationship Id="rId11" Type="http://schemas.openxmlformats.org/officeDocument/2006/relationships/hyperlink" Target="http://design.ros2.org/articles/ros2_security_enclaves.html" TargetMode="External"/><Relationship Id="rId10" Type="http://schemas.openxmlformats.org/officeDocument/2006/relationships/hyperlink" Target="http://design.ros2.org/articles/ros2_access_control_policies.html" TargetMode="External"/><Relationship Id="rId13" Type="http://schemas.openxmlformats.org/officeDocument/2006/relationships/hyperlink" Target="https://ros-swg.github.io/ROSCon19_Security_Workshop/" TargetMode="External"/><Relationship Id="rId12" Type="http://schemas.openxmlformats.org/officeDocument/2006/relationships/hyperlink" Target="http://design.ros2.org/articles/ros2_threat_model.html" TargetMode="External"/><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wiki.ros.org/rosmaster" TargetMode="External"/><Relationship Id="rId4" Type="http://schemas.openxmlformats.org/officeDocument/2006/relationships/hyperlink" Target="http://wiki.ros.org/ROS/TCPROS" TargetMode="External"/><Relationship Id="rId9" Type="http://schemas.openxmlformats.org/officeDocument/2006/relationships/hyperlink" Target="http://design.ros2.org/articles/ros2_dds_security.html" TargetMode="External"/><Relationship Id="rId5" Type="http://schemas.openxmlformats.org/officeDocument/2006/relationships/hyperlink" Target="https://www.omg.org/" TargetMode="External"/><Relationship Id="rId6" Type="http://schemas.openxmlformats.org/officeDocument/2006/relationships/hyperlink" Target="https://en.wikipedia.org/wiki/Data_Distribution_Service" TargetMode="External"/><Relationship Id="rId7" Type="http://schemas.openxmlformats.org/officeDocument/2006/relationships/hyperlink" Target="https://www.omg.org/spec/DDS-SECURITY/About-DDS-SECURITY/" TargetMode="External"/><Relationship Id="rId8" Type="http://schemas.openxmlformats.org/officeDocument/2006/relationships/hyperlink" Target="https://github.com/ros2/sros2" TargetMode="Externa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0.xml"/><Relationship Id="rId3" Type="http://schemas.openxmlformats.org/officeDocument/2006/relationships/hyperlink" Target="https://moveit.ros.org/" TargetMode="External"/><Relationship Id="rId4" Type="http://schemas.openxmlformats.org/officeDocument/2006/relationships/hyperlink" Target="https://discourse.ros.org/c/moveit/13" TargetMode="External"/><Relationship Id="rId5" Type="http://schemas.openxmlformats.org/officeDocument/2006/relationships/hyperlink" Target="https://github.com/ros-planning/moveit2" TargetMode="External"/><Relationship Id="rId6" Type="http://schemas.openxmlformats.org/officeDocument/2006/relationships/hyperlink" Target="https://youtu.be/7KvF7Dj7bz0" TargetMode="External"/><Relationship Id="rId7" Type="http://schemas.openxmlformats.org/officeDocument/2006/relationships/hyperlink" Target="http://www.youtube.com/watch?v=7KvF7Dj7bz0" TargetMode="External"/><Relationship Id="rId8" Type="http://schemas.openxmlformats.org/officeDocument/2006/relationships/image" Target="../media/image133.jp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1.xml"/><Relationship Id="rId3" Type="http://schemas.openxmlformats.org/officeDocument/2006/relationships/hyperlink" Target="https://px4.io/" TargetMode="External"/><Relationship Id="rId4" Type="http://schemas.openxmlformats.org/officeDocument/2006/relationships/hyperlink" Target="https://discuss.px4.io/" TargetMode="External"/><Relationship Id="rId9" Type="http://schemas.openxmlformats.org/officeDocument/2006/relationships/image" Target="../media/image134.jpg"/><Relationship Id="rId5" Type="http://schemas.openxmlformats.org/officeDocument/2006/relationships/hyperlink" Target="https://docs.px4.io/master/en/ros/ros2_comm.html" TargetMode="External"/><Relationship Id="rId6" Type="http://schemas.openxmlformats.org/officeDocument/2006/relationships/hyperlink" Target="https://github.com/PX4/px4_ros_com" TargetMode="External"/><Relationship Id="rId7" Type="http://schemas.openxmlformats.org/officeDocument/2006/relationships/hyperlink" Target="https://youtu.be/lZ8crGI16qA" TargetMode="External"/><Relationship Id="rId8" Type="http://schemas.openxmlformats.org/officeDocument/2006/relationships/hyperlink" Target="http://www.youtube.com/watch?v=lZ8crGI16qA" TargetMode="Externa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2.xml"/><Relationship Id="rId3" Type="http://schemas.openxmlformats.org/officeDocument/2006/relationships/hyperlink" Target="https://rosindustrial.org/" TargetMode="External"/><Relationship Id="rId4" Type="http://schemas.openxmlformats.org/officeDocument/2006/relationships/hyperlink" Target="https://discourse.ros.org/c/ros-industrial/39" TargetMode="External"/><Relationship Id="rId9" Type="http://schemas.openxmlformats.org/officeDocument/2006/relationships/image" Target="../media/image137.jpg"/><Relationship Id="rId5" Type="http://schemas.openxmlformats.org/officeDocument/2006/relationships/hyperlink" Target="https://github.com/ros-industrial" TargetMode="External"/><Relationship Id="rId6" Type="http://schemas.openxmlformats.org/officeDocument/2006/relationships/hyperlink" Target="https://github.com/ros-industrial-consortium" TargetMode="External"/><Relationship Id="rId7" Type="http://schemas.openxmlformats.org/officeDocument/2006/relationships/hyperlink" Target="https://youtu.be/IxTJ473MY3Y" TargetMode="External"/><Relationship Id="rId8" Type="http://schemas.openxmlformats.org/officeDocument/2006/relationships/hyperlink" Target="http://www.youtube.com/watch?v=IxTJ473MY3Y" TargetMode="Externa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3.xml"/><Relationship Id="rId3" Type="http://schemas.openxmlformats.org/officeDocument/2006/relationships/hyperlink" Target="https://ignitionrobotics.org/" TargetMode="External"/><Relationship Id="rId4" Type="http://schemas.openxmlformats.org/officeDocument/2006/relationships/hyperlink" Target="https://community.gazebosim.org/" TargetMode="External"/><Relationship Id="rId5" Type="http://schemas.openxmlformats.org/officeDocument/2006/relationships/hyperlink" Target="https://github.com/gazebosim" TargetMode="External"/><Relationship Id="rId6" Type="http://schemas.openxmlformats.org/officeDocument/2006/relationships/hyperlink" Target="https://youtu.be/aKpUSXgZXYM" TargetMode="External"/><Relationship Id="rId7" Type="http://schemas.openxmlformats.org/officeDocument/2006/relationships/hyperlink" Target="http://www.youtube.com/watch?v=aKpUSXgZXYM" TargetMode="External"/><Relationship Id="rId8" Type="http://schemas.openxmlformats.org/officeDocument/2006/relationships/image" Target="../media/image141.jpg"/></Relationships>
</file>

<file path=ppt/slides/_rels/slide394.xml.rels><?xml version="1.0" encoding="UTF-8" standalone="yes"?><Relationships xmlns="http://schemas.openxmlformats.org/package/2006/relationships"><Relationship Id="rId11" Type="http://schemas.openxmlformats.org/officeDocument/2006/relationships/hyperlink" Target="http://www.youtube.com/watch?v=9OC3J53RUsk" TargetMode="External"/><Relationship Id="rId10" Type="http://schemas.openxmlformats.org/officeDocument/2006/relationships/hyperlink" Target="https://www.youtube.com/watch?v=OdLsbAMy7m0&amp;list=PLRG6WP3c31_WiSi5ZAMkaNy1_vbudTmmM&amp;index=40" TargetMode="External"/><Relationship Id="rId12" Type="http://schemas.openxmlformats.org/officeDocument/2006/relationships/image" Target="../media/image144.jpg"/><Relationship Id="rId1" Type="http://schemas.openxmlformats.org/officeDocument/2006/relationships/slideLayout" Target="../slideLayouts/slideLayout6.xml"/><Relationship Id="rId2" Type="http://schemas.openxmlformats.org/officeDocument/2006/relationships/notesSlide" Target="../notesSlides/notesSlide394.xml"/><Relationship Id="rId3" Type="http://schemas.openxmlformats.org/officeDocument/2006/relationships/hyperlink" Target="http://www.turtlebot.com/" TargetMode="External"/><Relationship Id="rId4" Type="http://schemas.openxmlformats.org/officeDocument/2006/relationships/hyperlink" Target="https://discourse.ros.org/c/turtlebot/12" TargetMode="External"/><Relationship Id="rId9" Type="http://schemas.openxmlformats.org/officeDocument/2006/relationships/hyperlink" Target="https://youtu.be/9OC3J53RUsk" TargetMode="External"/><Relationship Id="rId5" Type="http://schemas.openxmlformats.org/officeDocument/2006/relationships/hyperlink" Target="https://community.robotis.us/" TargetMode="External"/><Relationship Id="rId6" Type="http://schemas.openxmlformats.org/officeDocument/2006/relationships/hyperlink" Target="https://emanual.robotis.com/docs/en/platform/turtlebot3/overview/" TargetMode="External"/><Relationship Id="rId7" Type="http://schemas.openxmlformats.org/officeDocument/2006/relationships/hyperlink" Target="https://emanual.robotis.com/docs/en/platform/openmanipulator_x/overview/" TargetMode="External"/><Relationship Id="rId8" Type="http://schemas.openxmlformats.org/officeDocument/2006/relationships/hyperlink" Target="https://github.com/ROBOTIS-GIT" TargetMode="Externa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5.xml"/><Relationship Id="rId3" Type="http://schemas.openxmlformats.org/officeDocument/2006/relationships/hyperlink" Target="https://www.behaviortree.dev/" TargetMode="External"/><Relationship Id="rId4" Type="http://schemas.openxmlformats.org/officeDocument/2006/relationships/hyperlink" Target="https://github.com/BehaviorTree/BehaviorTree.CPP" TargetMode="External"/><Relationship Id="rId5" Type="http://schemas.openxmlformats.org/officeDocument/2006/relationships/hyperlink" Target="https://py-trees.readthedocs.io/" TargetMode="External"/><Relationship Id="rId6" Type="http://schemas.openxmlformats.org/officeDocument/2006/relationships/hyperlink" Target="https://github.com/splintered-reality/" TargetMode="External"/><Relationship Id="rId7" Type="http://schemas.openxmlformats.org/officeDocument/2006/relationships/image" Target="../media/image14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6.xml"/><Relationship Id="rId3" Type="http://schemas.openxmlformats.org/officeDocument/2006/relationships/hyperlink" Target="https://osrf.github.io/ros2multirobotbook/" TargetMode="External"/><Relationship Id="rId4" Type="http://schemas.openxmlformats.org/officeDocument/2006/relationships/hyperlink" Target="https://github.com/open-rmf" TargetMode="External"/><Relationship Id="rId5" Type="http://schemas.openxmlformats.org/officeDocument/2006/relationships/hyperlink" Target="https://youtu.be/yticxB7tXFA" TargetMode="External"/><Relationship Id="rId6" Type="http://schemas.openxmlformats.org/officeDocument/2006/relationships/hyperlink" Target="https://youtu.be/oSVQrjx_4w4" TargetMode="External"/><Relationship Id="rId7" Type="http://schemas.openxmlformats.org/officeDocument/2006/relationships/hyperlink" Target="http://www.youtube.com/watch?v=yticxB7tXFA" TargetMode="External"/><Relationship Id="rId8" Type="http://schemas.openxmlformats.org/officeDocument/2006/relationships/image" Target="../media/image142.jp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8.xml"/><Relationship Id="rId3" Type="http://schemas.openxmlformats.org/officeDocument/2006/relationships/image" Target="../media/image122.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9.xml"/><Relationship Id="rId3" Type="http://schemas.openxmlformats.org/officeDocument/2006/relationships/hyperlink" Target="https://docs.google.com/presentation/d/1uiuX2ec-TZ1I1dQZZ1pM9Lhy45snTLAIWfbCNNX-CKk/edit?usp=sharing" TargetMode="External"/><Relationship Id="rId4" Type="http://schemas.openxmlformats.org/officeDocument/2006/relationships/hyperlink" Target="http://www.youtube.com/watch?v=Rbf1_C01xL8" TargetMode="External"/><Relationship Id="rId5" Type="http://schemas.openxmlformats.org/officeDocument/2006/relationships/image" Target="../media/image1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design.ros2.org/articles/ros_on_dds.html" TargetMode="External"/><Relationship Id="rId4" Type="http://schemas.openxmlformats.org/officeDocument/2006/relationships/hyperlink" Target="https://en.wikipedia.org/wiki/Interface_description_language" TargetMode="External"/><Relationship Id="rId5" Type="http://schemas.openxmlformats.org/officeDocument/2006/relationships/hyperlink" Target="https://docs.ros.org/en/rolling/Concepts/Intermediate/About-Quality-of-Service-Settings.html" TargetMode="Externa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40" Type="http://schemas.openxmlformats.org/officeDocument/2006/relationships/hyperlink" Target="https://cafe.naver.com/openrt/24274" TargetMode="External"/><Relationship Id="rId42" Type="http://schemas.openxmlformats.org/officeDocument/2006/relationships/hyperlink" Target="https://cafe.naver.com/openrt/24319" TargetMode="External"/><Relationship Id="rId41" Type="http://schemas.openxmlformats.org/officeDocument/2006/relationships/hyperlink" Target="https://cafe.naver.com/openrt/24319" TargetMode="External"/><Relationship Id="rId44" Type="http://schemas.openxmlformats.org/officeDocument/2006/relationships/hyperlink" Target="https://cafe.naver.com/openrt/24322" TargetMode="External"/><Relationship Id="rId43" Type="http://schemas.openxmlformats.org/officeDocument/2006/relationships/hyperlink" Target="https://cafe.naver.com/openrt/24322" TargetMode="External"/><Relationship Id="rId46" Type="http://schemas.openxmlformats.org/officeDocument/2006/relationships/hyperlink" Target="https://cafe.naver.com/openrt/24411" TargetMode="External"/><Relationship Id="rId45" Type="http://schemas.openxmlformats.org/officeDocument/2006/relationships/hyperlink" Target="https://cafe.naver.com/openrt/24411" TargetMode="External"/><Relationship Id="rId107" Type="http://schemas.openxmlformats.org/officeDocument/2006/relationships/hyperlink" Target="https://cafe.naver.com/openrt/25192" TargetMode="External"/><Relationship Id="rId106" Type="http://schemas.openxmlformats.org/officeDocument/2006/relationships/hyperlink" Target="https://cafe.naver.com/openrt/25391" TargetMode="External"/><Relationship Id="rId105" Type="http://schemas.openxmlformats.org/officeDocument/2006/relationships/hyperlink" Target="https://cafe.naver.com/openrt/25391" TargetMode="External"/><Relationship Id="rId104" Type="http://schemas.openxmlformats.org/officeDocument/2006/relationships/hyperlink" Target="https://cafe.naver.com/openrt/24543" TargetMode="External"/><Relationship Id="rId109" Type="http://schemas.openxmlformats.org/officeDocument/2006/relationships/hyperlink" Target="https://cafe.naver.com/openrt/25244" TargetMode="External"/><Relationship Id="rId108" Type="http://schemas.openxmlformats.org/officeDocument/2006/relationships/hyperlink" Target="https://cafe.naver.com/openrt/25192" TargetMode="External"/><Relationship Id="rId48" Type="http://schemas.openxmlformats.org/officeDocument/2006/relationships/hyperlink" Target="https://cafe.naver.com/openrt/24422" TargetMode="External"/><Relationship Id="rId47" Type="http://schemas.openxmlformats.org/officeDocument/2006/relationships/hyperlink" Target="https://cafe.naver.com/openrt/24422" TargetMode="External"/><Relationship Id="rId49" Type="http://schemas.openxmlformats.org/officeDocument/2006/relationships/hyperlink" Target="https://cafe.naver.com/openrt/24953" TargetMode="External"/><Relationship Id="rId103" Type="http://schemas.openxmlformats.org/officeDocument/2006/relationships/hyperlink" Target="https://cafe.naver.com/openrt/24543" TargetMode="External"/><Relationship Id="rId102" Type="http://schemas.openxmlformats.org/officeDocument/2006/relationships/hyperlink" Target="https://cafe.naver.com/openrt/25360" TargetMode="External"/><Relationship Id="rId101" Type="http://schemas.openxmlformats.org/officeDocument/2006/relationships/hyperlink" Target="https://cafe.naver.com/openrt/25360" TargetMode="External"/><Relationship Id="rId100" Type="http://schemas.openxmlformats.org/officeDocument/2006/relationships/hyperlink" Target="https://cafe.naver.com/openrt/25135" TargetMode="External"/><Relationship Id="rId31" Type="http://schemas.openxmlformats.org/officeDocument/2006/relationships/hyperlink" Target="https://cafe.naver.com/openrt/24191" TargetMode="External"/><Relationship Id="rId30" Type="http://schemas.openxmlformats.org/officeDocument/2006/relationships/hyperlink" Target="https://cafe.naver.com/openrt/24165" TargetMode="External"/><Relationship Id="rId33" Type="http://schemas.openxmlformats.org/officeDocument/2006/relationships/hyperlink" Target="https://cafe.naver.com/openrt/24231" TargetMode="External"/><Relationship Id="rId32" Type="http://schemas.openxmlformats.org/officeDocument/2006/relationships/hyperlink" Target="https://cafe.naver.com/openrt/24191" TargetMode="External"/><Relationship Id="rId35" Type="http://schemas.openxmlformats.org/officeDocument/2006/relationships/hyperlink" Target="https://cafe.naver.com/openrt/24241" TargetMode="External"/><Relationship Id="rId34" Type="http://schemas.openxmlformats.org/officeDocument/2006/relationships/hyperlink" Target="https://cafe.naver.com/openrt/24231" TargetMode="External"/><Relationship Id="rId37" Type="http://schemas.openxmlformats.org/officeDocument/2006/relationships/hyperlink" Target="https://cafe.naver.com/openrt/24272" TargetMode="External"/><Relationship Id="rId36" Type="http://schemas.openxmlformats.org/officeDocument/2006/relationships/hyperlink" Target="https://cafe.naver.com/openrt/24241" TargetMode="External"/><Relationship Id="rId39" Type="http://schemas.openxmlformats.org/officeDocument/2006/relationships/hyperlink" Target="https://cafe.naver.com/openrt/24274" TargetMode="External"/><Relationship Id="rId38" Type="http://schemas.openxmlformats.org/officeDocument/2006/relationships/hyperlink" Target="https://cafe.naver.com/openrt/24272" TargetMode="External"/><Relationship Id="rId20" Type="http://schemas.openxmlformats.org/officeDocument/2006/relationships/hyperlink" Target="https://cafe.naver.com/openrt/24086" TargetMode="External"/><Relationship Id="rId22" Type="http://schemas.openxmlformats.org/officeDocument/2006/relationships/hyperlink" Target="https://cafe.naver.com/openrt/24101" TargetMode="External"/><Relationship Id="rId21" Type="http://schemas.openxmlformats.org/officeDocument/2006/relationships/hyperlink" Target="https://cafe.naver.com/openrt/24101" TargetMode="External"/><Relationship Id="rId24" Type="http://schemas.openxmlformats.org/officeDocument/2006/relationships/hyperlink" Target="https://cafe.naver.com/openrt/24128" TargetMode="External"/><Relationship Id="rId23" Type="http://schemas.openxmlformats.org/officeDocument/2006/relationships/hyperlink" Target="https://cafe.naver.com/openrt/24128" TargetMode="External"/><Relationship Id="rId26" Type="http://schemas.openxmlformats.org/officeDocument/2006/relationships/hyperlink" Target="https://cafe.naver.com/openrt/24142" TargetMode="External"/><Relationship Id="rId25" Type="http://schemas.openxmlformats.org/officeDocument/2006/relationships/hyperlink" Target="https://cafe.naver.com/openrt/24142" TargetMode="External"/><Relationship Id="rId28" Type="http://schemas.openxmlformats.org/officeDocument/2006/relationships/hyperlink" Target="https://cafe.naver.com/openrt/24154" TargetMode="External"/><Relationship Id="rId27" Type="http://schemas.openxmlformats.org/officeDocument/2006/relationships/hyperlink" Target="https://cafe.naver.com/openrt/24154" TargetMode="External"/><Relationship Id="rId29" Type="http://schemas.openxmlformats.org/officeDocument/2006/relationships/hyperlink" Target="https://cafe.naver.com/openrt/24165" TargetMode="External"/><Relationship Id="rId95" Type="http://schemas.openxmlformats.org/officeDocument/2006/relationships/hyperlink" Target="https://cafe.naver.com/openrt/25073" TargetMode="External"/><Relationship Id="rId94" Type="http://schemas.openxmlformats.org/officeDocument/2006/relationships/hyperlink" Target="https://cafe.naver.com/openrt/25193" TargetMode="External"/><Relationship Id="rId97" Type="http://schemas.openxmlformats.org/officeDocument/2006/relationships/hyperlink" Target="https://cafe.naver.com/openrt/25282" TargetMode="External"/><Relationship Id="rId96" Type="http://schemas.openxmlformats.org/officeDocument/2006/relationships/hyperlink" Target="https://cafe.naver.com/openrt/25073" TargetMode="External"/><Relationship Id="rId11" Type="http://schemas.openxmlformats.org/officeDocument/2006/relationships/hyperlink" Target="https://cafe.naver.com/openrt/23889" TargetMode="External"/><Relationship Id="rId99" Type="http://schemas.openxmlformats.org/officeDocument/2006/relationships/hyperlink" Target="https://cafe.naver.com/openrt/25135" TargetMode="External"/><Relationship Id="rId10" Type="http://schemas.openxmlformats.org/officeDocument/2006/relationships/hyperlink" Target="https://cafe.naver.com/openrt/23868" TargetMode="External"/><Relationship Id="rId98" Type="http://schemas.openxmlformats.org/officeDocument/2006/relationships/hyperlink" Target="https://cafe.naver.com/openrt/25282" TargetMode="External"/><Relationship Id="rId13" Type="http://schemas.openxmlformats.org/officeDocument/2006/relationships/hyperlink" Target="https://cafe.naver.com/openrt/23965" TargetMode="External"/><Relationship Id="rId12" Type="http://schemas.openxmlformats.org/officeDocument/2006/relationships/hyperlink" Target="https://cafe.naver.com/openrt/23889" TargetMode="External"/><Relationship Id="rId91" Type="http://schemas.openxmlformats.org/officeDocument/2006/relationships/hyperlink" Target="https://cafe.naver.com/openrt/24939" TargetMode="External"/><Relationship Id="rId90" Type="http://schemas.openxmlformats.org/officeDocument/2006/relationships/hyperlink" Target="https://cafe.naver.com/openrt/25104" TargetMode="External"/><Relationship Id="rId93" Type="http://schemas.openxmlformats.org/officeDocument/2006/relationships/hyperlink" Target="https://cafe.naver.com/openrt/25193" TargetMode="External"/><Relationship Id="rId92" Type="http://schemas.openxmlformats.org/officeDocument/2006/relationships/hyperlink" Target="https://cafe.naver.com/openrt/24939" TargetMode="External"/><Relationship Id="rId116" Type="http://schemas.openxmlformats.org/officeDocument/2006/relationships/hyperlink" Target="https://cafe.naver.com/openrt/25422" TargetMode="External"/><Relationship Id="rId115" Type="http://schemas.openxmlformats.org/officeDocument/2006/relationships/hyperlink" Target="https://cafe.naver.com/openrt/25422" TargetMode="External"/><Relationship Id="rId15" Type="http://schemas.openxmlformats.org/officeDocument/2006/relationships/hyperlink" Target="https://cafe.naver.com/openrt/24031" TargetMode="External"/><Relationship Id="rId110" Type="http://schemas.openxmlformats.org/officeDocument/2006/relationships/hyperlink" Target="https://cafe.naver.com/openrt/25244" TargetMode="External"/><Relationship Id="rId14" Type="http://schemas.openxmlformats.org/officeDocument/2006/relationships/hyperlink" Target="https://cafe.naver.com/openrt/23965" TargetMode="External"/><Relationship Id="rId17" Type="http://schemas.openxmlformats.org/officeDocument/2006/relationships/hyperlink" Target="https://cafe.naver.com/openrt/24065" TargetMode="External"/><Relationship Id="rId16" Type="http://schemas.openxmlformats.org/officeDocument/2006/relationships/hyperlink" Target="https://cafe.naver.com/openrt/24031" TargetMode="External"/><Relationship Id="rId19" Type="http://schemas.openxmlformats.org/officeDocument/2006/relationships/hyperlink" Target="https://cafe.naver.com/openrt/24086" TargetMode="External"/><Relationship Id="rId114" Type="http://schemas.openxmlformats.org/officeDocument/2006/relationships/hyperlink" Target="https://cafe.naver.com/openrt/25343" TargetMode="External"/><Relationship Id="rId18" Type="http://schemas.openxmlformats.org/officeDocument/2006/relationships/hyperlink" Target="https://cafe.naver.com/openrt/24065" TargetMode="External"/><Relationship Id="rId113" Type="http://schemas.openxmlformats.org/officeDocument/2006/relationships/hyperlink" Target="https://cafe.naver.com/openrt/25343" TargetMode="External"/><Relationship Id="rId112" Type="http://schemas.openxmlformats.org/officeDocument/2006/relationships/hyperlink" Target="https://cafe.naver.com/openrt/25472" TargetMode="External"/><Relationship Id="rId111" Type="http://schemas.openxmlformats.org/officeDocument/2006/relationships/hyperlink" Target="https://cafe.naver.com/openrt/25472" TargetMode="External"/><Relationship Id="rId84" Type="http://schemas.openxmlformats.org/officeDocument/2006/relationships/hyperlink" Target="https://cafe.naver.com/openrt/24735" TargetMode="External"/><Relationship Id="rId83" Type="http://schemas.openxmlformats.org/officeDocument/2006/relationships/hyperlink" Target="https://cafe.naver.com/openrt/24735" TargetMode="External"/><Relationship Id="rId86" Type="http://schemas.openxmlformats.org/officeDocument/2006/relationships/hyperlink" Target="https://cafe.naver.com/openrt/25004" TargetMode="External"/><Relationship Id="rId85" Type="http://schemas.openxmlformats.org/officeDocument/2006/relationships/hyperlink" Target="https://cafe.naver.com/openrt/25004" TargetMode="External"/><Relationship Id="rId88" Type="http://schemas.openxmlformats.org/officeDocument/2006/relationships/hyperlink" Target="https://cafe.naver.com/openrt/24884" TargetMode="External"/><Relationship Id="rId87" Type="http://schemas.openxmlformats.org/officeDocument/2006/relationships/hyperlink" Target="https://cafe.naver.com/openrt/24884" TargetMode="External"/><Relationship Id="rId89" Type="http://schemas.openxmlformats.org/officeDocument/2006/relationships/hyperlink" Target="https://cafe.naver.com/openrt/25104" TargetMode="External"/><Relationship Id="rId80" Type="http://schemas.openxmlformats.org/officeDocument/2006/relationships/hyperlink" Target="https://cafe.naver.com/openrt/24858" TargetMode="External"/><Relationship Id="rId82" Type="http://schemas.openxmlformats.org/officeDocument/2006/relationships/hyperlink" Target="https://cafe.naver.com/openrt/24861" TargetMode="External"/><Relationship Id="rId81" Type="http://schemas.openxmlformats.org/officeDocument/2006/relationships/hyperlink" Target="https://cafe.naver.com/openrt/24861" TargetMode="External"/><Relationship Id="rId1" Type="http://schemas.openxmlformats.org/officeDocument/2006/relationships/slideLayout" Target="../slideLayouts/slideLayout6.xml"/><Relationship Id="rId2" Type="http://schemas.openxmlformats.org/officeDocument/2006/relationships/notesSlide" Target="../notesSlides/notesSlide401.xml"/><Relationship Id="rId3" Type="http://schemas.openxmlformats.org/officeDocument/2006/relationships/hyperlink" Target="https://cafe.naver.com/openrt/24070" TargetMode="External"/><Relationship Id="rId4" Type="http://schemas.openxmlformats.org/officeDocument/2006/relationships/hyperlink" Target="https://cafe.naver.com/openrt/24070" TargetMode="External"/><Relationship Id="rId9" Type="http://schemas.openxmlformats.org/officeDocument/2006/relationships/hyperlink" Target="https://cafe.naver.com/openrt/23868" TargetMode="External"/><Relationship Id="rId5" Type="http://schemas.openxmlformats.org/officeDocument/2006/relationships/hyperlink" Target="https://cafe.naver.com/openrt/25288" TargetMode="External"/><Relationship Id="rId6" Type="http://schemas.openxmlformats.org/officeDocument/2006/relationships/hyperlink" Target="https://cafe.naver.com/openrt/25288" TargetMode="External"/><Relationship Id="rId7" Type="http://schemas.openxmlformats.org/officeDocument/2006/relationships/hyperlink" Target="https://cafe.naver.com/openrt/23862" TargetMode="External"/><Relationship Id="rId8" Type="http://schemas.openxmlformats.org/officeDocument/2006/relationships/hyperlink" Target="https://cafe.naver.com/openrt/23862" TargetMode="External"/><Relationship Id="rId73" Type="http://schemas.openxmlformats.org/officeDocument/2006/relationships/hyperlink" Target="https://cafe.naver.com/openrt/24802" TargetMode="External"/><Relationship Id="rId72" Type="http://schemas.openxmlformats.org/officeDocument/2006/relationships/hyperlink" Target="https://cafe.naver.com/openrt/24798" TargetMode="External"/><Relationship Id="rId75" Type="http://schemas.openxmlformats.org/officeDocument/2006/relationships/hyperlink" Target="https://cafe.naver.com/openrt/24810" TargetMode="External"/><Relationship Id="rId74" Type="http://schemas.openxmlformats.org/officeDocument/2006/relationships/hyperlink" Target="https://cafe.naver.com/openrt/24802" TargetMode="External"/><Relationship Id="rId77" Type="http://schemas.openxmlformats.org/officeDocument/2006/relationships/hyperlink" Target="https://cafe.naver.com/openrt/24826" TargetMode="External"/><Relationship Id="rId76" Type="http://schemas.openxmlformats.org/officeDocument/2006/relationships/hyperlink" Target="https://cafe.naver.com/openrt/24810" TargetMode="External"/><Relationship Id="rId79" Type="http://schemas.openxmlformats.org/officeDocument/2006/relationships/hyperlink" Target="https://cafe.naver.com/openrt/24858" TargetMode="External"/><Relationship Id="rId78" Type="http://schemas.openxmlformats.org/officeDocument/2006/relationships/hyperlink" Target="https://cafe.naver.com/openrt/24826" TargetMode="External"/><Relationship Id="rId71" Type="http://schemas.openxmlformats.org/officeDocument/2006/relationships/hyperlink" Target="https://cafe.naver.com/openrt/24798" TargetMode="External"/><Relationship Id="rId70" Type="http://schemas.openxmlformats.org/officeDocument/2006/relationships/hyperlink" Target="https://cafe.naver.com/openrt/24734" TargetMode="External"/><Relationship Id="rId62" Type="http://schemas.openxmlformats.org/officeDocument/2006/relationships/hyperlink" Target="https://cafe.naver.com/openrt/24644" TargetMode="External"/><Relationship Id="rId61" Type="http://schemas.openxmlformats.org/officeDocument/2006/relationships/hyperlink" Target="https://cafe.naver.com/openrt/24644" TargetMode="External"/><Relationship Id="rId64" Type="http://schemas.openxmlformats.org/officeDocument/2006/relationships/hyperlink" Target="https://cafe.naver.com/openrt/24662" TargetMode="External"/><Relationship Id="rId63" Type="http://schemas.openxmlformats.org/officeDocument/2006/relationships/hyperlink" Target="https://cafe.naver.com/openrt/24662" TargetMode="External"/><Relationship Id="rId66" Type="http://schemas.openxmlformats.org/officeDocument/2006/relationships/hyperlink" Target="https://cafe.naver.com/openrt/24666" TargetMode="External"/><Relationship Id="rId65" Type="http://schemas.openxmlformats.org/officeDocument/2006/relationships/hyperlink" Target="https://cafe.naver.com/openrt/24666" TargetMode="External"/><Relationship Id="rId68" Type="http://schemas.openxmlformats.org/officeDocument/2006/relationships/hyperlink" Target="https://cafe.naver.com/openrt/24690" TargetMode="External"/><Relationship Id="rId67" Type="http://schemas.openxmlformats.org/officeDocument/2006/relationships/hyperlink" Target="https://cafe.naver.com/openrt/24690" TargetMode="External"/><Relationship Id="rId60" Type="http://schemas.openxmlformats.org/officeDocument/2006/relationships/hyperlink" Target="https://cafe.naver.com/openrt/24637" TargetMode="External"/><Relationship Id="rId69" Type="http://schemas.openxmlformats.org/officeDocument/2006/relationships/hyperlink" Target="https://cafe.naver.com/openrt/24734" TargetMode="External"/><Relationship Id="rId51" Type="http://schemas.openxmlformats.org/officeDocument/2006/relationships/hyperlink" Target="https://cafe.naver.com/openrt/24436" TargetMode="External"/><Relationship Id="rId50" Type="http://schemas.openxmlformats.org/officeDocument/2006/relationships/hyperlink" Target="https://cafe.naver.com/openrt/24953" TargetMode="External"/><Relationship Id="rId53" Type="http://schemas.openxmlformats.org/officeDocument/2006/relationships/hyperlink" Target="https://cafe.naver.com/openrt/24450" TargetMode="External"/><Relationship Id="rId52" Type="http://schemas.openxmlformats.org/officeDocument/2006/relationships/hyperlink" Target="https://cafe.naver.com/openrt/24436" TargetMode="External"/><Relationship Id="rId55" Type="http://schemas.openxmlformats.org/officeDocument/2006/relationships/hyperlink" Target="https://cafe.naver.com/openrt/24451" TargetMode="External"/><Relationship Id="rId54" Type="http://schemas.openxmlformats.org/officeDocument/2006/relationships/hyperlink" Target="https://cafe.naver.com/openrt/24450" TargetMode="External"/><Relationship Id="rId57" Type="http://schemas.openxmlformats.org/officeDocument/2006/relationships/hyperlink" Target="https://cafe.naver.com/openrt/24629" TargetMode="External"/><Relationship Id="rId56" Type="http://schemas.openxmlformats.org/officeDocument/2006/relationships/hyperlink" Target="https://cafe.naver.com/openrt/24451" TargetMode="External"/><Relationship Id="rId59" Type="http://schemas.openxmlformats.org/officeDocument/2006/relationships/hyperlink" Target="https://cafe.naver.com/openrt/24637" TargetMode="External"/><Relationship Id="rId58" Type="http://schemas.openxmlformats.org/officeDocument/2006/relationships/hyperlink" Target="https://cafe.naver.com/openrt/24629" TargetMode="Externa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2.xml"/><Relationship Id="rId3" Type="http://schemas.openxmlformats.org/officeDocument/2006/relationships/hyperlink" Target="https://docs.ros.org/en/jazzy/Tutorials.html" TargetMode="External"/><Relationship Id="rId4" Type="http://schemas.openxmlformats.org/officeDocument/2006/relationships/hyperlink" Target="https://cafe.naver.com/openrt/25422" TargetMode="External"/><Relationship Id="rId5" Type="http://schemas.openxmlformats.org/officeDocument/2006/relationships/hyperlink" Target="https://cafe.naver.com/openrt/25343" TargetMode="Externa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4.xml"/><Relationship Id="rId3" Type="http://schemas.openxmlformats.org/officeDocument/2006/relationships/image" Target="../media/image140.png"/><Relationship Id="rId4" Type="http://schemas.openxmlformats.org/officeDocument/2006/relationships/image" Target="../media/image138.pn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5.xml"/><Relationship Id="rId3" Type="http://schemas.openxmlformats.org/officeDocument/2006/relationships/image" Target="../media/image149.png"/><Relationship Id="rId4" Type="http://schemas.openxmlformats.org/officeDocument/2006/relationships/image" Target="../media/image152.png"/><Relationship Id="rId5" Type="http://schemas.openxmlformats.org/officeDocument/2006/relationships/image" Target="../media/image148.png"/><Relationship Id="rId6" Type="http://schemas.openxmlformats.org/officeDocument/2006/relationships/image" Target="../media/image146.png"/><Relationship Id="rId7" Type="http://schemas.openxmlformats.org/officeDocument/2006/relationships/image" Target="../media/image147.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6.xml"/><Relationship Id="rId3" Type="http://schemas.openxmlformats.org/officeDocument/2006/relationships/image" Target="../media/image153.png"/><Relationship Id="rId4" Type="http://schemas.openxmlformats.org/officeDocument/2006/relationships/image" Target="../media/image156.png"/><Relationship Id="rId5" Type="http://schemas.openxmlformats.org/officeDocument/2006/relationships/image" Target="../media/image148.png"/><Relationship Id="rId6" Type="http://schemas.openxmlformats.org/officeDocument/2006/relationships/image" Target="../media/image151.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7.xml"/><Relationship Id="rId3" Type="http://schemas.openxmlformats.org/officeDocument/2006/relationships/image" Target="../media/image157.jp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8.xml"/><Relationship Id="rId3" Type="http://schemas.openxmlformats.org/officeDocument/2006/relationships/image" Target="../media/image155.png"/><Relationship Id="rId4" Type="http://schemas.openxmlformats.org/officeDocument/2006/relationships/image" Target="../media/image154.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9.xml"/><Relationship Id="rId3" Type="http://schemas.openxmlformats.org/officeDocument/2006/relationships/image" Target="../media/image140.png"/><Relationship Id="rId4" Type="http://schemas.openxmlformats.org/officeDocument/2006/relationships/image" Target="../media/image1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dds-foundation.org/vendors/" TargetMode="External"/><Relationship Id="rId4" Type="http://schemas.openxmlformats.org/officeDocument/2006/relationships/hyperlink" Target="http://design.ros2.org/articles/ros_middleware_interface.html" TargetMode="External"/><Relationship Id="rId5" Type="http://schemas.openxmlformats.org/officeDocument/2006/relationships/hyperlink" Target="http://design.ros2.org/articles/ros_middleware_interface.html" TargetMode="Externa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3.xml"/><Relationship Id="rId3" Type="http://schemas.openxmlformats.org/officeDocument/2006/relationships/image" Target="../media/image14.jpg"/><Relationship Id="rId4" Type="http://schemas.openxmlformats.org/officeDocument/2006/relationships/hyperlink" Target="https://m.site.naver.com/1ptXy" TargetMode="External"/><Relationship Id="rId5" Type="http://schemas.openxmlformats.org/officeDocument/2006/relationships/image" Target="../media/image9.jpg"/><Relationship Id="rId6" Type="http://schemas.openxmlformats.org/officeDocument/2006/relationships/hyperlink" Target="https://m.site.naver.com/1ptNR" TargetMode="External"/><Relationship Id="rId7" Type="http://schemas.openxmlformats.org/officeDocument/2006/relationships/image" Target="../media/image17.png"/><Relationship Id="rId8" Type="http://schemas.openxmlformats.org/officeDocument/2006/relationships/hyperlink" Target="https://open.kakao.com/o/gAeOb2nc" TargetMode="Externa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wiki.ros.org/roscore" TargetMode="External"/><Relationship Id="rId4" Type="http://schemas.openxmlformats.org/officeDocument/2006/relationships/hyperlink" Target="http://wiki.ros.org/Master" TargetMode="External"/><Relationship Id="rId5" Type="http://schemas.openxmlformats.org/officeDocument/2006/relationships/hyperlink" Target="http://wiki.ros.org/Parameter%20Server" TargetMode="External"/><Relationship Id="rId6" Type="http://schemas.openxmlformats.org/officeDocument/2006/relationships/hyperlink" Target="http://wiki.ros.org/rosout" TargetMode="External"/><Relationship Id="rId7" Type="http://schemas.openxmlformats.org/officeDocument/2006/relationships/hyperlink" Target="http://design.ros2.org/articles/Node_to_Participant_mapping.html" TargetMode="External"/><Relationship Id="rId8" Type="http://schemas.openxmlformats.org/officeDocument/2006/relationships/hyperlink" Target="http://design.ros2.org/articles/discovery_and_negotiation.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design.ros2.org/articles/generated_interfaces_cpp.html" TargetMode="External"/><Relationship Id="rId4" Type="http://schemas.openxmlformats.org/officeDocument/2006/relationships/hyperlink" Target="http://design.ros2.org/articles/generated_interfaces_python.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design.ros2.org/articles/ament.html" TargetMode="External"/><Relationship Id="rId4" Type="http://schemas.openxmlformats.org/officeDocument/2006/relationships/hyperlink" Target="http://wiki.ros.org/catki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hyperlink" Target="http://design.ros2.org/articles/build_tool.html" TargetMode="External"/><Relationship Id="rId4" Type="http://schemas.openxmlformats.org/officeDocument/2006/relationships/hyperlink" Target="https://colcon.readthedocs.io/en/released/index.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hyperlink" Target="http://wiki.ros.org/rosws" TargetMode="External"/><Relationship Id="rId4" Type="http://schemas.openxmlformats.org/officeDocument/2006/relationships/hyperlink" Target="http://wiki.ros.org/wstool" TargetMode="External"/><Relationship Id="rId5" Type="http://schemas.openxmlformats.org/officeDocument/2006/relationships/hyperlink" Target="http://wiki.ros.org/vcstoo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hyperlink" Target="https://github.com/dirk-thomas/vcstool" TargetMode="External"/><Relationship Id="rId4" Type="http://schemas.openxmlformats.org/officeDocument/2006/relationships/hyperlink" Target="https://github.com/dirk-thomas/vcstoo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cafe.naver.com/openrt/24070" TargetMode="External"/><Relationship Id="rId4" Type="http://schemas.openxmlformats.org/officeDocument/2006/relationships/hyperlink" Target="https://www.yes24.com/Product/Goods/102949767" TargetMode="External"/><Relationship Id="rId9" Type="http://schemas.openxmlformats.org/officeDocument/2006/relationships/image" Target="../media/image3.png"/><Relationship Id="rId5" Type="http://schemas.openxmlformats.org/officeDocument/2006/relationships/hyperlink" Target="https://github.com/robotpilot/ros2-seminar-examples" TargetMode="External"/><Relationship Id="rId6" Type="http://schemas.openxmlformats.org/officeDocument/2006/relationships/hyperlink" Target="https://docs.ros.org/en/rolling/index.html" TargetMode="External"/><Relationship Id="rId7" Type="http://schemas.openxmlformats.org/officeDocument/2006/relationships/hyperlink" Target="https://youtube.com/playlist?list=PL0xYz_4oqpvg8qoYRQEIfQziTCMoTszrb&amp;si=jtexhMxSHS_fydVI" TargetMode="External"/><Relationship Id="rId8" Type="http://schemas.openxmlformats.org/officeDocument/2006/relationships/hyperlink" Target="https://rb2023ros.github.io/kr/ros2_foxy/"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https://design.ros2.org/articles/ros_middleware_interface.html" TargetMode="External"/><Relationship Id="rId4" Type="http://schemas.openxmlformats.org/officeDocument/2006/relationships/hyperlink" Target="https://docs.ros.org/en/rolling/Concepts/Basic/About-Client-Libraries.html" TargetMode="External"/><Relationship Id="rId5" Type="http://schemas.openxmlformats.org/officeDocument/2006/relationships/hyperlink" Target="https://github.com/fkromer/awesome-ros2#client-libraries" TargetMode="External"/><Relationship Id="rId6" Type="http://schemas.openxmlformats.org/officeDocument/2006/relationships/hyperlink" Target="http://docs.ros2.org/humble/api/rclcpp/index.html" TargetMode="External"/><Relationship Id="rId7" Type="http://schemas.openxmlformats.org/officeDocument/2006/relationships/hyperlink" Target="http://docs.ros2.org/humble/api/rclpy/index.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hyperlink" Target="http://wiki.ros.org/smach" TargetMode="External"/><Relationship Id="rId4" Type="http://schemas.openxmlformats.org/officeDocument/2006/relationships/hyperlink" Target="http://design.ros2.org/articles/node_lifecycle.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hyperlink" Target="https://docs.ros.org/en/rolling/Concepts/Intermediate/About-Composition.html" TargetMode="External"/><Relationship Id="rId4" Type="http://schemas.openxmlformats.org/officeDocument/2006/relationships/hyperlink" Target="https://docs.ros.org/en/rolling/Tutorials/Demos/Intra-Process-Communication.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hyperlink" Target="https://github.com/ros2/rclcpp/tree/master/rclcpp/src/rclcpp/executors" TargetMode="External"/><Relationship Id="rId4" Type="http://schemas.openxmlformats.org/officeDocument/2006/relationships/hyperlink" Target="https://github.com/ros2/rclpy/blob/master/rclpy/rclpy/executors.py" TargetMode="External"/><Relationship Id="rId5" Type="http://schemas.openxmlformats.org/officeDocument/2006/relationships/hyperlink" Target="https://github.com/ros2/rclpy/blob/master/rclpy/rclpy/executors.py"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hyperlink" Target="http://wiki.ros.org/Messages" TargetMode="External"/><Relationship Id="rId4" Type="http://schemas.openxmlformats.org/officeDocument/2006/relationships/hyperlink" Target="http://design.ros2.org/articles/interface_definition.html" TargetMode="External"/><Relationship Id="rId5" Type="http://schemas.openxmlformats.org/officeDocument/2006/relationships/hyperlink" Target="http://design.ros2.org/articles/legacy_interface_definition.html" TargetMode="External"/><Relationship Id="rId6" Type="http://schemas.openxmlformats.org/officeDocument/2006/relationships/hyperlink" Target="http://design.ros2.org/articles/idl_interface_definition.html" TargetMode="External"/><Relationship Id="rId7" Type="http://schemas.openxmlformats.org/officeDocument/2006/relationships/hyperlink" Target="https://design.ros2.org/articles/mapping_dds_types.html" TargetMode="External"/><Relationship Id="rId8" Type="http://schemas.openxmlformats.org/officeDocument/2006/relationships/hyperlink" Target="https://docs.ros.org/en/rolling/Concepts/Basic/About-Interfaces.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hyperlink" Target="https://ubuntu.com/blog/ros-2-command-line-interface" TargetMode="External"/><Relationship Id="rId4" Type="http://schemas.openxmlformats.org/officeDocument/2006/relationships/hyperlink" Target="https://roscon.ros.org/2018/presentations/ROSCon2018_ROS2HandsOn.pdf"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design.ros2.org/articles/roslaunch.html" TargetMode="External"/><Relationship Id="rId4" Type="http://schemas.openxmlformats.org/officeDocument/2006/relationships/hyperlink" Target="https://design.ros2.org/articles/roslaunch_xml.html" TargetMode="External"/><Relationship Id="rId5" Type="http://schemas.openxmlformats.org/officeDocument/2006/relationships/hyperlink" Target="https://design.ros2.org/articles/roslaunch_frontend.html" TargetMode="External"/><Relationship Id="rId6" Type="http://schemas.openxmlformats.org/officeDocument/2006/relationships/hyperlink" Target="https://docs.ros.org/en/rolling/Tutorials/Intermediate/Launch/Launch-Main.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hyperlink" Target="https://roscon.ros.org/2015/presentations/ros2_on_small_embedded_systems.pdf" TargetMode="External"/><Relationship Id="rId4" Type="http://schemas.openxmlformats.org/officeDocument/2006/relationships/hyperlink" Target="https://vimeo.com/142150576" TargetMode="External"/><Relationship Id="rId5" Type="http://schemas.openxmlformats.org/officeDocument/2006/relationships/hyperlink" Target="http://wiki.ros.org/rosseria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hyperlink" Target="https://micro-ros.github.io/" TargetMode="External"/><Relationship Id="rId4" Type="http://schemas.openxmlformats.org/officeDocument/2006/relationships/hyperlink" Target="http://xelnetwork.robotis.com/" TargetMode="External"/><Relationship Id="rId5" Type="http://schemas.openxmlformats.org/officeDocument/2006/relationships/hyperlink" Target="https://github.com/ROBOTIS-GIT/ros2arduino" TargetMode="External"/><Relationship Id="rId6" Type="http://schemas.openxmlformats.org/officeDocument/2006/relationships/hyperlink" Target="https://www.renesas.com/us/en/solutions/key-technology/robot/robot-operating-system.html" TargetMode="External"/><Relationship Id="rId7" Type="http://schemas.openxmlformats.org/officeDocument/2006/relationships/hyperlink" Target="https://micro-xrce-dds.docs.eprosima.com/en/lates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creativecommons.org/licenses/by-nc/4.0/deed.ko" TargetMode="External"/><Relationship Id="rId4" Type="http://schemas.openxmlformats.org/officeDocument/2006/relationships/hyperlink" Target="mailto:pyo@robotis.com" TargetMode="External"/><Relationship Id="rId5" Type="http://schemas.openxmlformats.org/officeDocument/2006/relationships/hyperlink" Target="http://www.facebook.com/yoonseok.pyo" TargetMode="External"/><Relationship Id="rId6" Type="http://schemas.openxmlformats.org/officeDocument/2006/relationships/hyperlink" Target="https://www.linkedin.com/in/yoonseokpyo/"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32.png"/><Relationship Id="rId4" Type="http://schemas.openxmlformats.org/officeDocument/2006/relationships/hyperlink" Target="https://roscon.ros.org/2016/presentations/ROSCon%202016%20-%20ROS%202%20Update.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59.png"/><Relationship Id="rId4" Type="http://schemas.openxmlformats.org/officeDocument/2006/relationships/hyperlink" Target="https://www.dds-foundation.org/what-is-dds-3/"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hyperlink" Target="https://m.site.naver.com/1ptXy" TargetMode="External"/><Relationship Id="rId5" Type="http://schemas.openxmlformats.org/officeDocument/2006/relationships/image" Target="../media/image9.jpg"/><Relationship Id="rId6" Type="http://schemas.openxmlformats.org/officeDocument/2006/relationships/hyperlink" Target="https://m.site.naver.com/1ptNR" TargetMode="External"/><Relationship Id="rId7" Type="http://schemas.openxmlformats.org/officeDocument/2006/relationships/image" Target="../media/image17.png"/><Relationship Id="rId8" Type="http://schemas.openxmlformats.org/officeDocument/2006/relationships/hyperlink" Target="https://open.kakao.com/o/gAeOb2n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38.png"/><Relationship Id="rId4" Type="http://schemas.openxmlformats.org/officeDocument/2006/relationships/hyperlink" Target="https://github.com/ros2/ros_core_documentation"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image" Target="../media/image40.png"/><Relationship Id="rId4" Type="http://schemas.openxmlformats.org/officeDocument/2006/relationships/hyperlink" Target="https://github.com/ros2/ros_core_documentation" TargetMode="External"/><Relationship Id="rId5" Type="http://schemas.openxmlformats.org/officeDocument/2006/relationships/hyperlink" Target="https://www.dds-foundation.org/what-is-dds-3/"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42.png"/><Relationship Id="rId4" Type="http://schemas.openxmlformats.org/officeDocument/2006/relationships/hyperlink" Target="https://www.dds-foundation.org/"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50.png"/><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3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image" Target="../media/image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4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 Id="rId3" Type="http://schemas.openxmlformats.org/officeDocument/2006/relationships/image" Target="../media/image3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 Id="rId3" Type="http://schemas.openxmlformats.org/officeDocument/2006/relationships/image" Target="../media/image4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 Id="rId3" Type="http://schemas.openxmlformats.org/officeDocument/2006/relationships/image" Target="../media/image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4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 Id="rId3" Type="http://schemas.openxmlformats.org/officeDocument/2006/relationships/image" Target="../media/image5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nvSpPr>
        <p:spPr>
          <a:xfrm>
            <a:off x="682500" y="1454250"/>
            <a:ext cx="7779000" cy="22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6000">
                <a:latin typeface="Calibri"/>
                <a:ea typeface="Calibri"/>
                <a:cs typeface="Calibri"/>
                <a:sym typeface="Calibri"/>
              </a:rPr>
              <a:t>로봇운영체제</a:t>
            </a:r>
            <a:endParaRPr b="1" sz="6000">
              <a:latin typeface="Calibri"/>
              <a:ea typeface="Calibri"/>
              <a:cs typeface="Calibri"/>
              <a:sym typeface="Calibri"/>
            </a:endParaRPr>
          </a:p>
          <a:p>
            <a:pPr indent="0" lvl="0" marL="0" rtl="0" algn="ctr">
              <a:spcBef>
                <a:spcPts val="0"/>
              </a:spcBef>
              <a:spcAft>
                <a:spcPts val="0"/>
              </a:spcAft>
              <a:buNone/>
            </a:pPr>
            <a:r>
              <a:rPr b="1" lang="ko-KR" sz="6000">
                <a:latin typeface="Calibri"/>
                <a:ea typeface="Calibri"/>
                <a:cs typeface="Calibri"/>
                <a:sym typeface="Calibri"/>
              </a:rPr>
              <a:t>ROS 2 </a:t>
            </a:r>
            <a:r>
              <a:rPr b="1" lang="ko-KR" sz="6000">
                <a:latin typeface="Calibri"/>
                <a:ea typeface="Calibri"/>
                <a:cs typeface="Calibri"/>
                <a:sym typeface="Calibri"/>
              </a:rPr>
              <a:t>특강</a:t>
            </a:r>
            <a:endParaRPr b="1" sz="6000">
              <a:latin typeface="Calibri"/>
              <a:ea typeface="Calibri"/>
              <a:cs typeface="Calibri"/>
              <a:sym typeface="Calibri"/>
            </a:endParaRPr>
          </a:p>
        </p:txBody>
      </p:sp>
      <p:sp>
        <p:nvSpPr>
          <p:cNvPr id="56" name="Google Shape;56;p13"/>
          <p:cNvSpPr txBox="1"/>
          <p:nvPr/>
        </p:nvSpPr>
        <p:spPr>
          <a:xfrm>
            <a:off x="3148950" y="4277525"/>
            <a:ext cx="2846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solidFill>
                  <a:srgbClr val="000000"/>
                </a:solidFill>
                <a:latin typeface="Calibri"/>
                <a:ea typeface="Calibri"/>
                <a:cs typeface="Calibri"/>
                <a:sym typeface="Calibri"/>
              </a:rPr>
              <a:t>2024.09.25</a:t>
            </a:r>
            <a:endParaRPr sz="18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37" name="Google Shape;137;p22"/>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9600">
                <a:latin typeface="Calibri"/>
                <a:ea typeface="Calibri"/>
                <a:cs typeface="Calibri"/>
                <a:sym typeface="Calibri"/>
              </a:rPr>
              <a:t>ROS</a:t>
            </a:r>
            <a:endParaRPr b="1" sz="9600">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 정보 (ros2 node info)</a:t>
            </a:r>
            <a:endParaRPr/>
          </a:p>
        </p:txBody>
      </p:sp>
      <p:sp>
        <p:nvSpPr>
          <p:cNvPr id="849" name="Google Shape;849;p112"/>
          <p:cNvSpPr txBox="1"/>
          <p:nvPr/>
        </p:nvSpPr>
        <p:spPr>
          <a:xfrm>
            <a:off x="448250" y="909698"/>
            <a:ext cx="5760000" cy="3907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node info</a:t>
            </a:r>
            <a:r>
              <a:rPr b="1" lang="ko-KR" sz="1000">
                <a:solidFill>
                  <a:schemeClr val="lt1"/>
                </a:solidFill>
                <a:latin typeface="Calibri"/>
                <a:ea typeface="Calibri"/>
                <a:cs typeface="Calibri"/>
                <a:sym typeface="Calibri"/>
              </a:rPr>
              <a:t> /teleop_turtle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/teleop_turtle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Subscribers: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/parameter_events: rcl_interfaces/msg/ParameterEvent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Publishers: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/parameter_events: rcl_interfaces/msg/ParameterEvent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/rosout: rcl_interfaces/msg/Log</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/turtle1/cmd_vel: geometry_msgs/msg/Twist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Service Servers: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/teleop_turtle/describe_parameters: rcl_interfaces/srv/DescribeParameters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/teleop_turtle/get_parameter_types: rcl_interfaces/srv/GetParameterTypes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/teleop_turtle/get_parameters: rcl_interfaces/srv/GetParameters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/teleop_turtle/list_parameters: rcl_interfaces/srv/ListParameters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/teleop_turtle/set_parameters: rcl_interfaces/srv/SetParameters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/teleop_turtle/set_parameters_atomically: rcl_interfaces/srv/SetParametersAtomically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Service Clients: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Action Servers: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Action Clients: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/turtle1/rotate_absolute: turtlesim/action/RotateAbsolute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3"/>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856" name="Google Shape;856;p113"/>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 </a:t>
            </a:r>
            <a:r>
              <a:rPr b="1" lang="ko-KR" sz="3000">
                <a:latin typeface="Calibri"/>
                <a:ea typeface="Calibri"/>
                <a:cs typeface="Calibri"/>
                <a:sym typeface="Calibri"/>
              </a:rPr>
              <a:t>토픽 (Topic)</a:t>
            </a:r>
            <a:endParaRPr b="1" sz="3000">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(Topic)</a:t>
            </a:r>
            <a:endParaRPr/>
          </a:p>
        </p:txBody>
      </p:sp>
      <p:pic>
        <p:nvPicPr>
          <p:cNvPr id="863" name="Google Shape;863;p114"/>
          <p:cNvPicPr preferRelativeResize="0"/>
          <p:nvPr/>
        </p:nvPicPr>
        <p:blipFill>
          <a:blip r:embed="rId3">
            <a:alphaModFix/>
          </a:blip>
          <a:stretch>
            <a:fillRect/>
          </a:stretch>
        </p:blipFill>
        <p:spPr>
          <a:xfrm>
            <a:off x="1332000" y="1182951"/>
            <a:ext cx="6480000" cy="35640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1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(Topic)</a:t>
            </a:r>
            <a:endParaRPr/>
          </a:p>
        </p:txBody>
      </p:sp>
      <p:sp>
        <p:nvSpPr>
          <p:cNvPr id="870" name="Google Shape;870;p11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`Node A`처럼 하나의 이상의 토픽을 발행할 수 있을 뿐만이 아니라 `Publisher` 기능과 동시에 토픽(예: Topic D)을 구독하는 `Subscriber` 역할도 동시에 수행할 수 있다. 원한다면 자신이 발행한 토픽을 셀프 구독할 수 있게 구성할 수도 있다. 이처럼 토픽 기능은 목적에 따라 다양한 방법으로 사용할 수 있는데 이러한 유연성으로 다양한 곳에 사용중에 있다. 경험상 ROS 프로그래밍시에 70% 이상이 토픽으로 사용될 정도로 통신 방식 중에 가장 기본이 되며 가장 널리쓰이는 방법이다. 기본 특징으로 비동기성과 연속성을 가지기에 센서 값 전송 및 항시 정보를 주고 받아야하는 부분에 주로 사용된다.</a:t>
            </a:r>
            <a:endParaRPr sz="1400"/>
          </a:p>
        </p:txBody>
      </p:sp>
      <p:pic>
        <p:nvPicPr>
          <p:cNvPr id="871" name="Google Shape;871;p115"/>
          <p:cNvPicPr preferRelativeResize="0"/>
          <p:nvPr/>
        </p:nvPicPr>
        <p:blipFill>
          <a:blip r:embed="rId3">
            <a:alphaModFix/>
          </a:blip>
          <a:stretch>
            <a:fillRect/>
          </a:stretch>
        </p:blipFill>
        <p:spPr>
          <a:xfrm>
            <a:off x="2232000" y="2429397"/>
            <a:ext cx="4679999" cy="2574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1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목록 확인 (ros2 node info)</a:t>
            </a:r>
            <a:endParaRPr/>
          </a:p>
        </p:txBody>
      </p:sp>
      <p:sp>
        <p:nvSpPr>
          <p:cNvPr id="878" name="Google Shape;878;p116"/>
          <p:cNvSpPr txBox="1"/>
          <p:nvPr/>
        </p:nvSpPr>
        <p:spPr>
          <a:xfrm>
            <a:off x="448250" y="1574369"/>
            <a:ext cx="5760000" cy="2351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node info</a:t>
            </a:r>
            <a:r>
              <a:rPr b="1" lang="ko-KR" sz="1000">
                <a:solidFill>
                  <a:schemeClr val="lt1"/>
                </a:solidFill>
                <a:latin typeface="Calibri"/>
                <a:ea typeface="Calibri"/>
                <a:cs typeface="Calibri"/>
                <a:sym typeface="Calibri"/>
              </a:rPr>
              <a:t> /turtlesim</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Subscribers: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/turtle1/cmd_vel: geometry_msgs/msg/Twist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(생략)</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Publishers: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/turtle1/color_sensor: turtlesim/msg/Color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/turtle1/pose: turtlesim/msg/Pose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(생략)</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Services: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/clear: std_srvs/srv/Empty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/kill: turtlesim/srv/Kill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879" name="Google Shape;879;p116"/>
          <p:cNvSpPr txBox="1"/>
          <p:nvPr/>
        </p:nvSpPr>
        <p:spPr>
          <a:xfrm>
            <a:off x="448250" y="985763"/>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turtlesim turtlesim_node</a:t>
            </a:r>
            <a:endParaRPr b="1" sz="1000">
              <a:solidFill>
                <a:schemeClr val="lt1"/>
              </a:solidFill>
              <a:latin typeface="Calibri"/>
              <a:ea typeface="Calibri"/>
              <a:cs typeface="Calibri"/>
              <a:sym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1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목록 확인 (ros2 topic list)</a:t>
            </a:r>
            <a:endParaRPr/>
          </a:p>
        </p:txBody>
      </p:sp>
      <p:sp>
        <p:nvSpPr>
          <p:cNvPr id="886" name="Google Shape;886;p117"/>
          <p:cNvSpPr txBox="1"/>
          <p:nvPr/>
        </p:nvSpPr>
        <p:spPr>
          <a:xfrm>
            <a:off x="448250" y="985775"/>
            <a:ext cx="3960000" cy="1227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list</a:t>
            </a:r>
            <a:r>
              <a:rPr b="1" lang="ko-KR" sz="1000">
                <a:solidFill>
                  <a:schemeClr val="lt1"/>
                </a:solidFill>
                <a:latin typeface="Calibri"/>
                <a:ea typeface="Calibri"/>
                <a:cs typeface="Calibri"/>
                <a:sym typeface="Calibri"/>
              </a:rPr>
              <a:t> -t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/parameter_events [rcl_interfaces/msg/ParameterEvent]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/rosout [rcl_interfaces/msg/Log]</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/turtle1/cmd_vel [geometry_msgs/msg/Twist]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/turtle1/color_sensor [turtlesim/msg/Color]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/turtle1/pose [turtlesim/msg/Pose]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887" name="Google Shape;887;p117"/>
          <p:cNvSpPr txBox="1"/>
          <p:nvPr/>
        </p:nvSpPr>
        <p:spPr>
          <a:xfrm>
            <a:off x="448250" y="2571750"/>
            <a:ext cx="39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rqt_graph</a:t>
            </a:r>
            <a:endParaRPr b="1" sz="1000">
              <a:solidFill>
                <a:srgbClr val="4A86E8"/>
              </a:solidFill>
              <a:latin typeface="Calibri"/>
              <a:ea typeface="Calibri"/>
              <a:cs typeface="Calibri"/>
              <a:sym typeface="Calibri"/>
            </a:endParaRPr>
          </a:p>
        </p:txBody>
      </p:sp>
      <p:pic>
        <p:nvPicPr>
          <p:cNvPr id="888" name="Google Shape;888;p117"/>
          <p:cNvPicPr preferRelativeResize="0"/>
          <p:nvPr/>
        </p:nvPicPr>
        <p:blipFill>
          <a:blip r:embed="rId3">
            <a:alphaModFix/>
          </a:blip>
          <a:stretch>
            <a:fillRect/>
          </a:stretch>
        </p:blipFill>
        <p:spPr>
          <a:xfrm>
            <a:off x="4755350" y="985775"/>
            <a:ext cx="4068551" cy="384908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1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토픽 목록 확인 (rqt)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895" name="Google Shape;895;p118"/>
          <p:cNvSpPr txBox="1"/>
          <p:nvPr/>
        </p:nvSpPr>
        <p:spPr>
          <a:xfrm>
            <a:off x="448250" y="985763"/>
            <a:ext cx="39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turtlesim turtle_teleop_key</a:t>
            </a:r>
            <a:endParaRPr b="1" sz="1000">
              <a:solidFill>
                <a:schemeClr val="lt1"/>
              </a:solidFill>
              <a:latin typeface="Calibri"/>
              <a:ea typeface="Calibri"/>
              <a:cs typeface="Calibri"/>
              <a:sym typeface="Calibri"/>
            </a:endParaRPr>
          </a:p>
        </p:txBody>
      </p:sp>
      <p:pic>
        <p:nvPicPr>
          <p:cNvPr id="896" name="Google Shape;896;p118"/>
          <p:cNvPicPr preferRelativeResize="0"/>
          <p:nvPr/>
        </p:nvPicPr>
        <p:blipFill>
          <a:blip r:embed="rId3">
            <a:alphaModFix/>
          </a:blip>
          <a:stretch>
            <a:fillRect/>
          </a:stretch>
        </p:blipFill>
        <p:spPr>
          <a:xfrm>
            <a:off x="4755350" y="985775"/>
            <a:ext cx="4068551" cy="384908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1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목록 확인 (rqt)</a:t>
            </a:r>
            <a:endParaRPr/>
          </a:p>
        </p:txBody>
      </p:sp>
      <p:pic>
        <p:nvPicPr>
          <p:cNvPr id="903" name="Google Shape;903;p119"/>
          <p:cNvPicPr preferRelativeResize="0"/>
          <p:nvPr/>
        </p:nvPicPr>
        <p:blipFill>
          <a:blip r:embed="rId3">
            <a:alphaModFix/>
          </a:blip>
          <a:stretch>
            <a:fillRect/>
          </a:stretch>
        </p:blipFill>
        <p:spPr>
          <a:xfrm>
            <a:off x="2397464" y="876625"/>
            <a:ext cx="4349073" cy="41144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2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정보 확인 (ros2 topic info)</a:t>
            </a:r>
            <a:endParaRPr/>
          </a:p>
        </p:txBody>
      </p:sp>
      <p:sp>
        <p:nvSpPr>
          <p:cNvPr id="910" name="Google Shape;910;p120"/>
          <p:cNvSpPr txBox="1"/>
          <p:nvPr/>
        </p:nvSpPr>
        <p:spPr>
          <a:xfrm>
            <a:off x="448250" y="985775"/>
            <a:ext cx="5760000" cy="830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info</a:t>
            </a:r>
            <a:r>
              <a:rPr b="1" lang="ko-KR" sz="1000">
                <a:solidFill>
                  <a:schemeClr val="lt1"/>
                </a:solidFill>
                <a:latin typeface="Calibri"/>
                <a:ea typeface="Calibri"/>
                <a:cs typeface="Calibri"/>
                <a:sym typeface="Calibri"/>
              </a:rPr>
              <a:t> /turtle1/cmd_vel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Type: geometry_msgs/msg/Twist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Publisher count: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Subscriber count: 1</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2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내용 확인 (ros2 topic echo)</a:t>
            </a:r>
            <a:endParaRPr/>
          </a:p>
        </p:txBody>
      </p:sp>
      <p:sp>
        <p:nvSpPr>
          <p:cNvPr id="917" name="Google Shape;917;p121"/>
          <p:cNvSpPr txBox="1"/>
          <p:nvPr/>
        </p:nvSpPr>
        <p:spPr>
          <a:xfrm>
            <a:off x="448250" y="985769"/>
            <a:ext cx="5760000" cy="1629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echo</a:t>
            </a:r>
            <a:r>
              <a:rPr b="1" lang="ko-KR" sz="1000">
                <a:solidFill>
                  <a:schemeClr val="lt1"/>
                </a:solidFill>
                <a:latin typeface="Calibri"/>
                <a:ea typeface="Calibri"/>
                <a:cs typeface="Calibri"/>
                <a:sym typeface="Calibri"/>
              </a:rPr>
              <a:t> /turtle1/cmd_vel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linear: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x: 1.0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y: 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z: 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angular: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x: 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y: 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z: 0.0</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정의</a:t>
            </a:r>
            <a:endParaRPr/>
          </a:p>
        </p:txBody>
      </p:sp>
      <p:sp>
        <p:nvSpPr>
          <p:cNvPr id="144" name="Google Shape;144;p23"/>
          <p:cNvSpPr txBox="1"/>
          <p:nvPr/>
        </p:nvSpPr>
        <p:spPr>
          <a:xfrm>
            <a:off x="40000" y="4902850"/>
            <a:ext cx="2790300" cy="195900"/>
          </a:xfrm>
          <a:prstGeom prst="rect">
            <a:avLst/>
          </a:prstGeom>
          <a:noFill/>
          <a:ln>
            <a:noFill/>
          </a:ln>
        </p:spPr>
        <p:txBody>
          <a:bodyPr anchorCtr="0" anchor="t" bIns="36000" lIns="36000" spcFirstLastPara="1" rIns="36000" wrap="square" tIns="36000">
            <a:spAutoFit/>
          </a:bodyPr>
          <a:lstStyle/>
          <a:p>
            <a:pPr indent="0" lvl="0" marL="0" rtl="0" algn="l">
              <a:spcBef>
                <a:spcPts val="0"/>
              </a:spcBef>
              <a:spcAft>
                <a:spcPts val="0"/>
              </a:spcAft>
              <a:buNone/>
            </a:pPr>
            <a:r>
              <a:rPr lang="ko-KR" sz="800"/>
              <a:t>[출처] </a:t>
            </a:r>
            <a:r>
              <a:rPr lang="ko-KR" sz="800" u="sng">
                <a:solidFill>
                  <a:schemeClr val="hlink"/>
                </a:solidFill>
                <a:hlinkClick r:id="rId3"/>
              </a:rPr>
              <a:t>https://www.ros.org/</a:t>
            </a:r>
            <a:endParaRPr sz="800"/>
          </a:p>
        </p:txBody>
      </p:sp>
      <p:sp>
        <p:nvSpPr>
          <p:cNvPr id="145" name="Google Shape;145;p23"/>
          <p:cNvSpPr txBox="1"/>
          <p:nvPr>
            <p:ph idx="1" type="body"/>
          </p:nvPr>
        </p:nvSpPr>
        <p:spPr>
          <a:xfrm>
            <a:off x="371800" y="902000"/>
            <a:ext cx="5461200" cy="4142100"/>
          </a:xfrm>
          <a:prstGeom prst="rect">
            <a:avLst/>
          </a:prstGeom>
        </p:spPr>
        <p:txBody>
          <a:bodyPr anchorCtr="0" anchor="t" bIns="62200" lIns="62200" spcFirstLastPara="1" rIns="62200" wrap="square" tIns="62200">
            <a:noAutofit/>
          </a:bodyPr>
          <a:lstStyle/>
          <a:p>
            <a:pPr indent="0" lvl="0" marL="0" rtl="0" algn="just">
              <a:spcBef>
                <a:spcPts val="0"/>
              </a:spcBef>
              <a:spcAft>
                <a:spcPts val="0"/>
              </a:spcAft>
              <a:buNone/>
            </a:pPr>
            <a:r>
              <a:rPr b="1" lang="ko-KR" sz="2400"/>
              <a:t>ROS - Robot Operating System</a:t>
            </a:r>
            <a:endParaRPr b="1" sz="2400"/>
          </a:p>
          <a:p>
            <a:pPr indent="0" lvl="0" marL="0" rtl="0" algn="just">
              <a:spcBef>
                <a:spcPts val="0"/>
              </a:spcBef>
              <a:spcAft>
                <a:spcPts val="0"/>
              </a:spcAft>
              <a:buNone/>
            </a:pPr>
            <a:r>
              <a:t/>
            </a:r>
            <a:endParaRPr sz="2400"/>
          </a:p>
          <a:p>
            <a:pPr indent="0" lvl="0" marL="0" rtl="0" algn="just">
              <a:spcBef>
                <a:spcPts val="0"/>
              </a:spcBef>
              <a:spcAft>
                <a:spcPts val="0"/>
              </a:spcAft>
              <a:buNone/>
            </a:pPr>
            <a:r>
              <a:rPr lang="ko-KR" sz="2400"/>
              <a:t>The Robot Operating System (ROS) is a set of </a:t>
            </a:r>
            <a:r>
              <a:rPr b="1" lang="ko-KR" sz="2400"/>
              <a:t>software libraries</a:t>
            </a:r>
            <a:r>
              <a:rPr lang="ko-KR" sz="2400"/>
              <a:t> and </a:t>
            </a:r>
            <a:r>
              <a:rPr b="1" lang="ko-KR" sz="2400"/>
              <a:t>tools</a:t>
            </a:r>
            <a:r>
              <a:rPr lang="ko-KR" sz="2400"/>
              <a:t> that help you build robot applications. From </a:t>
            </a:r>
            <a:r>
              <a:rPr b="1" lang="ko-KR" sz="2400"/>
              <a:t>drivers</a:t>
            </a:r>
            <a:r>
              <a:rPr lang="ko-KR" sz="2400"/>
              <a:t> to </a:t>
            </a:r>
            <a:r>
              <a:rPr b="1" lang="ko-KR" sz="2400"/>
              <a:t>state-of-the-art algorithms</a:t>
            </a:r>
            <a:r>
              <a:rPr lang="ko-KR" sz="2400"/>
              <a:t>, and with powerful </a:t>
            </a:r>
            <a:r>
              <a:rPr b="1" lang="ko-KR" sz="2400"/>
              <a:t>developer tools</a:t>
            </a:r>
            <a:r>
              <a:rPr lang="ko-KR" sz="2400"/>
              <a:t>, ROS has what you need for your next robotics project. And it's all </a:t>
            </a:r>
            <a:r>
              <a:rPr b="1" lang="ko-KR" sz="2400"/>
              <a:t>open source</a:t>
            </a:r>
            <a:r>
              <a:rPr lang="ko-KR" sz="2400"/>
              <a:t>.</a:t>
            </a:r>
            <a:endParaRPr sz="2400"/>
          </a:p>
          <a:p>
            <a:pPr indent="0" lvl="0" marL="0" rtl="0" algn="just">
              <a:spcBef>
                <a:spcPts val="0"/>
              </a:spcBef>
              <a:spcAft>
                <a:spcPts val="0"/>
              </a:spcAft>
              <a:buNone/>
            </a:pPr>
            <a:r>
              <a:t/>
            </a:r>
            <a:endParaRPr sz="2400"/>
          </a:p>
        </p:txBody>
      </p:sp>
      <p:pic>
        <p:nvPicPr>
          <p:cNvPr id="146" name="Google Shape;146;p23"/>
          <p:cNvPicPr preferRelativeResize="0"/>
          <p:nvPr/>
        </p:nvPicPr>
        <p:blipFill>
          <a:blip r:embed="rId4">
            <a:alphaModFix/>
          </a:blip>
          <a:stretch>
            <a:fillRect/>
          </a:stretch>
        </p:blipFill>
        <p:spPr>
          <a:xfrm>
            <a:off x="6097002" y="876625"/>
            <a:ext cx="2346717" cy="41144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대역폭 확인 (ros2 topic bw)</a:t>
            </a:r>
            <a:endParaRPr/>
          </a:p>
        </p:txBody>
      </p:sp>
      <p:sp>
        <p:nvSpPr>
          <p:cNvPr id="924" name="Google Shape;924;p122"/>
          <p:cNvSpPr txBox="1"/>
          <p:nvPr/>
        </p:nvSpPr>
        <p:spPr>
          <a:xfrm>
            <a:off x="448250" y="985777"/>
            <a:ext cx="5760000" cy="1176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bw</a:t>
            </a:r>
            <a:r>
              <a:rPr b="1" lang="ko-KR" sz="1000">
                <a:solidFill>
                  <a:schemeClr val="lt1"/>
                </a:solidFill>
                <a:latin typeface="Calibri"/>
                <a:ea typeface="Calibri"/>
                <a:cs typeface="Calibri"/>
                <a:sym typeface="Calibri"/>
              </a:rPr>
              <a:t> /turtle1/cmd_vel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Subscribed to [/turtle1/cmd_vel]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average: 1.74KB/s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mean: 0.05KB min: 0.05KB max: 0.05KB window: 100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2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주기 확인 (ros2 topic hz)</a:t>
            </a:r>
            <a:endParaRPr/>
          </a:p>
        </p:txBody>
      </p:sp>
      <p:sp>
        <p:nvSpPr>
          <p:cNvPr id="931" name="Google Shape;931;p123"/>
          <p:cNvSpPr txBox="1"/>
          <p:nvPr/>
        </p:nvSpPr>
        <p:spPr>
          <a:xfrm>
            <a:off x="448250" y="985767"/>
            <a:ext cx="5760000" cy="144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hz</a:t>
            </a:r>
            <a:r>
              <a:rPr b="1" lang="ko-KR" sz="1000">
                <a:solidFill>
                  <a:schemeClr val="lt1"/>
                </a:solidFill>
                <a:latin typeface="Calibri"/>
                <a:ea typeface="Calibri"/>
                <a:cs typeface="Calibri"/>
                <a:sym typeface="Calibri"/>
              </a:rPr>
              <a:t> /turtle1/cmd_vel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average rate: 33.212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min: 0.029s max: 0.089s std dev: 0.00126s window: 2483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2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지연 시간 확인 (ros2 topic delay)</a:t>
            </a:r>
            <a:endParaRPr/>
          </a:p>
        </p:txBody>
      </p:sp>
      <p:sp>
        <p:nvSpPr>
          <p:cNvPr id="938" name="Google Shape;938;p124"/>
          <p:cNvSpPr txBox="1"/>
          <p:nvPr/>
        </p:nvSpPr>
        <p:spPr>
          <a:xfrm>
            <a:off x="448250" y="985774"/>
            <a:ext cx="5760000" cy="144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delay</a:t>
            </a:r>
            <a:r>
              <a:rPr b="1" lang="ko-KR" sz="1000">
                <a:solidFill>
                  <a:schemeClr val="lt1"/>
                </a:solidFill>
                <a:latin typeface="Calibri"/>
                <a:ea typeface="Calibri"/>
                <a:cs typeface="Calibri"/>
                <a:sym typeface="Calibri"/>
              </a:rPr>
              <a:t> /TOPIC_NAME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average delay: xxx.xxx</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min: xxx.xxxs max: xxx.xxxs std dev: xxx.xxxs window: 10</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2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발행 (ros2 topic pub)</a:t>
            </a:r>
            <a:endParaRPr/>
          </a:p>
        </p:txBody>
      </p:sp>
      <p:sp>
        <p:nvSpPr>
          <p:cNvPr id="945" name="Google Shape;945;p125"/>
          <p:cNvSpPr txBox="1"/>
          <p:nvPr/>
        </p:nvSpPr>
        <p:spPr>
          <a:xfrm>
            <a:off x="448250" y="985775"/>
            <a:ext cx="75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pub</a:t>
            </a:r>
            <a:r>
              <a:rPr b="1" lang="ko-KR" sz="1000">
                <a:solidFill>
                  <a:schemeClr val="lt1"/>
                </a:solidFill>
                <a:latin typeface="Calibri"/>
                <a:ea typeface="Calibri"/>
                <a:cs typeface="Calibri"/>
                <a:sym typeface="Calibri"/>
              </a:rPr>
              <a:t> --once /turtle1/cmd_vel geometry_msgs/msg/Twist "{linear: {x: 2.0, y: 0.0, z: 0.0}, angular: {x: 0.0, y: 0.0, z: 1.8}}"</a:t>
            </a:r>
            <a:endParaRPr b="1" sz="1000">
              <a:solidFill>
                <a:schemeClr val="lt1"/>
              </a:solidFill>
              <a:latin typeface="Calibri"/>
              <a:ea typeface="Calibri"/>
              <a:cs typeface="Calibri"/>
              <a:sym typeface="Calibri"/>
            </a:endParaRPr>
          </a:p>
        </p:txBody>
      </p:sp>
      <p:pic>
        <p:nvPicPr>
          <p:cNvPr id="946" name="Google Shape;946;p125"/>
          <p:cNvPicPr preferRelativeResize="0"/>
          <p:nvPr/>
        </p:nvPicPr>
        <p:blipFill>
          <a:blip r:embed="rId3">
            <a:alphaModFix/>
          </a:blip>
          <a:stretch>
            <a:fillRect/>
          </a:stretch>
        </p:blipFill>
        <p:spPr>
          <a:xfrm>
            <a:off x="2952000" y="1498175"/>
            <a:ext cx="3240000" cy="340129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2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발행 (ros2 topic pub)</a:t>
            </a:r>
            <a:endParaRPr/>
          </a:p>
        </p:txBody>
      </p:sp>
      <p:sp>
        <p:nvSpPr>
          <p:cNvPr id="953" name="Google Shape;953;p126"/>
          <p:cNvSpPr txBox="1"/>
          <p:nvPr/>
        </p:nvSpPr>
        <p:spPr>
          <a:xfrm>
            <a:off x="448250" y="985775"/>
            <a:ext cx="75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pub</a:t>
            </a:r>
            <a:r>
              <a:rPr b="1" lang="ko-KR" sz="1000">
                <a:solidFill>
                  <a:schemeClr val="lt1"/>
                </a:solidFill>
                <a:latin typeface="Calibri"/>
                <a:ea typeface="Calibri"/>
                <a:cs typeface="Calibri"/>
                <a:sym typeface="Calibri"/>
              </a:rPr>
              <a:t> --rate 1 /turtle1/cmd_vel geometry_msgs/msg/Twist "{linear: {x: 2.0, y: 0.0, z: 0.0}, angular: {x: 0.0, y: 0.0, z: 1.8}}"</a:t>
            </a:r>
            <a:endParaRPr b="1" sz="1000">
              <a:solidFill>
                <a:schemeClr val="lt1"/>
              </a:solidFill>
              <a:latin typeface="Calibri"/>
              <a:ea typeface="Calibri"/>
              <a:cs typeface="Calibri"/>
              <a:sym typeface="Calibri"/>
            </a:endParaRPr>
          </a:p>
        </p:txBody>
      </p:sp>
      <p:pic>
        <p:nvPicPr>
          <p:cNvPr id="954" name="Google Shape;954;p126"/>
          <p:cNvPicPr preferRelativeResize="0"/>
          <p:nvPr/>
        </p:nvPicPr>
        <p:blipFill>
          <a:blip r:embed="rId3">
            <a:alphaModFix/>
          </a:blip>
          <a:stretch>
            <a:fillRect/>
          </a:stretch>
        </p:blipFill>
        <p:spPr>
          <a:xfrm>
            <a:off x="712828" y="1506475"/>
            <a:ext cx="3240000" cy="3397874"/>
          </a:xfrm>
          <a:prstGeom prst="rect">
            <a:avLst/>
          </a:prstGeom>
          <a:noFill/>
          <a:ln>
            <a:noFill/>
          </a:ln>
        </p:spPr>
      </p:pic>
      <p:pic>
        <p:nvPicPr>
          <p:cNvPr id="955" name="Google Shape;955;p126"/>
          <p:cNvPicPr preferRelativeResize="0"/>
          <p:nvPr/>
        </p:nvPicPr>
        <p:blipFill>
          <a:blip r:embed="rId4">
            <a:alphaModFix/>
          </a:blip>
          <a:stretch>
            <a:fillRect/>
          </a:stretch>
        </p:blipFill>
        <p:spPr>
          <a:xfrm>
            <a:off x="4320192" y="1503775"/>
            <a:ext cx="3240000" cy="340327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2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bag 기록 (ros2 bag record)</a:t>
            </a:r>
            <a:endParaRPr/>
          </a:p>
        </p:txBody>
      </p:sp>
      <p:sp>
        <p:nvSpPr>
          <p:cNvPr id="962" name="Google Shape;962;p127"/>
          <p:cNvSpPr txBox="1"/>
          <p:nvPr/>
        </p:nvSpPr>
        <p:spPr>
          <a:xfrm>
            <a:off x="448250" y="985775"/>
            <a:ext cx="5760000" cy="957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bag record</a:t>
            </a:r>
            <a:r>
              <a:rPr b="1" lang="ko-KR" sz="1000">
                <a:solidFill>
                  <a:schemeClr val="lt1"/>
                </a:solidFill>
                <a:latin typeface="Calibri"/>
                <a:ea typeface="Calibri"/>
                <a:cs typeface="Calibri"/>
                <a:sym typeface="Calibri"/>
              </a:rPr>
              <a:t> /turtle1/cmd_vel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[INFO]: Opened database 'rosbag2_2024_06_20-20_21_39'.</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[INFO]: Listening for topics...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[INFO]: Subscribed to topic '/turtle1/cmd_vel'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12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bag 정보 (ros2 bag info)</a:t>
            </a:r>
            <a:endParaRPr/>
          </a:p>
        </p:txBody>
      </p:sp>
      <p:sp>
        <p:nvSpPr>
          <p:cNvPr id="969" name="Google Shape;969;p128"/>
          <p:cNvSpPr txBox="1"/>
          <p:nvPr/>
        </p:nvSpPr>
        <p:spPr>
          <a:xfrm>
            <a:off x="448250" y="985775"/>
            <a:ext cx="5760000" cy="21168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bag info</a:t>
            </a:r>
            <a:r>
              <a:rPr b="1" lang="ko-KR" sz="1000">
                <a:solidFill>
                  <a:schemeClr val="lt1"/>
                </a:solidFill>
                <a:latin typeface="Calibri"/>
                <a:ea typeface="Calibri"/>
                <a:cs typeface="Calibri"/>
                <a:sym typeface="Calibri"/>
              </a:rPr>
              <a:t> rosbag2_2020_09_04-08_31_06/</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Files:		rosbag2_2020_09_04-08_31_06.db3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Bag size:		84.4 KiB</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Storage id:	sqlite3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Duration:	31.602s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Start:		Sep  4 2020 08:31:09.952 (1599175869.952)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End:		Sep  4 2020 08:31:41.554 (1599175901.554)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Messages:	355</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Topic information: Topic: /turtle1/cmd_vel | Type: geometry_msgs/msg/Twist | Count: 355 | Serialization Format: 		cdr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2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bag 재생 (ros2 bag play)</a:t>
            </a:r>
            <a:endParaRPr/>
          </a:p>
        </p:txBody>
      </p:sp>
      <p:sp>
        <p:nvSpPr>
          <p:cNvPr id="976" name="Google Shape;976;p129"/>
          <p:cNvSpPr txBox="1"/>
          <p:nvPr/>
        </p:nvSpPr>
        <p:spPr>
          <a:xfrm>
            <a:off x="448250" y="985776"/>
            <a:ext cx="7560000" cy="515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bag play</a:t>
            </a:r>
            <a:r>
              <a:rPr b="1" lang="ko-KR" sz="1000">
                <a:solidFill>
                  <a:schemeClr val="lt1"/>
                </a:solidFill>
                <a:latin typeface="Calibri"/>
                <a:ea typeface="Calibri"/>
                <a:cs typeface="Calibri"/>
                <a:sym typeface="Calibri"/>
              </a:rPr>
              <a:t> rosbag2_2020_09_04-08_31_06/</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Opened database 'rosbag2_2020_09_04-08_31_06/'.</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pic>
        <p:nvPicPr>
          <p:cNvPr id="977" name="Google Shape;977;p129"/>
          <p:cNvPicPr preferRelativeResize="0"/>
          <p:nvPr/>
        </p:nvPicPr>
        <p:blipFill>
          <a:blip r:embed="rId3">
            <a:alphaModFix/>
          </a:blip>
          <a:stretch>
            <a:fillRect/>
          </a:stretch>
        </p:blipFill>
        <p:spPr>
          <a:xfrm>
            <a:off x="914400" y="1653276"/>
            <a:ext cx="3178880" cy="3337824"/>
          </a:xfrm>
          <a:prstGeom prst="rect">
            <a:avLst/>
          </a:prstGeom>
          <a:noFill/>
          <a:ln>
            <a:noFill/>
          </a:ln>
        </p:spPr>
      </p:pic>
      <p:pic>
        <p:nvPicPr>
          <p:cNvPr id="978" name="Google Shape;978;p129"/>
          <p:cNvPicPr preferRelativeResize="0"/>
          <p:nvPr/>
        </p:nvPicPr>
        <p:blipFill>
          <a:blip r:embed="rId4">
            <a:alphaModFix/>
          </a:blip>
          <a:stretch>
            <a:fillRect/>
          </a:stretch>
        </p:blipFill>
        <p:spPr>
          <a:xfrm>
            <a:off x="4245680" y="1653276"/>
            <a:ext cx="3178880" cy="333782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3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인터페이스 (interface) 이란?</a:t>
            </a:r>
            <a:endParaRPr/>
          </a:p>
        </p:txBody>
      </p:sp>
      <p:sp>
        <p:nvSpPr>
          <p:cNvPr id="985" name="Google Shape;985;p13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ROS의 노드 간에 데이터를 주고받을 때에는 </a:t>
            </a:r>
            <a:r>
              <a:rPr b="1" lang="ko-KR" sz="1400"/>
              <a:t>토픽, 서비스, 액션이 사용되는데 이 때 사용되는 데이터의 형태를 </a:t>
            </a:r>
            <a:r>
              <a:rPr b="1" lang="ko-KR" sz="1400" u="sng">
                <a:solidFill>
                  <a:schemeClr val="hlink"/>
                </a:solidFill>
                <a:hlinkClick r:id="rId3"/>
              </a:rPr>
              <a:t>ROS 인터페이스(interface)</a:t>
            </a:r>
            <a:r>
              <a:rPr lang="ko-KR" sz="1400"/>
              <a:t> 이라고 한다. ROS 인터페이스에는 ROS 2에 새롭게 추가된 </a:t>
            </a:r>
            <a:r>
              <a:rPr b="1" lang="ko-KR" sz="1400"/>
              <a:t>IDL</a:t>
            </a:r>
            <a:r>
              <a:rPr lang="ko-KR" sz="1400"/>
              <a:t>(interface definition language)과 ROS 1부터 ROS 2까지 널리 사용 중인 </a:t>
            </a:r>
            <a:r>
              <a:rPr b="1" lang="ko-KR" sz="1400"/>
              <a:t>msg</a:t>
            </a:r>
            <a:r>
              <a:rPr lang="ko-KR" sz="1400"/>
              <a:t>, </a:t>
            </a:r>
            <a:r>
              <a:rPr b="1" lang="ko-KR" sz="1400"/>
              <a:t>srv</a:t>
            </a:r>
            <a:r>
              <a:rPr lang="ko-KR" sz="1400"/>
              <a:t>, </a:t>
            </a:r>
            <a:r>
              <a:rPr b="1" lang="ko-KR" sz="1400"/>
              <a:t>action</a:t>
            </a:r>
            <a:r>
              <a:rPr lang="ko-KR" sz="1400"/>
              <a:t> 이 있다. 토픽, 서비스, 액션은 각각 msg, srv, action interface를 사용하고 있으며 정수, 부동 소수점, 불리언과 같은 단순 자료형을 기본으로 하여 메시지 안에 메시지를 품고 있는 간단한 데이터 구조 및 메시지들이 나열된 배열과 같은 구조도 사용할 수 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a:t>
            </a:r>
            <a:r>
              <a:rPr b="1" lang="ko-KR" sz="1400"/>
              <a:t>단순 자료형</a:t>
            </a:r>
            <a:r>
              <a:rPr lang="ko-KR" sz="1400"/>
              <a:t>]</a:t>
            </a:r>
            <a:endParaRPr sz="1400"/>
          </a:p>
          <a:p>
            <a:pPr indent="0" lvl="0" marL="0" rtl="0" algn="l">
              <a:spcBef>
                <a:spcPts val="0"/>
              </a:spcBef>
              <a:spcAft>
                <a:spcPts val="0"/>
              </a:spcAft>
              <a:buClr>
                <a:schemeClr val="dk1"/>
              </a:buClr>
              <a:buSzPts val="1100"/>
              <a:buFont typeface="Arial"/>
              <a:buNone/>
            </a:pPr>
            <a:r>
              <a:rPr lang="ko-KR" sz="1400"/>
              <a:t>  • 예) 정수(integer), 부동 소수점(floating point), 불(boolean)</a:t>
            </a:r>
            <a:endParaRPr sz="1400"/>
          </a:p>
          <a:p>
            <a:pPr indent="0" lvl="0" marL="0" rtl="0" algn="l">
              <a:spcBef>
                <a:spcPts val="0"/>
              </a:spcBef>
              <a:spcAft>
                <a:spcPts val="0"/>
              </a:spcAft>
              <a:buClr>
                <a:schemeClr val="dk1"/>
              </a:buClr>
              <a:buSzPts val="1100"/>
              <a:buFont typeface="Arial"/>
              <a:buNone/>
            </a:pPr>
            <a:r>
              <a:rPr lang="ko-KR" sz="1400"/>
              <a:t>  • </a:t>
            </a:r>
            <a:r>
              <a:rPr lang="ko-KR" sz="1400" u="sng">
                <a:solidFill>
                  <a:schemeClr val="hlink"/>
                </a:solidFill>
                <a:hlinkClick r:id="rId4"/>
              </a:rPr>
              <a:t>https://github.com/ros2/common_interfaces/tree/humble/std_msgs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a:t>
            </a:r>
            <a:r>
              <a:rPr b="1" lang="ko-KR" sz="1400"/>
              <a:t>메시지 안에 메시지를 품고 있는 간단한 데이터 구조</a:t>
            </a:r>
            <a:r>
              <a:rPr lang="ko-KR" sz="1400"/>
              <a:t>]</a:t>
            </a:r>
            <a:endParaRPr sz="1400"/>
          </a:p>
          <a:p>
            <a:pPr indent="0" lvl="0" marL="0" rtl="0" algn="l">
              <a:spcBef>
                <a:spcPts val="0"/>
              </a:spcBef>
              <a:spcAft>
                <a:spcPts val="0"/>
              </a:spcAft>
              <a:buClr>
                <a:schemeClr val="dk1"/>
              </a:buClr>
              <a:buSzPts val="1100"/>
              <a:buFont typeface="Arial"/>
              <a:buNone/>
            </a:pPr>
            <a:r>
              <a:rPr lang="ko-KR" sz="1400"/>
              <a:t>  • 예) geometry_msgs/msgs/Twist의 `Vector3 linear`</a:t>
            </a:r>
            <a:endParaRPr sz="1400"/>
          </a:p>
          <a:p>
            <a:pPr indent="0" lvl="0" marL="0" rtl="0" algn="l">
              <a:spcBef>
                <a:spcPts val="0"/>
              </a:spcBef>
              <a:spcAft>
                <a:spcPts val="0"/>
              </a:spcAft>
              <a:buClr>
                <a:schemeClr val="dk1"/>
              </a:buClr>
              <a:buSzPts val="1100"/>
              <a:buFont typeface="Arial"/>
              <a:buNone/>
            </a:pPr>
            <a:r>
              <a:rPr lang="ko-KR" sz="1400"/>
              <a:t>  • </a:t>
            </a:r>
            <a:r>
              <a:rPr lang="ko-KR" sz="1400" u="sng">
                <a:solidFill>
                  <a:schemeClr val="hlink"/>
                </a:solidFill>
                <a:hlinkClick r:id="rId5"/>
              </a:rPr>
              <a:t>https://github.com/ros2/common_interfaces/blob/</a:t>
            </a:r>
            <a:r>
              <a:rPr lang="ko-KR" sz="1400" u="sng">
                <a:solidFill>
                  <a:schemeClr val="hlink"/>
                </a:solidFill>
                <a:hlinkClick r:id="rId6"/>
              </a:rPr>
              <a:t>humble</a:t>
            </a:r>
            <a:r>
              <a:rPr lang="ko-KR" sz="1400" u="sng">
                <a:solidFill>
                  <a:schemeClr val="hlink"/>
                </a:solidFill>
                <a:hlinkClick r:id="rId7"/>
              </a:rPr>
              <a:t>/geometry_msgs/msg/Twist.msg</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a:t>
            </a:r>
            <a:r>
              <a:rPr b="1" lang="ko-KR" sz="1400"/>
              <a:t>메시지들이 나열된 배열과 같은 구조</a:t>
            </a:r>
            <a:r>
              <a:rPr lang="ko-KR" sz="1400"/>
              <a:t>]</a:t>
            </a:r>
            <a:endParaRPr sz="1400"/>
          </a:p>
          <a:p>
            <a:pPr indent="0" lvl="0" marL="0" rtl="0" algn="l">
              <a:spcBef>
                <a:spcPts val="0"/>
              </a:spcBef>
              <a:spcAft>
                <a:spcPts val="0"/>
              </a:spcAft>
              <a:buClr>
                <a:schemeClr val="dk1"/>
              </a:buClr>
              <a:buSzPts val="1100"/>
              <a:buFont typeface="Arial"/>
              <a:buNone/>
            </a:pPr>
            <a:r>
              <a:rPr lang="ko-KR" sz="1400"/>
              <a:t>  • 예) sensor_msgs/msgs/LaserScan 의 `float32[] ranges`</a:t>
            </a:r>
            <a:endParaRPr sz="1400"/>
          </a:p>
          <a:p>
            <a:pPr indent="0" lvl="0" marL="0" rtl="0" algn="l">
              <a:spcBef>
                <a:spcPts val="0"/>
              </a:spcBef>
              <a:spcAft>
                <a:spcPts val="0"/>
              </a:spcAft>
              <a:buClr>
                <a:schemeClr val="dk1"/>
              </a:buClr>
              <a:buSzPts val="1100"/>
              <a:buFont typeface="Arial"/>
              <a:buNone/>
            </a:pPr>
            <a:r>
              <a:rPr lang="ko-KR" sz="1400"/>
              <a:t>  • </a:t>
            </a:r>
            <a:r>
              <a:rPr lang="ko-KR" sz="1400" u="sng">
                <a:solidFill>
                  <a:schemeClr val="hlink"/>
                </a:solidFill>
                <a:hlinkClick r:id="rId8"/>
              </a:rPr>
              <a:t>https://github.com/ros2/common_interfaces/blob/</a:t>
            </a:r>
            <a:r>
              <a:rPr lang="ko-KR" sz="1400" u="sng">
                <a:solidFill>
                  <a:schemeClr val="hlink"/>
                </a:solidFill>
                <a:hlinkClick r:id="rId9"/>
              </a:rPr>
              <a:t>humble</a:t>
            </a:r>
            <a:r>
              <a:rPr lang="ko-KR" sz="1400" u="sng">
                <a:solidFill>
                  <a:schemeClr val="hlink"/>
                </a:solidFill>
                <a:hlinkClick r:id="rId10"/>
              </a:rPr>
              <a:t>/sensor_msgs/msg/LaserScan.msg</a:t>
            </a:r>
            <a:endParaRPr sz="1400"/>
          </a:p>
          <a:p>
            <a:pPr indent="0" lvl="0" marL="0" rtl="0" algn="l">
              <a:spcBef>
                <a:spcPts val="0"/>
              </a:spcBef>
              <a:spcAft>
                <a:spcPts val="0"/>
              </a:spcAft>
              <a:buNone/>
            </a:pPr>
            <a:r>
              <a:t/>
            </a:r>
            <a:endParaRPr sz="14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3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메시지 인터페이스 (message interface, msg)</a:t>
            </a:r>
            <a:endParaRPr/>
          </a:p>
        </p:txBody>
      </p:sp>
      <p:pic>
        <p:nvPicPr>
          <p:cNvPr id="992" name="Google Shape;992;p131"/>
          <p:cNvPicPr preferRelativeResize="0"/>
          <p:nvPr/>
        </p:nvPicPr>
        <p:blipFill>
          <a:blip r:embed="rId3">
            <a:alphaModFix/>
          </a:blip>
          <a:stretch>
            <a:fillRect/>
          </a:stretch>
        </p:blipFill>
        <p:spPr>
          <a:xfrm>
            <a:off x="1828338" y="876625"/>
            <a:ext cx="5487324" cy="4114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소개</a:t>
            </a:r>
            <a:endParaRPr/>
          </a:p>
        </p:txBody>
      </p:sp>
      <p:pic>
        <p:nvPicPr>
          <p:cNvPr id="152" name="Google Shape;152;p24">
            <a:hlinkClick r:id="rId3"/>
          </p:cNvPr>
          <p:cNvPicPr preferRelativeResize="0"/>
          <p:nvPr/>
        </p:nvPicPr>
        <p:blipFill>
          <a:blip r:embed="rId4">
            <a:alphaModFix/>
          </a:blip>
          <a:stretch>
            <a:fillRect/>
          </a:stretch>
        </p:blipFill>
        <p:spPr>
          <a:xfrm>
            <a:off x="951335" y="876625"/>
            <a:ext cx="7241330" cy="4026225"/>
          </a:xfrm>
          <a:prstGeom prst="rect">
            <a:avLst/>
          </a:prstGeom>
          <a:noFill/>
          <a:ln>
            <a:noFill/>
          </a:ln>
        </p:spPr>
      </p:pic>
      <p:sp>
        <p:nvSpPr>
          <p:cNvPr id="153" name="Google Shape;153;p24"/>
          <p:cNvSpPr txBox="1"/>
          <p:nvPr/>
        </p:nvSpPr>
        <p:spPr>
          <a:xfrm>
            <a:off x="40000" y="4902850"/>
            <a:ext cx="3637200" cy="195900"/>
          </a:xfrm>
          <a:prstGeom prst="rect">
            <a:avLst/>
          </a:prstGeom>
          <a:noFill/>
          <a:ln>
            <a:noFill/>
          </a:ln>
        </p:spPr>
        <p:txBody>
          <a:bodyPr anchorCtr="0" anchor="t" bIns="36000" lIns="36000" spcFirstLastPara="1" rIns="36000" wrap="square" tIns="36000">
            <a:spAutoFit/>
          </a:bodyPr>
          <a:lstStyle/>
          <a:p>
            <a:pPr indent="0" lvl="0" marL="0" rtl="0" algn="l">
              <a:spcBef>
                <a:spcPts val="0"/>
              </a:spcBef>
              <a:spcAft>
                <a:spcPts val="0"/>
              </a:spcAft>
              <a:buNone/>
            </a:pPr>
            <a:r>
              <a:rPr lang="ko-KR" sz="800"/>
              <a:t>[출처] </a:t>
            </a:r>
            <a:r>
              <a:rPr lang="ko-KR" sz="800" u="sng">
                <a:solidFill>
                  <a:schemeClr val="hlink"/>
                </a:solidFill>
                <a:hlinkClick r:id="rId5"/>
              </a:rPr>
              <a:t>https://www.ros.org/</a:t>
            </a:r>
            <a:r>
              <a:rPr lang="ko-KR" sz="800"/>
              <a:t> | </a:t>
            </a:r>
            <a:r>
              <a:rPr lang="ko-KR" sz="800" u="sng">
                <a:solidFill>
                  <a:schemeClr val="hlink"/>
                </a:solidFill>
                <a:hlinkClick r:id="rId6"/>
              </a:rPr>
              <a:t>https://vimeo.com/osrfoundation/ros?share=copy</a:t>
            </a:r>
            <a:endParaRPr sz="8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3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메시지 인터페이스 (message interface, msg)</a:t>
            </a:r>
            <a:endParaRPr/>
          </a:p>
        </p:txBody>
      </p:sp>
      <p:sp>
        <p:nvSpPr>
          <p:cNvPr id="999" name="Google Shape;999;p13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토픽은 고유의 인터페이스를 가지고 있는데 이를 </a:t>
            </a:r>
            <a:r>
              <a:rPr b="1" lang="ko-KR" sz="1400"/>
              <a:t>메시지 인터페이스</a:t>
            </a:r>
            <a:r>
              <a:rPr lang="ko-KR" sz="1400"/>
              <a:t>라 부르며, 파일로는 </a:t>
            </a:r>
            <a:r>
              <a:rPr b="1" lang="ko-KR" sz="1400"/>
              <a:t>msg 파일</a:t>
            </a:r>
            <a:r>
              <a:rPr lang="ko-KR" sz="1400"/>
              <a:t>을 가르킨다.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예를 들어, 위 예제에서 /turtle1/cmd_vel 토픽은 geometry_msgs/msgs/Twist 형태이다. 이름이 좀 긴데 풀어서 설명하면 기하학 관련 메시지를 모아둔 geometry_msgs 패키지의 msgs 분류의 Twist 데이터 형태라는 것이다.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Twist 데이터 형태를 자세히 보면 Vector3 linear과 Vector3 angular 이라고 되어 있다. 이는 메시지 안에 메시지를 품고 있는 것으로 Vector3 형태에 linear 이라는 이름의 메시지와 Vector3 형태에 angular 이라는 이름의 메시지, 즉 2개의 메시지가 있다는 것이며 Vector3는 다시 float64 형태에 x, y, z 값이 존재한다.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다시 말해 </a:t>
            </a:r>
            <a:r>
              <a:rPr b="1" lang="ko-KR" sz="1400"/>
              <a:t>geometry_msgs/msgs/Twist 메시지 형태는 float64 자료형의 linear.x, linear.y, linear.z, angular.x, angular.y, angular.z 라는 이름의 메시지인 것이다. 이를 통해 병진 속도 3개, 회전 속도 3개를 표현할 수 있게 된다.</a:t>
            </a:r>
            <a:endParaRPr b="1" sz="1400"/>
          </a:p>
          <a:p>
            <a:pPr indent="0" lvl="0" marL="0" rtl="0" algn="l">
              <a:spcBef>
                <a:spcPts val="0"/>
              </a:spcBef>
              <a:spcAft>
                <a:spcPts val="0"/>
              </a:spcAft>
              <a:buNone/>
            </a:pPr>
            <a:r>
              <a:t/>
            </a:r>
            <a:endParaRPr sz="14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3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ros2 interface 명령어</a:t>
            </a:r>
            <a:endParaRPr/>
          </a:p>
        </p:txBody>
      </p:sp>
      <p:sp>
        <p:nvSpPr>
          <p:cNvPr id="1006" name="Google Shape;1006;p133"/>
          <p:cNvSpPr txBox="1"/>
          <p:nvPr/>
        </p:nvSpPr>
        <p:spPr>
          <a:xfrm>
            <a:off x="448250" y="985773"/>
            <a:ext cx="5760000" cy="23058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interface show</a:t>
            </a:r>
            <a:r>
              <a:rPr b="1" lang="ko-KR" sz="1000">
                <a:solidFill>
                  <a:schemeClr val="lt1"/>
                </a:solidFill>
                <a:latin typeface="Calibri"/>
                <a:ea typeface="Calibri"/>
                <a:cs typeface="Calibri"/>
                <a:sym typeface="Calibri"/>
              </a:rPr>
              <a:t> geometry_msgs/msg/Twist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Vector3 linear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Vector3 angular</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interface show</a:t>
            </a:r>
            <a:r>
              <a:rPr b="1" lang="ko-KR" sz="1000">
                <a:solidFill>
                  <a:schemeClr val="lt1"/>
                </a:solidFill>
                <a:latin typeface="Calibri"/>
                <a:ea typeface="Calibri"/>
                <a:cs typeface="Calibri"/>
                <a:sym typeface="Calibri"/>
              </a:rPr>
              <a:t> geometry_msgs/msg/Vector3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float64 x</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float64 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float64 z</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3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ros2 interface 명령어</a:t>
            </a:r>
            <a:endParaRPr/>
          </a:p>
        </p:txBody>
      </p:sp>
      <p:sp>
        <p:nvSpPr>
          <p:cNvPr id="1013" name="Google Shape;1013;p134"/>
          <p:cNvSpPr txBox="1"/>
          <p:nvPr/>
        </p:nvSpPr>
        <p:spPr>
          <a:xfrm>
            <a:off x="448250" y="985775"/>
            <a:ext cx="5760000" cy="2793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interface list</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Messages: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action_msgs/msg/GoalInfo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action_msgs/msg/GoalStatus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action_msgs/msg/GoalStatusArray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Services: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action_msgs/srv/CancelGoal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composition_interfaces/srv/ListNodes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Actions: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action_tutorials_interfaces/action/Fibonacci</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example_interfaces/action/Fibonacc</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3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ros2 interface 명령어</a:t>
            </a:r>
            <a:endParaRPr/>
          </a:p>
        </p:txBody>
      </p:sp>
      <p:sp>
        <p:nvSpPr>
          <p:cNvPr id="1020" name="Google Shape;1020;p135"/>
          <p:cNvSpPr txBox="1"/>
          <p:nvPr/>
        </p:nvSpPr>
        <p:spPr>
          <a:xfrm>
            <a:off x="448250" y="985778"/>
            <a:ext cx="5760000" cy="1161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interface packages</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action_msgs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action_tutorials_interfaces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actionlib_msgs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builtin_interfaces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3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ros2 interface 명령어</a:t>
            </a:r>
            <a:endParaRPr/>
          </a:p>
        </p:txBody>
      </p:sp>
      <p:sp>
        <p:nvSpPr>
          <p:cNvPr id="1027" name="Google Shape;1027;p136"/>
          <p:cNvSpPr txBox="1"/>
          <p:nvPr/>
        </p:nvSpPr>
        <p:spPr>
          <a:xfrm>
            <a:off x="448250" y="985783"/>
            <a:ext cx="5760000" cy="2040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interface package</a:t>
            </a:r>
            <a:r>
              <a:rPr b="1" lang="ko-KR" sz="1000">
                <a:solidFill>
                  <a:schemeClr val="lt1"/>
                </a:solidFill>
                <a:latin typeface="Calibri"/>
                <a:ea typeface="Calibri"/>
                <a:cs typeface="Calibri"/>
                <a:sym typeface="Calibri"/>
              </a:rPr>
              <a:t> turtlesim</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turtlesim/srv/Spawn</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turtlesim/msg/Color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turtlesim/msg/Pose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turtlesim/srv/TeleportAbsolute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turtlesim/srv/Kill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turtlesim/action/RotateAbsolute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turtlesim/srv/SetPen</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turtlesim/srv/TeleportRelative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3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ros2 interface 명령어</a:t>
            </a:r>
            <a:endParaRPr/>
          </a:p>
        </p:txBody>
      </p:sp>
      <p:sp>
        <p:nvSpPr>
          <p:cNvPr id="1034" name="Google Shape;1034;p137"/>
          <p:cNvSpPr txBox="1"/>
          <p:nvPr/>
        </p:nvSpPr>
        <p:spPr>
          <a:xfrm>
            <a:off x="448250" y="985774"/>
            <a:ext cx="5760000" cy="17358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interface proto</a:t>
            </a:r>
            <a:r>
              <a:rPr b="1" lang="ko-KR" sz="1000">
                <a:solidFill>
                  <a:schemeClr val="lt1"/>
                </a:solidFill>
                <a:latin typeface="Calibri"/>
                <a:ea typeface="Calibri"/>
                <a:cs typeface="Calibri"/>
                <a:sym typeface="Calibri"/>
              </a:rPr>
              <a:t> geometry_msgs/msg/Twist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"linear: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x: 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y: 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z: 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angular: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x: 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y: 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z: 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38"/>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041" name="Google Shape;1041;p138"/>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 </a:t>
            </a:r>
            <a:r>
              <a:rPr b="1" lang="ko-KR" sz="3000">
                <a:latin typeface="Calibri"/>
                <a:ea typeface="Calibri"/>
                <a:cs typeface="Calibri"/>
                <a:sym typeface="Calibri"/>
              </a:rPr>
              <a:t>서비스 (Service)</a:t>
            </a:r>
            <a:endParaRPr b="1" sz="3000">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3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solidFill>
                  <a:schemeClr val="dk1"/>
                </a:solidFill>
              </a:rPr>
              <a:t>서비스 (Service)</a:t>
            </a:r>
            <a:endParaRPr/>
          </a:p>
        </p:txBody>
      </p:sp>
      <p:pic>
        <p:nvPicPr>
          <p:cNvPr id="1048" name="Google Shape;1048;p139"/>
          <p:cNvPicPr preferRelativeResize="0"/>
          <p:nvPr/>
        </p:nvPicPr>
        <p:blipFill>
          <a:blip r:embed="rId3">
            <a:alphaModFix/>
          </a:blip>
          <a:stretch>
            <a:fillRect/>
          </a:stretch>
        </p:blipFill>
        <p:spPr>
          <a:xfrm>
            <a:off x="972000" y="1604026"/>
            <a:ext cx="7200001" cy="1935447"/>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4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solidFill>
                  <a:schemeClr val="dk1"/>
                </a:solidFill>
              </a:rPr>
              <a:t>서비스 (Service)</a:t>
            </a:r>
            <a:endParaRPr/>
          </a:p>
        </p:txBody>
      </p:sp>
      <p:sp>
        <p:nvSpPr>
          <p:cNvPr id="1055" name="Google Shape;1055;p14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solidFill>
                  <a:schemeClr val="dk1"/>
                </a:solidFill>
              </a:rPr>
              <a:t>서비스는 다음 그림과 같이 동일 서비스에 대해 복수의 클라이언트를 가질 수 있도록 설계되었다. 단, 서비스 응답은 서비스 요청이 있었던 서비스 클라이언트에 대해서만 응답을 하는 형태로 그림의 구성에서 예를 들자면 Node C의 Service Client가 Node B의 Service Server에게 서비스 요청을 하였다면 Node B의 Service Server는 요청받은 서비스를 수행한 후 Node C의 Service Client에게만 서비스 응답을 하게된다.</a:t>
            </a:r>
            <a:endParaRPr sz="1400"/>
          </a:p>
        </p:txBody>
      </p:sp>
      <p:pic>
        <p:nvPicPr>
          <p:cNvPr id="1056" name="Google Shape;1056;p140"/>
          <p:cNvPicPr preferRelativeResize="0"/>
          <p:nvPr/>
        </p:nvPicPr>
        <p:blipFill>
          <a:blip r:embed="rId3">
            <a:alphaModFix/>
          </a:blip>
          <a:stretch>
            <a:fillRect/>
          </a:stretch>
        </p:blipFill>
        <p:spPr>
          <a:xfrm>
            <a:off x="1963351" y="2081100"/>
            <a:ext cx="5217299" cy="28964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4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solidFill>
                  <a:schemeClr val="dk1"/>
                </a:solidFill>
              </a:rPr>
              <a:t>서비스 목록 확인 (ros2 service list)</a:t>
            </a:r>
            <a:endParaRPr/>
          </a:p>
        </p:txBody>
      </p:sp>
      <p:sp>
        <p:nvSpPr>
          <p:cNvPr id="1063" name="Google Shape;1063;p141"/>
          <p:cNvSpPr txBox="1"/>
          <p:nvPr/>
        </p:nvSpPr>
        <p:spPr>
          <a:xfrm>
            <a:off x="448250" y="1574375"/>
            <a:ext cx="5760000" cy="2550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list</a:t>
            </a:r>
            <a:endParaRPr b="1" sz="1000">
              <a:solidFill>
                <a:srgbClr val="4A86E8"/>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/clear</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/kill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/reset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/spawn</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/turtle1/set_pen</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/turtle1/teleport_absolute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/turtle1/teleport_relative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/turtlesim/describe_parameters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/turtlesim/get_parameter_types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/turtlesim/get_parameters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/turtlesim/list_parameters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/turtlesim/set_parameters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/turtlesim/set_parameters_atomically</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1064" name="Google Shape;1064;p141"/>
          <p:cNvSpPr txBox="1"/>
          <p:nvPr/>
        </p:nvSpPr>
        <p:spPr>
          <a:xfrm>
            <a:off x="448250" y="985763"/>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turtlesim turtlesim_node</a:t>
            </a:r>
            <a:endParaRPr b="1" sz="10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Why ROS 2?</a:t>
            </a:r>
            <a:endParaRPr/>
          </a:p>
        </p:txBody>
      </p:sp>
      <p:sp>
        <p:nvSpPr>
          <p:cNvPr id="160" name="Google Shape;160;p25"/>
          <p:cNvSpPr txBox="1"/>
          <p:nvPr>
            <p:ph idx="1" type="body"/>
          </p:nvPr>
        </p:nvSpPr>
        <p:spPr>
          <a:xfrm>
            <a:off x="6144000" y="902000"/>
            <a:ext cx="3000000" cy="4142100"/>
          </a:xfrm>
          <a:prstGeom prst="rect">
            <a:avLst/>
          </a:prstGeom>
        </p:spPr>
        <p:txBody>
          <a:bodyPr anchorCtr="0" anchor="t" bIns="62200" lIns="62200" spcFirstLastPara="1" rIns="62200" wrap="square" tIns="62200">
            <a:noAutofit/>
          </a:bodyPr>
          <a:lstStyle/>
          <a:p>
            <a:pPr indent="-304800" lvl="0" marL="457200" rtl="0" algn="l">
              <a:spcBef>
                <a:spcPts val="0"/>
              </a:spcBef>
              <a:spcAft>
                <a:spcPts val="0"/>
              </a:spcAft>
              <a:buSzPts val="1200"/>
              <a:buChar char="●"/>
            </a:pPr>
            <a:r>
              <a:rPr lang="ko-KR" sz="1200"/>
              <a:t>Brochure: Why ROS 2?</a:t>
            </a:r>
            <a:endParaRPr sz="1200"/>
          </a:p>
          <a:p>
            <a:pPr indent="-304800" lvl="1" marL="914400" rtl="0" algn="l">
              <a:spcBef>
                <a:spcPts val="0"/>
              </a:spcBef>
              <a:spcAft>
                <a:spcPts val="0"/>
              </a:spcAft>
              <a:buSzPts val="1200"/>
              <a:buChar char="○"/>
            </a:pPr>
            <a:r>
              <a:rPr lang="ko-KR" sz="1200"/>
              <a:t>Open Robotics의 전 CEO인 Brian Gerkey가 2019년 2월에 초안을 작성</a:t>
            </a:r>
            <a:endParaRPr sz="1200"/>
          </a:p>
          <a:p>
            <a:pPr indent="-304800" lvl="1" marL="914400" rtl="0" algn="l">
              <a:spcBef>
                <a:spcPts val="0"/>
              </a:spcBef>
              <a:spcAft>
                <a:spcPts val="0"/>
              </a:spcAft>
              <a:buSzPts val="1200"/>
              <a:buChar char="○"/>
            </a:pPr>
            <a:r>
              <a:rPr lang="ko-KR" sz="1200"/>
              <a:t>ROS 2 TSC 멤버 공동 작성</a:t>
            </a:r>
            <a:endParaRPr sz="1200"/>
          </a:p>
          <a:p>
            <a:pPr indent="-304800" lvl="1" marL="914400" rtl="0" algn="l">
              <a:spcBef>
                <a:spcPts val="0"/>
              </a:spcBef>
              <a:spcAft>
                <a:spcPts val="0"/>
              </a:spcAft>
              <a:buSzPts val="1200"/>
              <a:buChar char="○"/>
            </a:pPr>
            <a:r>
              <a:rPr lang="ko-KR" sz="1200"/>
              <a:t>ROSCon2014에서 발표</a:t>
            </a:r>
            <a:br>
              <a:rPr lang="ko-KR" sz="1200"/>
            </a:br>
            <a:endParaRPr sz="1200"/>
          </a:p>
          <a:p>
            <a:pPr indent="-304800" lvl="0" marL="457200" rtl="0" algn="l">
              <a:spcBef>
                <a:spcPts val="0"/>
              </a:spcBef>
              <a:spcAft>
                <a:spcPts val="0"/>
              </a:spcAft>
              <a:buSzPts val="1200"/>
              <a:buChar char="●"/>
            </a:pPr>
            <a:r>
              <a:rPr lang="ko-KR" sz="1200"/>
              <a:t>2015년 08월 31일 ROS 2 Alpha 공개</a:t>
            </a:r>
            <a:endParaRPr sz="1200"/>
          </a:p>
          <a:p>
            <a:pPr indent="-304800" lvl="0" marL="457200" rtl="0" algn="l">
              <a:spcBef>
                <a:spcPts val="0"/>
              </a:spcBef>
              <a:spcAft>
                <a:spcPts val="0"/>
              </a:spcAft>
              <a:buSzPts val="1200"/>
              <a:buChar char="●"/>
            </a:pPr>
            <a:r>
              <a:rPr lang="ko-KR" sz="1200"/>
              <a:t>2016년 12월 19일 ROS 2 Beta 공개</a:t>
            </a:r>
            <a:endParaRPr sz="1200"/>
          </a:p>
          <a:p>
            <a:pPr indent="-304800" lvl="0" marL="457200" rtl="0" algn="l">
              <a:spcBef>
                <a:spcPts val="0"/>
              </a:spcBef>
              <a:spcAft>
                <a:spcPts val="0"/>
              </a:spcAft>
              <a:buSzPts val="1200"/>
              <a:buChar char="●"/>
            </a:pPr>
            <a:r>
              <a:rPr lang="ko-KR" sz="1200"/>
              <a:t>2017년 12월 08일 </a:t>
            </a:r>
            <a:r>
              <a:rPr lang="ko-KR" sz="1200">
                <a:solidFill>
                  <a:schemeClr val="dk1"/>
                </a:solidFill>
              </a:rPr>
              <a:t>ROS 2 </a:t>
            </a:r>
            <a:r>
              <a:rPr lang="ko-KR" sz="1200"/>
              <a:t>공개</a:t>
            </a:r>
            <a:br>
              <a:rPr lang="ko-KR" sz="1200"/>
            </a:br>
            <a:endParaRPr sz="1200"/>
          </a:p>
          <a:p>
            <a:pPr indent="-304800" lvl="0" marL="457200" rtl="0" algn="l">
              <a:spcBef>
                <a:spcPts val="0"/>
              </a:spcBef>
              <a:spcAft>
                <a:spcPts val="0"/>
              </a:spcAft>
              <a:buSzPts val="1200"/>
              <a:buAutoNum type="arabicPeriod"/>
            </a:pPr>
            <a:r>
              <a:rPr lang="ko-KR" sz="1200"/>
              <a:t>Shorten time to market</a:t>
            </a:r>
            <a:endParaRPr sz="1200"/>
          </a:p>
          <a:p>
            <a:pPr indent="-304800" lvl="0" marL="457200" rtl="0" algn="l">
              <a:spcBef>
                <a:spcPts val="0"/>
              </a:spcBef>
              <a:spcAft>
                <a:spcPts val="0"/>
              </a:spcAft>
              <a:buSzPts val="1200"/>
              <a:buAutoNum type="arabicPeriod"/>
            </a:pPr>
            <a:r>
              <a:rPr lang="ko-KR" sz="1200"/>
              <a:t>Designed for production</a:t>
            </a:r>
            <a:endParaRPr sz="1200"/>
          </a:p>
          <a:p>
            <a:pPr indent="-304800" lvl="0" marL="457200" rtl="0" algn="l">
              <a:spcBef>
                <a:spcPts val="0"/>
              </a:spcBef>
              <a:spcAft>
                <a:spcPts val="0"/>
              </a:spcAft>
              <a:buSzPts val="1200"/>
              <a:buAutoNum type="arabicPeriod"/>
            </a:pPr>
            <a:r>
              <a:rPr lang="ko-KR" sz="1200"/>
              <a:t>Multi-platform</a:t>
            </a:r>
            <a:endParaRPr sz="1200"/>
          </a:p>
          <a:p>
            <a:pPr indent="-304800" lvl="0" marL="457200" rtl="0" algn="l">
              <a:spcBef>
                <a:spcPts val="0"/>
              </a:spcBef>
              <a:spcAft>
                <a:spcPts val="0"/>
              </a:spcAft>
              <a:buSzPts val="1200"/>
              <a:buAutoNum type="arabicPeriod"/>
            </a:pPr>
            <a:r>
              <a:rPr lang="ko-KR" sz="1200"/>
              <a:t>Multi-domain</a:t>
            </a:r>
            <a:endParaRPr sz="1200"/>
          </a:p>
          <a:p>
            <a:pPr indent="-304800" lvl="0" marL="457200" rtl="0" algn="l">
              <a:spcBef>
                <a:spcPts val="0"/>
              </a:spcBef>
              <a:spcAft>
                <a:spcPts val="0"/>
              </a:spcAft>
              <a:buSzPts val="1200"/>
              <a:buAutoNum type="arabicPeriod"/>
            </a:pPr>
            <a:r>
              <a:rPr lang="ko-KR" sz="1200"/>
              <a:t>No vendor lock-in</a:t>
            </a:r>
            <a:endParaRPr sz="1200"/>
          </a:p>
          <a:p>
            <a:pPr indent="-304800" lvl="0" marL="457200" rtl="0" algn="l">
              <a:spcBef>
                <a:spcPts val="0"/>
              </a:spcBef>
              <a:spcAft>
                <a:spcPts val="0"/>
              </a:spcAft>
              <a:buSzPts val="1200"/>
              <a:buAutoNum type="arabicPeriod"/>
            </a:pPr>
            <a:r>
              <a:rPr lang="ko-KR" sz="1200"/>
              <a:t>Built on open standards</a:t>
            </a:r>
            <a:endParaRPr sz="1200"/>
          </a:p>
          <a:p>
            <a:pPr indent="-304800" lvl="0" marL="457200" rtl="0" algn="l">
              <a:spcBef>
                <a:spcPts val="0"/>
              </a:spcBef>
              <a:spcAft>
                <a:spcPts val="0"/>
              </a:spcAft>
              <a:buSzPts val="1200"/>
              <a:buAutoNum type="arabicPeriod"/>
            </a:pPr>
            <a:r>
              <a:rPr lang="ko-KR" sz="1200"/>
              <a:t>Permissive open source license</a:t>
            </a:r>
            <a:endParaRPr sz="1200"/>
          </a:p>
          <a:p>
            <a:pPr indent="-304800" lvl="0" marL="457200" rtl="0" algn="l">
              <a:spcBef>
                <a:spcPts val="0"/>
              </a:spcBef>
              <a:spcAft>
                <a:spcPts val="0"/>
              </a:spcAft>
              <a:buSzPts val="1200"/>
              <a:buAutoNum type="arabicPeriod"/>
            </a:pPr>
            <a:r>
              <a:rPr lang="ko-KR" sz="1200"/>
              <a:t>Global community</a:t>
            </a:r>
            <a:endParaRPr sz="1200"/>
          </a:p>
          <a:p>
            <a:pPr indent="-304800" lvl="0" marL="457200" rtl="0" algn="l">
              <a:spcBef>
                <a:spcPts val="0"/>
              </a:spcBef>
              <a:spcAft>
                <a:spcPts val="0"/>
              </a:spcAft>
              <a:buSzPts val="1200"/>
              <a:buAutoNum type="arabicPeriod"/>
            </a:pPr>
            <a:r>
              <a:rPr lang="ko-KR" sz="1200"/>
              <a:t>Industry support</a:t>
            </a:r>
            <a:endParaRPr sz="1200"/>
          </a:p>
          <a:p>
            <a:pPr indent="-304800" lvl="0" marL="457200" rtl="0" algn="l">
              <a:spcBef>
                <a:spcPts val="0"/>
              </a:spcBef>
              <a:spcAft>
                <a:spcPts val="0"/>
              </a:spcAft>
              <a:buSzPts val="1200"/>
              <a:buAutoNum type="arabicPeriod"/>
            </a:pPr>
            <a:r>
              <a:rPr lang="ko-KR" sz="1200"/>
              <a:t>Interoperability with ROS 1</a:t>
            </a:r>
            <a:endParaRPr sz="1200"/>
          </a:p>
        </p:txBody>
      </p:sp>
      <p:pic>
        <p:nvPicPr>
          <p:cNvPr id="161" name="Google Shape;161;p25"/>
          <p:cNvPicPr preferRelativeResize="0"/>
          <p:nvPr/>
        </p:nvPicPr>
        <p:blipFill>
          <a:blip r:embed="rId3">
            <a:alphaModFix/>
          </a:blip>
          <a:stretch>
            <a:fillRect/>
          </a:stretch>
        </p:blipFill>
        <p:spPr>
          <a:xfrm>
            <a:off x="361300" y="876625"/>
            <a:ext cx="2911499" cy="4114475"/>
          </a:xfrm>
          <a:prstGeom prst="rect">
            <a:avLst/>
          </a:prstGeom>
          <a:noFill/>
          <a:ln>
            <a:noFill/>
          </a:ln>
        </p:spPr>
      </p:pic>
      <p:pic>
        <p:nvPicPr>
          <p:cNvPr id="162" name="Google Shape;162;p25"/>
          <p:cNvPicPr preferRelativeResize="0"/>
          <p:nvPr/>
        </p:nvPicPr>
        <p:blipFill>
          <a:blip r:embed="rId4">
            <a:alphaModFix/>
          </a:blip>
          <a:stretch>
            <a:fillRect/>
          </a:stretch>
        </p:blipFill>
        <p:spPr>
          <a:xfrm>
            <a:off x="3368699" y="876625"/>
            <a:ext cx="2775300" cy="3925519"/>
          </a:xfrm>
          <a:prstGeom prst="rect">
            <a:avLst/>
          </a:prstGeom>
          <a:noFill/>
          <a:ln>
            <a:noFill/>
          </a:ln>
        </p:spPr>
      </p:pic>
      <p:sp>
        <p:nvSpPr>
          <p:cNvPr id="163" name="Google Shape;163;p25"/>
          <p:cNvSpPr txBox="1"/>
          <p:nvPr/>
        </p:nvSpPr>
        <p:spPr>
          <a:xfrm>
            <a:off x="6285850" y="4892950"/>
            <a:ext cx="28581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800">
                <a:latin typeface="Calibri"/>
                <a:ea typeface="Calibri"/>
                <a:cs typeface="Calibri"/>
                <a:sym typeface="Calibri"/>
              </a:rPr>
              <a:t>[출처] </a:t>
            </a:r>
            <a:r>
              <a:rPr lang="ko-KR" sz="800" u="sng">
                <a:solidFill>
                  <a:schemeClr val="hlink"/>
                </a:solidFill>
                <a:latin typeface="Calibri"/>
                <a:ea typeface="Calibri"/>
                <a:cs typeface="Calibri"/>
                <a:sym typeface="Calibri"/>
                <a:hlinkClick r:id="rId5"/>
              </a:rPr>
              <a:t>https://design.ros2.org/articles/why_ros2.html</a:t>
            </a:r>
            <a:endParaRPr sz="800">
              <a:latin typeface="Calibri"/>
              <a:ea typeface="Calibri"/>
              <a:cs typeface="Calibri"/>
              <a:sym typeface="Calibri"/>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4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solidFill>
                  <a:schemeClr val="dk1"/>
                </a:solidFill>
              </a:rPr>
              <a:t>서비스 형태 확인 (ros2 service type)</a:t>
            </a:r>
            <a:endParaRPr/>
          </a:p>
        </p:txBody>
      </p:sp>
      <p:sp>
        <p:nvSpPr>
          <p:cNvPr id="1071" name="Google Shape;1071;p142"/>
          <p:cNvSpPr txBox="1"/>
          <p:nvPr/>
        </p:nvSpPr>
        <p:spPr>
          <a:xfrm>
            <a:off x="448250" y="2938775"/>
            <a:ext cx="5760000" cy="1724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list</a:t>
            </a:r>
            <a:r>
              <a:rPr b="1" lang="ko-KR" sz="1000">
                <a:solidFill>
                  <a:schemeClr val="lt1"/>
                </a:solidFill>
                <a:latin typeface="Calibri"/>
                <a:ea typeface="Calibri"/>
                <a:cs typeface="Calibri"/>
                <a:sym typeface="Calibri"/>
              </a:rPr>
              <a:t> -t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/clear [std_srvs/srv/Empty]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/kill [turtlesim/srv/Kill]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/reset [std_srvs/srv/Empty]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/spawn [turtlesim/srv/Spawn]</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/turtle1/set_pen [turtlesim/srv/SetPen]</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/turtle1/teleport_absolute [turtlesim/srv/TeleportAbsolute]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/turtle1/teleport_relative [turtlesim/srv/TeleportRelative]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1072" name="Google Shape;1072;p142"/>
          <p:cNvSpPr txBox="1"/>
          <p:nvPr/>
        </p:nvSpPr>
        <p:spPr>
          <a:xfrm>
            <a:off x="448250" y="985775"/>
            <a:ext cx="5760000" cy="1724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type</a:t>
            </a:r>
            <a:r>
              <a:rPr b="1" lang="ko-KR" sz="1000">
                <a:solidFill>
                  <a:schemeClr val="lt1"/>
                </a:solidFill>
                <a:latin typeface="Calibri"/>
                <a:ea typeface="Calibri"/>
                <a:cs typeface="Calibri"/>
                <a:sym typeface="Calibri"/>
              </a:rPr>
              <a:t> /clear</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std_srvs/srv/Empty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type</a:t>
            </a:r>
            <a:r>
              <a:rPr b="1" lang="ko-KR" sz="1000">
                <a:solidFill>
                  <a:schemeClr val="lt1"/>
                </a:solidFill>
                <a:latin typeface="Calibri"/>
                <a:ea typeface="Calibri"/>
                <a:cs typeface="Calibri"/>
                <a:sym typeface="Calibri"/>
              </a:rPr>
              <a:t> /kill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turtlesim/srv/Kill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type</a:t>
            </a:r>
            <a:r>
              <a:rPr b="1" lang="ko-KR" sz="1000">
                <a:solidFill>
                  <a:schemeClr val="lt1"/>
                </a:solidFill>
                <a:latin typeface="Calibri"/>
                <a:ea typeface="Calibri"/>
                <a:cs typeface="Calibri"/>
                <a:sym typeface="Calibri"/>
              </a:rPr>
              <a:t> /spawn</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turtlesim/srv/Spawn</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4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solidFill>
                  <a:schemeClr val="dk1"/>
                </a:solidFill>
              </a:rPr>
              <a:t>서비스 찾기 (ros2 service find)</a:t>
            </a:r>
            <a:endParaRPr/>
          </a:p>
        </p:txBody>
      </p:sp>
      <p:sp>
        <p:nvSpPr>
          <p:cNvPr id="1079" name="Google Shape;1079;p143"/>
          <p:cNvSpPr txBox="1"/>
          <p:nvPr/>
        </p:nvSpPr>
        <p:spPr>
          <a:xfrm>
            <a:off x="448250" y="985775"/>
            <a:ext cx="5760000" cy="1251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find</a:t>
            </a:r>
            <a:r>
              <a:rPr b="1" lang="ko-KR" sz="1000">
                <a:solidFill>
                  <a:schemeClr val="lt1"/>
                </a:solidFill>
                <a:latin typeface="Calibri"/>
                <a:ea typeface="Calibri"/>
                <a:cs typeface="Calibri"/>
                <a:sym typeface="Calibri"/>
              </a:rPr>
              <a:t> std_srvs/srv/Empty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/clear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/reset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find</a:t>
            </a:r>
            <a:r>
              <a:rPr b="1" lang="ko-KR" sz="1000">
                <a:solidFill>
                  <a:schemeClr val="lt1"/>
                </a:solidFill>
                <a:latin typeface="Calibri"/>
                <a:ea typeface="Calibri"/>
                <a:cs typeface="Calibri"/>
                <a:sym typeface="Calibri"/>
              </a:rPr>
              <a:t> turtlesim/srv/Kill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/kill</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4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solidFill>
                  <a:schemeClr val="dk1"/>
                </a:solidFill>
              </a:rPr>
              <a:t>서비스 요청 (ros2 service call)</a:t>
            </a:r>
            <a:endParaRPr/>
          </a:p>
        </p:txBody>
      </p:sp>
      <p:sp>
        <p:nvSpPr>
          <p:cNvPr id="1086" name="Google Shape;1086;p144"/>
          <p:cNvSpPr txBox="1"/>
          <p:nvPr/>
        </p:nvSpPr>
        <p:spPr>
          <a:xfrm>
            <a:off x="4884250" y="985763"/>
            <a:ext cx="3960000" cy="9252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call</a:t>
            </a:r>
            <a:r>
              <a:rPr b="1" lang="ko-KR" sz="1000">
                <a:solidFill>
                  <a:schemeClr val="lt1"/>
                </a:solidFill>
                <a:latin typeface="Calibri"/>
                <a:ea typeface="Calibri"/>
                <a:cs typeface="Calibri"/>
                <a:sym typeface="Calibri"/>
              </a:rPr>
              <a:t> /clear std_srvs/srv/Empty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requester: making request: std_srvs.srv.Empty_Request()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response: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std_srvs.srv.Empty_Response()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1087" name="Google Shape;1087;p144"/>
          <p:cNvSpPr txBox="1"/>
          <p:nvPr/>
        </p:nvSpPr>
        <p:spPr>
          <a:xfrm>
            <a:off x="448250" y="985775"/>
            <a:ext cx="3960000" cy="9252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 </a:t>
            </a:r>
            <a:r>
              <a:rPr b="1" lang="ko-KR" sz="1000">
                <a:solidFill>
                  <a:schemeClr val="lt1"/>
                </a:solidFill>
                <a:latin typeface="Calibri"/>
                <a:ea typeface="Calibri"/>
                <a:cs typeface="Calibri"/>
                <a:sym typeface="Calibri"/>
              </a:rPr>
              <a:t>turtlesim turtle_teleop_key</a:t>
            </a:r>
            <a:endParaRPr b="1" sz="1000">
              <a:solidFill>
                <a:schemeClr val="lt1"/>
              </a:solidFill>
              <a:latin typeface="Calibri"/>
              <a:ea typeface="Calibri"/>
              <a:cs typeface="Calibri"/>
              <a:sym typeface="Calibri"/>
            </a:endParaRPr>
          </a:p>
        </p:txBody>
      </p:sp>
      <p:pic>
        <p:nvPicPr>
          <p:cNvPr id="1088" name="Google Shape;1088;p144"/>
          <p:cNvPicPr preferRelativeResize="0"/>
          <p:nvPr/>
        </p:nvPicPr>
        <p:blipFill>
          <a:blip r:embed="rId3">
            <a:alphaModFix/>
          </a:blip>
          <a:stretch>
            <a:fillRect/>
          </a:stretch>
        </p:blipFill>
        <p:spPr>
          <a:xfrm>
            <a:off x="1112800" y="2172542"/>
            <a:ext cx="2630900" cy="2762446"/>
          </a:xfrm>
          <a:prstGeom prst="rect">
            <a:avLst/>
          </a:prstGeom>
          <a:noFill/>
          <a:ln>
            <a:noFill/>
          </a:ln>
        </p:spPr>
      </p:pic>
      <p:pic>
        <p:nvPicPr>
          <p:cNvPr id="1089" name="Google Shape;1089;p144"/>
          <p:cNvPicPr preferRelativeResize="0"/>
          <p:nvPr/>
        </p:nvPicPr>
        <p:blipFill>
          <a:blip r:embed="rId4">
            <a:alphaModFix/>
          </a:blip>
          <a:stretch>
            <a:fillRect/>
          </a:stretch>
        </p:blipFill>
        <p:spPr>
          <a:xfrm>
            <a:off x="5548793" y="2172525"/>
            <a:ext cx="2630917" cy="27624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4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요청 (ros2 service call)</a:t>
            </a:r>
            <a:endParaRPr/>
          </a:p>
        </p:txBody>
      </p:sp>
      <p:sp>
        <p:nvSpPr>
          <p:cNvPr id="1096" name="Google Shape;1096;p145"/>
          <p:cNvSpPr txBox="1"/>
          <p:nvPr/>
        </p:nvSpPr>
        <p:spPr>
          <a:xfrm>
            <a:off x="4863900" y="985775"/>
            <a:ext cx="3960000" cy="792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call</a:t>
            </a:r>
            <a:r>
              <a:rPr b="1" lang="ko-KR" sz="1000">
                <a:solidFill>
                  <a:schemeClr val="lt1"/>
                </a:solidFill>
                <a:latin typeface="Calibri"/>
                <a:ea typeface="Calibri"/>
                <a:cs typeface="Calibri"/>
                <a:sym typeface="Calibri"/>
              </a:rPr>
              <a:t> /reset std_srvs/srv/Empty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requester: making request: std_srvs.srv.Empty_Request()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response: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std_srvs.srv.Empty_Response()</a:t>
            </a:r>
            <a:endParaRPr b="1" sz="1000">
              <a:solidFill>
                <a:schemeClr val="lt1"/>
              </a:solidFill>
              <a:latin typeface="Calibri"/>
              <a:ea typeface="Calibri"/>
              <a:cs typeface="Calibri"/>
              <a:sym typeface="Calibri"/>
            </a:endParaRPr>
          </a:p>
        </p:txBody>
      </p:sp>
      <p:sp>
        <p:nvSpPr>
          <p:cNvPr id="1097" name="Google Shape;1097;p145"/>
          <p:cNvSpPr txBox="1"/>
          <p:nvPr/>
        </p:nvSpPr>
        <p:spPr>
          <a:xfrm>
            <a:off x="448250" y="985775"/>
            <a:ext cx="3960000" cy="792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call</a:t>
            </a:r>
            <a:r>
              <a:rPr b="1" lang="ko-KR" sz="1000">
                <a:solidFill>
                  <a:schemeClr val="lt1"/>
                </a:solidFill>
                <a:latin typeface="Calibri"/>
                <a:ea typeface="Calibri"/>
                <a:cs typeface="Calibri"/>
                <a:sym typeface="Calibri"/>
              </a:rPr>
              <a:t> /kill turtlesim/srv/Kill "name: 'turtle1'"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requester: making request: turtlesim.srv.Kill_Request(name='turtle1')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response: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turtlesim.srv.Kill_Response()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pic>
        <p:nvPicPr>
          <p:cNvPr id="1098" name="Google Shape;1098;p145"/>
          <p:cNvPicPr preferRelativeResize="0"/>
          <p:nvPr/>
        </p:nvPicPr>
        <p:blipFill>
          <a:blip r:embed="rId3">
            <a:alphaModFix/>
          </a:blip>
          <a:stretch>
            <a:fillRect/>
          </a:stretch>
        </p:blipFill>
        <p:spPr>
          <a:xfrm>
            <a:off x="970663" y="1909825"/>
            <a:ext cx="2915166" cy="3060925"/>
          </a:xfrm>
          <a:prstGeom prst="rect">
            <a:avLst/>
          </a:prstGeom>
          <a:noFill/>
          <a:ln>
            <a:noFill/>
          </a:ln>
        </p:spPr>
      </p:pic>
      <p:pic>
        <p:nvPicPr>
          <p:cNvPr id="1099" name="Google Shape;1099;p145"/>
          <p:cNvPicPr preferRelativeResize="0"/>
          <p:nvPr/>
        </p:nvPicPr>
        <p:blipFill>
          <a:blip r:embed="rId4">
            <a:alphaModFix/>
          </a:blip>
          <a:stretch>
            <a:fillRect/>
          </a:stretch>
        </p:blipFill>
        <p:spPr>
          <a:xfrm>
            <a:off x="5386316" y="1909825"/>
            <a:ext cx="2915166" cy="30609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4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solidFill>
                  <a:schemeClr val="dk1"/>
                </a:solidFill>
              </a:rPr>
              <a:t>서비스 요청 (ros2 service call)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106" name="Google Shape;1106;p146"/>
          <p:cNvSpPr txBox="1"/>
          <p:nvPr/>
        </p:nvSpPr>
        <p:spPr>
          <a:xfrm>
            <a:off x="448250" y="985775"/>
            <a:ext cx="7560000" cy="108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call</a:t>
            </a:r>
            <a:r>
              <a:rPr b="1" lang="ko-KR" sz="1000">
                <a:solidFill>
                  <a:schemeClr val="lt1"/>
                </a:solidFill>
                <a:latin typeface="Calibri"/>
                <a:ea typeface="Calibri"/>
                <a:cs typeface="Calibri"/>
                <a:sym typeface="Calibri"/>
              </a:rPr>
              <a:t> /turtle1/set_pen turtlesim/srv/SetPen "{r: 255, g: 255, b: 255, width: 10}"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requester: making request: turtlesim.srv.SetPen_Request(r=255, g=255, b=255, width=10, off=0)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response: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turtlesim.srv.SetPen_Response()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pic>
        <p:nvPicPr>
          <p:cNvPr id="1107" name="Google Shape;1107;p146"/>
          <p:cNvPicPr preferRelativeResize="0"/>
          <p:nvPr/>
        </p:nvPicPr>
        <p:blipFill>
          <a:blip r:embed="rId3">
            <a:alphaModFix/>
          </a:blip>
          <a:stretch>
            <a:fillRect/>
          </a:stretch>
        </p:blipFill>
        <p:spPr>
          <a:xfrm>
            <a:off x="3256525" y="2158300"/>
            <a:ext cx="2630950" cy="276249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4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서비스 요청 (ros2 service call)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14" name="Google Shape;1114;p147"/>
          <p:cNvSpPr txBox="1"/>
          <p:nvPr/>
        </p:nvSpPr>
        <p:spPr>
          <a:xfrm>
            <a:off x="563575" y="985775"/>
            <a:ext cx="5760000" cy="3888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call</a:t>
            </a:r>
            <a:r>
              <a:rPr b="1" lang="ko-KR" sz="1000">
                <a:solidFill>
                  <a:schemeClr val="lt1"/>
                </a:solidFill>
                <a:latin typeface="Calibri"/>
                <a:ea typeface="Calibri"/>
                <a:cs typeface="Calibri"/>
                <a:sym typeface="Calibri"/>
              </a:rPr>
              <a:t> /kill turtlesim/srv/Kill "name: 'turtle1'"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requester: making request: turtlesim.srv.Kill_Request(name='turtle1')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response: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turtlesim.srv.Kill_Response()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call</a:t>
            </a:r>
            <a:r>
              <a:rPr b="1" lang="ko-KR" sz="1000">
                <a:solidFill>
                  <a:schemeClr val="lt1"/>
                </a:solidFill>
                <a:latin typeface="Calibri"/>
                <a:ea typeface="Calibri"/>
                <a:cs typeface="Calibri"/>
                <a:sym typeface="Calibri"/>
              </a:rPr>
              <a:t> /spawn turtlesim/srv/Spawn "{x: 5.5, y: 9, theta: 1.57, name: 'leonardo'}"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requester: making request: turtlesim.srv.Spawn_Request(x=5.5, y=9.0, theta=1.57, name='leonardo')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response: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turtlesim.srv.Spawn_Response(name='leonardo')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call</a:t>
            </a:r>
            <a:r>
              <a:rPr b="1" lang="ko-KR" sz="1000">
                <a:solidFill>
                  <a:schemeClr val="lt1"/>
                </a:solidFill>
                <a:latin typeface="Calibri"/>
                <a:ea typeface="Calibri"/>
                <a:cs typeface="Calibri"/>
                <a:sym typeface="Calibri"/>
              </a:rPr>
              <a:t> /spawn turtlesim/srv/Spawn "{x: 5.5, y: 7, theta: 1.57, name: 'raffaello'}"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requester: making request: turtlesim.srv.Spawn_Request(x=5.5, y=7.0, theta=1.57, name='raffaello')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response: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turtlesim.srv.Spawn_Response(name='raffaello')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call</a:t>
            </a:r>
            <a:r>
              <a:rPr b="1" lang="ko-KR" sz="1000">
                <a:solidFill>
                  <a:schemeClr val="lt1"/>
                </a:solidFill>
                <a:latin typeface="Calibri"/>
                <a:ea typeface="Calibri"/>
                <a:cs typeface="Calibri"/>
                <a:sym typeface="Calibri"/>
              </a:rPr>
              <a:t> /spawn turtlesim/srv/Spawn "{x: 5.5, y: 5, theta: 1.57, name: 'michelangelo'}"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requester: making request: turtlesim.srv.Spawn_Request(x=5.5, y=5.0, theta=1.57, name='michelangelo')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response: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turtlesim.srv.Spawn_Response(name='michelangelo')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call</a:t>
            </a:r>
            <a:r>
              <a:rPr b="1" lang="ko-KR" sz="1000">
                <a:solidFill>
                  <a:schemeClr val="lt1"/>
                </a:solidFill>
                <a:latin typeface="Calibri"/>
                <a:ea typeface="Calibri"/>
                <a:cs typeface="Calibri"/>
                <a:sym typeface="Calibri"/>
              </a:rPr>
              <a:t> /spawn turtlesim/srv/Spawn "{x: 5.5, y: 3, theta: 1.57, name: 'donatello'}"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requester: making request: turtlesim.srv.Spawn_Request(x=5.5, y=3.0, theta=1.57, name='donatello')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response: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turtlesim.srv.Spawn_Response(name='donatello')</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4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서비스 요청 (ros2 service call)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121" name="Google Shape;1121;p148"/>
          <p:cNvPicPr preferRelativeResize="0"/>
          <p:nvPr/>
        </p:nvPicPr>
        <p:blipFill>
          <a:blip r:embed="rId3">
            <a:alphaModFix/>
          </a:blip>
          <a:stretch>
            <a:fillRect/>
          </a:stretch>
        </p:blipFill>
        <p:spPr>
          <a:xfrm>
            <a:off x="563575" y="995950"/>
            <a:ext cx="3810000" cy="4000500"/>
          </a:xfrm>
          <a:prstGeom prst="rect">
            <a:avLst/>
          </a:prstGeom>
          <a:noFill/>
          <a:ln>
            <a:noFill/>
          </a:ln>
        </p:spPr>
      </p:pic>
      <p:sp>
        <p:nvSpPr>
          <p:cNvPr id="1122" name="Google Shape;1122;p148"/>
          <p:cNvSpPr txBox="1"/>
          <p:nvPr/>
        </p:nvSpPr>
        <p:spPr>
          <a:xfrm>
            <a:off x="4863900" y="823275"/>
            <a:ext cx="3960000" cy="4278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list</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/donatello/cmd_vel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/donatello/color_sensor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/donatello/pose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/leonardo/cmd_vel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/leonardo/color_sensor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/leonardo/pose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/michelangelo/cmd_vel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/michelangelo/color_sensor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/michelangelo/pose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/new_turtle/cmd_vel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/new_turtle/pose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/parameter_events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/raffaello/cmd_vel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/raffaello/color_sensor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/raffaello/pose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/rosout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/turtle1/color_sensor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/turtle1/pose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/turtle2/cmd_vel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/turtle2/pose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/turtle3/cmd_vel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/turtle3/color_sensor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/turtle4/cmd_vel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/turtle4/color_sensor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/turtle4/pose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4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인터페이스 (service interface, srv)</a:t>
            </a:r>
            <a:endParaRPr/>
          </a:p>
        </p:txBody>
      </p:sp>
      <p:sp>
        <p:nvSpPr>
          <p:cNvPr id="1129" name="Google Shape;1129;p14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서비스 또한 토픽과 마찬가지로 별도의 인터페이스를 가지고 있는데 이를 </a:t>
            </a:r>
            <a:r>
              <a:rPr b="1" lang="ko-KR" sz="1400"/>
              <a:t>서비스 인터페이스</a:t>
            </a:r>
            <a:r>
              <a:rPr lang="ko-KR" sz="1400"/>
              <a:t>라 부르며, 파일로는 </a:t>
            </a:r>
            <a:r>
              <a:rPr b="1" lang="ko-KR" sz="1400"/>
              <a:t>srv 파일</a:t>
            </a:r>
            <a:r>
              <a:rPr lang="ko-KR" sz="1400"/>
              <a:t>을 가르킨다. 서비스 인터페이스는 메시지 인터페이스의 확장형이라고 볼 수 있는데 위에서 서비스 요청때 실습으로 사용하였던 /spawn 서비스를 예를 들어 설명하겠다.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​/spawn 서비스에 사용된 Spawn.srv 인터페이스를 알아보기 위해서는 원본 파일을 참고해도 되고, `</a:t>
            </a:r>
            <a:r>
              <a:rPr b="1" lang="ko-KR" sz="1400"/>
              <a:t>ros2 interface show</a:t>
            </a:r>
            <a:r>
              <a:rPr lang="ko-KR" sz="1400"/>
              <a:t>` 명령어를 이용하여 확인할 수 있다. 이 명령어를 이용하면 아래의 </a:t>
            </a:r>
            <a:r>
              <a:rPr lang="ko-KR" sz="1400"/>
              <a:t>결과 값과</a:t>
            </a:r>
            <a:r>
              <a:rPr lang="ko-KR" sz="1400"/>
              <a:t> 같이 `turtlesim/srv/Spawn.srv`은 float32 형태의 x, y, theta 그리고 string 형태로 name 이라고 두개의 데이터가 있음을 알 수 있다. 여기서 특이한 것은 `---` 이다. 이는 구분자라 부른다. 서비스 인터페이스는 메시지 인터페이스와는 달리 </a:t>
            </a:r>
            <a:r>
              <a:rPr b="1" lang="ko-KR" sz="1400"/>
              <a:t>서비스 요청 및 응답(Request/Response) 형태</a:t>
            </a:r>
            <a:r>
              <a:rPr lang="ko-KR" sz="1400"/>
              <a:t>로 구분되는데 </a:t>
            </a:r>
            <a:r>
              <a:rPr b="1" lang="ko-KR" sz="1400"/>
              <a:t>요청(Request)과 응답(Response)을 나누어 사용하기 위해서 `---`를 구분자로 사용</a:t>
            </a:r>
            <a:r>
              <a:rPr lang="ko-KR" sz="1400"/>
              <a:t>하게 된다. 즉 x, y, theta, name 은 서비스 요청에 해당되고 서비스 클라이언트 단에서 서비스 서버단에 전송하는 값이 된다. 그리고 서비스 서버단은 지정된 서비스를 수행하고 name 데이터를 서비스 클라이언트단에 전송하게 된다.</a:t>
            </a:r>
            <a:endParaRPr sz="1400"/>
          </a:p>
          <a:p>
            <a:pPr indent="0" lvl="0" marL="0" rtl="0" algn="l">
              <a:spcBef>
                <a:spcPts val="0"/>
              </a:spcBef>
              <a:spcAft>
                <a:spcPts val="0"/>
              </a:spcAft>
              <a:buNone/>
            </a:pPr>
            <a:r>
              <a:t/>
            </a:r>
            <a:endParaRPr sz="1400"/>
          </a:p>
        </p:txBody>
      </p:sp>
      <p:sp>
        <p:nvSpPr>
          <p:cNvPr id="1130" name="Google Shape;1130;p149"/>
          <p:cNvSpPr txBox="1"/>
          <p:nvPr/>
        </p:nvSpPr>
        <p:spPr>
          <a:xfrm>
            <a:off x="1717450" y="3600050"/>
            <a:ext cx="5760000" cy="1293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interface show</a:t>
            </a:r>
            <a:r>
              <a:rPr b="1" lang="ko-KR" sz="1000">
                <a:solidFill>
                  <a:schemeClr val="lt1"/>
                </a:solidFill>
                <a:latin typeface="Calibri"/>
                <a:ea typeface="Calibri"/>
                <a:cs typeface="Calibri"/>
                <a:sym typeface="Calibri"/>
              </a:rPr>
              <a:t> turtlesim/srv/Spawn.srv</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float32 x</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float32 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float32 theta</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string name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string name﻿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50"/>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137" name="Google Shape;1137;p150"/>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 </a:t>
            </a:r>
            <a:r>
              <a:rPr b="1" lang="ko-KR" sz="3000">
                <a:latin typeface="Calibri"/>
                <a:ea typeface="Calibri"/>
                <a:cs typeface="Calibri"/>
                <a:sym typeface="Calibri"/>
              </a:rPr>
              <a:t>액션 (Action)</a:t>
            </a:r>
            <a:endParaRPr b="1" sz="3000">
              <a:latin typeface="Calibri"/>
              <a:ea typeface="Calibri"/>
              <a:cs typeface="Calibri"/>
              <a:sym typeface="Calibri"/>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5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(Action)</a:t>
            </a:r>
            <a:endParaRPr/>
          </a:p>
        </p:txBody>
      </p:sp>
      <p:pic>
        <p:nvPicPr>
          <p:cNvPr id="1144" name="Google Shape;1144;p151"/>
          <p:cNvPicPr preferRelativeResize="0"/>
          <p:nvPr/>
        </p:nvPicPr>
        <p:blipFill>
          <a:blip r:embed="rId3">
            <a:alphaModFix/>
          </a:blip>
          <a:stretch>
            <a:fillRect/>
          </a:stretch>
        </p:blipFill>
        <p:spPr>
          <a:xfrm>
            <a:off x="972000" y="1509750"/>
            <a:ext cx="7200000" cy="212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ROS의 8가지 중요 컨셉</a:t>
            </a:r>
            <a:endParaRPr/>
          </a:p>
        </p:txBody>
      </p:sp>
      <p:sp>
        <p:nvSpPr>
          <p:cNvPr id="170" name="Google Shape;170;p2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a:solidFill>
                  <a:srgbClr val="4A86E8"/>
                </a:solidFill>
              </a:rPr>
              <a:t>(1) 글로벌 커뮤니티</a:t>
            </a:r>
            <a:endParaRPr b="1" sz="1400">
              <a:solidFill>
                <a:srgbClr val="4A86E8"/>
              </a:solidFill>
            </a:endParaRPr>
          </a:p>
          <a:p>
            <a:pPr indent="0" lvl="0" marL="0" rtl="0" algn="l">
              <a:spcBef>
                <a:spcPts val="0"/>
              </a:spcBef>
              <a:spcAft>
                <a:spcPts val="0"/>
              </a:spcAft>
              <a:buClr>
                <a:schemeClr val="dk1"/>
              </a:buClr>
              <a:buSzPts val="1100"/>
              <a:buFont typeface="Arial"/>
              <a:buNone/>
            </a:pPr>
            <a:r>
              <a:rPr lang="ko-KR" sz="1400">
                <a:solidFill>
                  <a:schemeClr val="dk1"/>
                </a:solidFill>
              </a:rPr>
              <a:t>ROS 커뮤니티는 10년 이상 ROS 프로젝트는 소프트웨어에 기여하고 개선하는 수십만 명의 개발자와 사용자로 구성된 글로벌 커뮤니티를 육성함으로써 로봇 공학을 위한 방대한 </a:t>
            </a:r>
            <a:r>
              <a:rPr b="1" lang="ko-KR" sz="1400">
                <a:solidFill>
                  <a:schemeClr val="dk1"/>
                </a:solidFill>
              </a:rPr>
              <a:t>소프트웨어 에코 시스템</a:t>
            </a:r>
            <a:r>
              <a:rPr lang="ko-KR" sz="1400">
                <a:solidFill>
                  <a:schemeClr val="dk1"/>
                </a:solidFill>
              </a:rPr>
              <a:t>을 만들어 왔다. </a:t>
            </a:r>
            <a:r>
              <a:rPr b="1" lang="ko-KR" sz="1400">
                <a:solidFill>
                  <a:schemeClr val="dk1"/>
                </a:solidFill>
              </a:rPr>
              <a:t>ROS 2는 커뮤니티를 위해, 커뮤니티에 의해 개발</a:t>
            </a:r>
            <a:r>
              <a:rPr lang="ko-KR" sz="1400">
                <a:solidFill>
                  <a:schemeClr val="dk1"/>
                </a:solidFill>
              </a:rPr>
              <a:t>되었다.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ko-KR" sz="1400">
                <a:solidFill>
                  <a:srgbClr val="4A86E8"/>
                </a:solidFill>
              </a:rPr>
              <a:t>(2) 검증된 사용 사례</a:t>
            </a:r>
            <a:endParaRPr b="1" sz="1400">
              <a:solidFill>
                <a:srgbClr val="4A86E8"/>
              </a:solidFill>
            </a:endParaRPr>
          </a:p>
          <a:p>
            <a:pPr indent="0" lvl="0" marL="0" rtl="0" algn="l">
              <a:spcBef>
                <a:spcPts val="0"/>
              </a:spcBef>
              <a:spcAft>
                <a:spcPts val="0"/>
              </a:spcAft>
              <a:buClr>
                <a:schemeClr val="dk1"/>
              </a:buClr>
              <a:buSzPts val="1100"/>
              <a:buFont typeface="Arial"/>
              <a:buNone/>
            </a:pPr>
            <a:r>
              <a:rPr lang="ko-KR" sz="1400">
                <a:solidFill>
                  <a:schemeClr val="dk1"/>
                </a:solidFill>
              </a:rPr>
              <a:t>ROS는 </a:t>
            </a:r>
            <a:r>
              <a:rPr b="1" lang="ko-KR" sz="1400">
                <a:solidFill>
                  <a:schemeClr val="dk1"/>
                </a:solidFill>
              </a:rPr>
              <a:t>로봇 산업 전반에 걸쳐 사용</a:t>
            </a:r>
            <a:r>
              <a:rPr lang="ko-KR" sz="1400">
                <a:solidFill>
                  <a:schemeClr val="dk1"/>
                </a:solidFill>
              </a:rPr>
              <a:t>되고 있다. </a:t>
            </a:r>
            <a:r>
              <a:rPr b="1" lang="ko-KR" sz="1400">
                <a:solidFill>
                  <a:schemeClr val="dk1"/>
                </a:solidFill>
              </a:rPr>
              <a:t>로봇 공학 교육을 위한 표준</a:t>
            </a:r>
            <a:r>
              <a:rPr lang="ko-KR" sz="1400">
                <a:solidFill>
                  <a:schemeClr val="dk1"/>
                </a:solidFill>
              </a:rPr>
              <a:t>이다. 단일 프로젝트부터 여러 기관의 협업 및 대규모 경연 대회에 이르기까지 대부분의 로봇 공학 연구의 기반이 되었다. 그리고 오늘날 전 세계에서 생산 중인 로봇의 내부에도 이 기술이 적용되고 있다. 자율 이동 로봇(AMR)에서만 ROS는 수십억 달러의 가치를 창출하는 데 기여했다.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ko-KR" sz="1400">
                <a:solidFill>
                  <a:srgbClr val="4A86E8"/>
                </a:solidFill>
              </a:rPr>
              <a:t>(3) 시장 출시 시간 단축</a:t>
            </a:r>
            <a:endParaRPr b="1" sz="1400">
              <a:solidFill>
                <a:srgbClr val="4A86E8"/>
              </a:solidFill>
            </a:endParaRPr>
          </a:p>
          <a:p>
            <a:pPr indent="0" lvl="0" marL="0" rtl="0" algn="l">
              <a:spcBef>
                <a:spcPts val="0"/>
              </a:spcBef>
              <a:spcAft>
                <a:spcPts val="0"/>
              </a:spcAft>
              <a:buClr>
                <a:schemeClr val="dk1"/>
              </a:buClr>
              <a:buSzPts val="1100"/>
              <a:buFont typeface="Arial"/>
              <a:buNone/>
            </a:pPr>
            <a:r>
              <a:rPr lang="ko-KR" sz="1400"/>
              <a:t>ROS는 로봇 응용 프로그램을 개발하는 데 필요한 도구, 라이브러리 및 기능을 제공하므로 </a:t>
            </a:r>
            <a:r>
              <a:rPr b="1" lang="ko-KR" sz="1400"/>
              <a:t>본연의 중요한 로봇 개발 작업에 더 많은 시간을 할애할 수 있다는 것</a:t>
            </a:r>
            <a:r>
              <a:rPr lang="ko-KR" sz="1400"/>
              <a:t>이 가장 큰 장점이다. 특정 로봇 개발을 위해 처음부터 프레임워크를 만들고 통신 방법을 선정하고 디버깅 툴과 시각화 툴을 다시 만드는 비효율적인 방법에서 벗어날 수 있게 한다. 더불어 ROS는 상용 소프트웨어가 아닌 ROS 커뮤니티에서 개발해오고 있는 오픈소스이기 때문에 ROS를 사용할 부분과 사용 방법을 유연하게 결정할 수 있을 뿐만 아니라 필요에 따라 자유롭게 수정할 수 있다.</a:t>
            </a:r>
            <a:endParaRPr sz="1400"/>
          </a:p>
        </p:txBody>
      </p:sp>
      <p:sp>
        <p:nvSpPr>
          <p:cNvPr id="171" name="Google Shape;171;p26"/>
          <p:cNvSpPr txBox="1"/>
          <p:nvPr/>
        </p:nvSpPr>
        <p:spPr>
          <a:xfrm>
            <a:off x="40000" y="4902850"/>
            <a:ext cx="3637200" cy="195900"/>
          </a:xfrm>
          <a:prstGeom prst="rect">
            <a:avLst/>
          </a:prstGeom>
          <a:noFill/>
          <a:ln>
            <a:noFill/>
          </a:ln>
        </p:spPr>
        <p:txBody>
          <a:bodyPr anchorCtr="0" anchor="t" bIns="36000" lIns="36000" spcFirstLastPara="1" rIns="36000" wrap="square" tIns="36000">
            <a:spAutoFit/>
          </a:bodyPr>
          <a:lstStyle/>
          <a:p>
            <a:pPr indent="0" lvl="0" marL="0" rtl="0" algn="l">
              <a:spcBef>
                <a:spcPts val="0"/>
              </a:spcBef>
              <a:spcAft>
                <a:spcPts val="0"/>
              </a:spcAft>
              <a:buNone/>
            </a:pPr>
            <a:r>
              <a:rPr lang="ko-KR" sz="800"/>
              <a:t>[출처] </a:t>
            </a:r>
            <a:r>
              <a:rPr lang="ko-KR" sz="800" u="sng">
                <a:solidFill>
                  <a:schemeClr val="hlink"/>
                </a:solidFill>
                <a:hlinkClick r:id="rId3"/>
              </a:rPr>
              <a:t>https://www.ros.org/</a:t>
            </a:r>
            <a:r>
              <a:rPr lang="ko-KR" sz="800"/>
              <a:t> </a:t>
            </a:r>
            <a:endParaRPr sz="800"/>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5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(Action)</a:t>
            </a:r>
            <a:endParaRPr/>
          </a:p>
        </p:txBody>
      </p:sp>
      <p:sp>
        <p:nvSpPr>
          <p:cNvPr id="1151" name="Google Shape;1151;p15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액션의 구현 방식을 더 자세히 살펴보면 다음 그림과 같이 토픽과 서비스의 혼합이라고 볼 수 있는데 ROS 1이 토픽만을 사용하였다면 ROS 2에서는 액션 목표, 액션 결과, 액션 피드백은 토픽과 서비스가 혼합되어 있다.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즉, 다음 그림과 같이 </a:t>
            </a:r>
            <a:r>
              <a:rPr b="1" lang="ko-KR" sz="1400"/>
              <a:t>Action Client는 Service Client 3개와 Topic Subscriber 2개로 구성</a:t>
            </a:r>
            <a:r>
              <a:rPr lang="ko-KR" sz="1400"/>
              <a:t>되어있으며, </a:t>
            </a:r>
            <a:r>
              <a:rPr b="1" lang="ko-KR" sz="1400"/>
              <a:t>Action Server는 Service Server 3개와 Topic Publisher 2개로 구성</a:t>
            </a:r>
            <a:r>
              <a:rPr lang="ko-KR" sz="1400"/>
              <a:t>된다. </a:t>
            </a:r>
            <a:r>
              <a:rPr b="1" lang="ko-KR" sz="1400"/>
              <a:t>액션 목표/피드백/결과(goal/feedback/result) 데이터</a:t>
            </a:r>
            <a:r>
              <a:rPr lang="ko-KR" sz="1400"/>
              <a:t>는 msg 및 srv 인터페이스의 변형으로 </a:t>
            </a:r>
            <a:r>
              <a:rPr b="1" lang="ko-KR" sz="1400"/>
              <a:t>action 인터페이스</a:t>
            </a:r>
            <a:r>
              <a:rPr lang="ko-KR" sz="1400"/>
              <a:t>라고 한다.</a:t>
            </a:r>
            <a:endParaRPr sz="1400"/>
          </a:p>
          <a:p>
            <a:pPr indent="0" lvl="0" marL="0" rtl="0" algn="l">
              <a:spcBef>
                <a:spcPts val="0"/>
              </a:spcBef>
              <a:spcAft>
                <a:spcPts val="0"/>
              </a:spcAft>
              <a:buNone/>
            </a:pPr>
            <a:r>
              <a:t/>
            </a:r>
            <a:endParaRPr sz="1400"/>
          </a:p>
        </p:txBody>
      </p:sp>
      <p:pic>
        <p:nvPicPr>
          <p:cNvPr id="1152" name="Google Shape;1152;p152"/>
          <p:cNvPicPr preferRelativeResize="0"/>
          <p:nvPr/>
        </p:nvPicPr>
        <p:blipFill>
          <a:blip r:embed="rId3">
            <a:alphaModFix/>
          </a:blip>
          <a:stretch>
            <a:fillRect/>
          </a:stretch>
        </p:blipFill>
        <p:spPr>
          <a:xfrm>
            <a:off x="1085514" y="2292666"/>
            <a:ext cx="6972972" cy="2710751"/>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15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(Action)</a:t>
            </a:r>
            <a:endParaRPr/>
          </a:p>
        </p:txBody>
      </p:sp>
      <p:sp>
        <p:nvSpPr>
          <p:cNvPr id="1159" name="Google Shape;1159;p15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ROS 1에서의 액션은 목표, 피드백, 결과 값을 토픽으로만 주고 받았는데 </a:t>
            </a:r>
            <a:r>
              <a:rPr b="1" lang="ko-KR" sz="1400"/>
              <a:t>ROS 2에서는 토픽과 서비스 방식을 혼합하여 사용</a:t>
            </a:r>
            <a:r>
              <a:rPr lang="ko-KR" sz="1400"/>
              <a:t>하였다. 그 이유로 토픽으로만 액션을 구성하였을 때 토픽의 특징인 비동기식 방식을 사용하게 되어 ROS 2 액션에서 새롭게 선보이는 </a:t>
            </a:r>
            <a:r>
              <a:rPr b="1" lang="ko-KR" sz="1400"/>
              <a:t>목표 전달(send_goal), 목표 취소 (cancel_goal), 결과 받기 (get_result)를 동기식인 서비스를 사용하기 위해서</a:t>
            </a:r>
            <a:r>
              <a:rPr lang="ko-KR" sz="1400"/>
              <a:t>이다. 이런 비동기 방식을 이용하다보면 원하는 타이밍에 적절한 액션을 수행하기 어려운데 이를 </a:t>
            </a:r>
            <a:r>
              <a:rPr lang="ko-KR" sz="1400"/>
              <a:t>원활히</a:t>
            </a:r>
            <a:r>
              <a:rPr lang="ko-KR" sz="1400"/>
              <a:t> 구현하기 위하여 </a:t>
            </a:r>
            <a:r>
              <a:rPr b="1" lang="ko-KR" sz="1400"/>
              <a:t>목표 상태(goal_state)</a:t>
            </a:r>
            <a:r>
              <a:rPr lang="ko-KR" sz="1400"/>
              <a:t>라는 것이 ROS 2에서 새롭게 선보였다. 목표 상태는 </a:t>
            </a:r>
            <a:r>
              <a:rPr b="1" lang="ko-KR" sz="1400"/>
              <a:t>목표 값을 전달 한 후의 상태 머신을 구동하여 액션의 프로스세를 쫒는 것</a:t>
            </a:r>
            <a:r>
              <a:rPr lang="ko-KR" sz="1400"/>
              <a:t>이다. 여기서 말하는 상태머신은 </a:t>
            </a:r>
            <a:r>
              <a:rPr b="1" lang="ko-KR" sz="1400"/>
              <a:t>Goal State Machine</a:t>
            </a:r>
            <a:r>
              <a:rPr lang="ko-KR" sz="1400"/>
              <a:t>으로 다음 그림과 같이 액션 목표 전달 이후의 액션의 상태 값을 액션 클라이언트에게 전달할 수 있어서 비동기, 동기 방식이 혼재된 액션의 처리를 </a:t>
            </a:r>
            <a:r>
              <a:rPr lang="ko-KR" sz="1400"/>
              <a:t>원활하게</a:t>
            </a:r>
            <a:r>
              <a:rPr lang="ko-KR" sz="1400"/>
              <a:t> 할 수 있게 되어 있다. </a:t>
            </a:r>
            <a:endParaRPr sz="1400"/>
          </a:p>
        </p:txBody>
      </p:sp>
      <p:pic>
        <p:nvPicPr>
          <p:cNvPr id="1160" name="Google Shape;1160;p153"/>
          <p:cNvPicPr preferRelativeResize="0"/>
          <p:nvPr/>
        </p:nvPicPr>
        <p:blipFill>
          <a:blip r:embed="rId3">
            <a:alphaModFix/>
          </a:blip>
          <a:stretch>
            <a:fillRect/>
          </a:stretch>
        </p:blipFill>
        <p:spPr>
          <a:xfrm>
            <a:off x="1561383" y="2716300"/>
            <a:ext cx="6449723" cy="22667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5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서버 및 클라이언트</a:t>
            </a:r>
            <a:endParaRPr/>
          </a:p>
        </p:txBody>
      </p:sp>
      <p:sp>
        <p:nvSpPr>
          <p:cNvPr id="1167" name="Google Shape;1167;p154"/>
          <p:cNvSpPr txBox="1"/>
          <p:nvPr/>
        </p:nvSpPr>
        <p:spPr>
          <a:xfrm>
            <a:off x="422825" y="1754125"/>
            <a:ext cx="5760000" cy="1724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 </a:t>
            </a:r>
            <a:r>
              <a:rPr b="1" lang="ko-KR" sz="1000">
                <a:solidFill>
                  <a:schemeClr val="lt1"/>
                </a:solidFill>
                <a:latin typeface="Calibri"/>
                <a:ea typeface="Calibri"/>
                <a:cs typeface="Calibri"/>
                <a:sym typeface="Calibri"/>
              </a:rPr>
              <a:t>turtlesim turtle_teleop_key</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Reading from keyboard</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Use arrow keys to move the turtle.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Use G|B|V|C|D|E|R|T keys to rotate to absolute orientations. 'F' to cancel a rotation.</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'Q' to quit.</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1168" name="Google Shape;1168;p154"/>
          <p:cNvSpPr txBox="1"/>
          <p:nvPr/>
        </p:nvSpPr>
        <p:spPr>
          <a:xfrm>
            <a:off x="422825" y="972000"/>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 </a:t>
            </a:r>
            <a:r>
              <a:rPr b="1" lang="ko-KR" sz="1000">
                <a:solidFill>
                  <a:schemeClr val="lt1"/>
                </a:solidFill>
                <a:latin typeface="Calibri"/>
                <a:ea typeface="Calibri"/>
                <a:cs typeface="Calibri"/>
                <a:sym typeface="Calibri"/>
              </a:rPr>
              <a:t>turtlesim turtlesim_node</a:t>
            </a:r>
            <a:endParaRPr b="1" sz="1000">
              <a:solidFill>
                <a:schemeClr val="lt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5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서버 및 클라이언트</a:t>
            </a:r>
            <a:endParaRPr/>
          </a:p>
        </p:txBody>
      </p:sp>
      <p:sp>
        <p:nvSpPr>
          <p:cNvPr id="1175" name="Google Shape;1175;p15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지금까지는 teleop_turtle 노드가 실행된 터미널 창에서 ← ↑ ↓ → 키와 같이 화살표 키를 눌러 turtlesim의 거북이를 움직여봤는데 이번에는 G, B, V, C, D, E, R, T 키를 사용해보겠다. 이 키는 각 거북이들의 rotate_absolute 액션을 수행함에 있어서 액션의 목표 값을 전달하는 목적으로 사용된다. F키를 중심으로 주위의 8개의 버튼을 사용하는 것으로 다음 그림과 같이 각 버튼은 거북이를 절대 각도로 회전하도록 목표 값이 설정되어 있다. 그리고 F 키를 누르면 전달한 목표 값을 취소하여 동작을 바로 멈추게 된다. 여기서 G 키는 시계 방향 3시를 </a:t>
            </a:r>
            <a:r>
              <a:rPr lang="ko-KR" sz="1400"/>
              <a:t>가리키는</a:t>
            </a:r>
            <a:r>
              <a:rPr lang="ko-KR" sz="1400"/>
              <a:t> theta 값인 0.0 값에 해당되고 rotate_absolute 액션의 기준 각도가 된다. 다른 키는 위치별로 0.7854 radian 값씩 정회전 방향(반시계 방향)으로 각 각도 값이 할당되어 있다. 예를 들어 R 키를 누르면 1.5708 radian 목표 값이 전달되어 거북이는 12기 방향으로 회전하게 된다. 각 키에 할당된 라디안 값은 코드를 확인하면 자세히 살펴볼 수 있다.</a:t>
            </a:r>
            <a:endParaRPr sz="1400"/>
          </a:p>
          <a:p>
            <a:pPr indent="0" lvl="0" marL="0" rtl="0" algn="l">
              <a:spcBef>
                <a:spcPts val="0"/>
              </a:spcBef>
              <a:spcAft>
                <a:spcPts val="0"/>
              </a:spcAft>
              <a:buNone/>
            </a:pPr>
            <a:r>
              <a:t/>
            </a:r>
            <a:endParaRPr sz="1400"/>
          </a:p>
        </p:txBody>
      </p:sp>
      <p:pic>
        <p:nvPicPr>
          <p:cNvPr id="1176" name="Google Shape;1176;p155"/>
          <p:cNvPicPr preferRelativeResize="0"/>
          <p:nvPr/>
        </p:nvPicPr>
        <p:blipFill>
          <a:blip r:embed="rId3">
            <a:alphaModFix/>
          </a:blip>
          <a:stretch>
            <a:fillRect/>
          </a:stretch>
        </p:blipFill>
        <p:spPr>
          <a:xfrm>
            <a:off x="3094800" y="2964825"/>
            <a:ext cx="2954400" cy="19960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5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서버 및 클라이언트</a:t>
            </a:r>
            <a:endParaRPr/>
          </a:p>
        </p:txBody>
      </p:sp>
      <p:sp>
        <p:nvSpPr>
          <p:cNvPr id="1183" name="Google Shape;1183;p156"/>
          <p:cNvSpPr txBox="1"/>
          <p:nvPr>
            <p:ph idx="1" type="body"/>
          </p:nvPr>
        </p:nvSpPr>
        <p:spPr>
          <a:xfrm>
            <a:off x="371800" y="902004"/>
            <a:ext cx="8451300" cy="9462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액션 목표는 도중에 취소할 수도 있는데 turtlesim_node 에도 그 상황을 터미널 창에 표시해준다. 예를 들어 액션 목표의 취소 없이 목표 theta 값에 도달하면 아래와 같이 표시된다.</a:t>
            </a:r>
            <a:endParaRPr sz="1400"/>
          </a:p>
        </p:txBody>
      </p:sp>
      <p:sp>
        <p:nvSpPr>
          <p:cNvPr id="1184" name="Google Shape;1184;p156"/>
          <p:cNvSpPr txBox="1"/>
          <p:nvPr>
            <p:ph idx="1" type="body"/>
          </p:nvPr>
        </p:nvSpPr>
        <p:spPr>
          <a:xfrm>
            <a:off x="371800" y="2654604"/>
            <a:ext cx="8451300" cy="9462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하지만 액션 목표 theta 값에 도달하기 전에 turtle_teleop_key가 실행된 터미널 창에서 F 키를 눌러 액션 목표를 취소하게 되면 turtlesim_node이 실행된 터미널 창에 아래와 같이 목표가 취소 되었음을 알리면서 거북이는 그 자리에서 멈추게된다.</a:t>
            </a:r>
            <a:endParaRPr sz="1400"/>
          </a:p>
        </p:txBody>
      </p:sp>
      <p:sp>
        <p:nvSpPr>
          <p:cNvPr id="1185" name="Google Shape;1185;p156"/>
          <p:cNvSpPr txBox="1"/>
          <p:nvPr/>
        </p:nvSpPr>
        <p:spPr>
          <a:xfrm>
            <a:off x="371800" y="3722500"/>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﻿[INFO]: Rotation goal canceled</a:t>
            </a:r>
            <a:endParaRPr b="1" sz="1000">
              <a:solidFill>
                <a:schemeClr val="lt1"/>
              </a:solidFill>
              <a:latin typeface="Calibri"/>
              <a:ea typeface="Calibri"/>
              <a:cs typeface="Calibri"/>
              <a:sym typeface="Calibri"/>
            </a:endParaRPr>
          </a:p>
        </p:txBody>
      </p:sp>
      <p:sp>
        <p:nvSpPr>
          <p:cNvPr id="1186" name="Google Shape;1186;p156"/>
          <p:cNvSpPr txBox="1"/>
          <p:nvPr/>
        </p:nvSpPr>
        <p:spPr>
          <a:xfrm>
            <a:off x="448250" y="1827075"/>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﻿[INFO]: Rotation goal completed successfully</a:t>
            </a:r>
            <a:endParaRPr b="1" sz="1000">
              <a:solidFill>
                <a:schemeClr val="lt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 정보 (ros2 node info)</a:t>
            </a:r>
            <a:endParaRPr/>
          </a:p>
        </p:txBody>
      </p:sp>
      <p:sp>
        <p:nvSpPr>
          <p:cNvPr id="1193" name="Google Shape;1193;p157"/>
          <p:cNvSpPr txBox="1"/>
          <p:nvPr/>
        </p:nvSpPr>
        <p:spPr>
          <a:xfrm>
            <a:off x="448250" y="2429375"/>
            <a:ext cx="5760000" cy="13572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node info</a:t>
            </a:r>
            <a:r>
              <a:rPr b="1" lang="ko-KR" sz="1000">
                <a:solidFill>
                  <a:schemeClr val="lt1"/>
                </a:solidFill>
                <a:latin typeface="Calibri"/>
                <a:ea typeface="Calibri"/>
                <a:cs typeface="Calibri"/>
                <a:sym typeface="Calibri"/>
              </a:rPr>
              <a:t> /teleop_turtle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/teleop_turtle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Action Servers: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Action Clients: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/turtle1/rotate_absolute: turtlesim/action/RotateAbsolute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1194" name="Google Shape;1194;p157"/>
          <p:cNvSpPr txBox="1"/>
          <p:nvPr/>
        </p:nvSpPr>
        <p:spPr>
          <a:xfrm>
            <a:off x="448250" y="985775"/>
            <a:ext cx="5760000" cy="1215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node info</a:t>
            </a:r>
            <a:r>
              <a:rPr b="1" lang="ko-KR" sz="1000">
                <a:solidFill>
                  <a:schemeClr val="lt1"/>
                </a:solidFill>
                <a:latin typeface="Calibri"/>
                <a:ea typeface="Calibri"/>
                <a:cs typeface="Calibri"/>
                <a:sym typeface="Calibri"/>
              </a:rPr>
              <a:t> /turtlesim</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/turtlesim</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Action Servers: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/turtle1/rotate_absolute: turtlesim/action/RotateAbsolute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Action Clients: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5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목록 (ros2 action list -t)</a:t>
            </a:r>
            <a:endParaRPr/>
          </a:p>
        </p:txBody>
      </p:sp>
      <p:sp>
        <p:nvSpPr>
          <p:cNvPr id="1201" name="Google Shape;1201;p158"/>
          <p:cNvSpPr txBox="1"/>
          <p:nvPr/>
        </p:nvSpPr>
        <p:spPr>
          <a:xfrm>
            <a:off x="448250" y="985775"/>
            <a:ext cx="5760000" cy="624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action list</a:t>
            </a:r>
            <a:r>
              <a:rPr b="1" lang="ko-KR" sz="1000">
                <a:solidFill>
                  <a:schemeClr val="lt1"/>
                </a:solidFill>
                <a:latin typeface="Calibri"/>
                <a:ea typeface="Calibri"/>
                <a:cs typeface="Calibri"/>
                <a:sym typeface="Calibri"/>
              </a:rPr>
              <a:t> -t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/turtle1/rotate_absolute [turtlesim/action/RotateAbsolute]</a:t>
            </a:r>
            <a:endParaRPr b="1" sz="1000">
              <a:solidFill>
                <a:schemeClr val="lt1"/>
              </a:solidFill>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5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정보 (ros2 action info)</a:t>
            </a:r>
            <a:endParaRPr/>
          </a:p>
        </p:txBody>
      </p:sp>
      <p:sp>
        <p:nvSpPr>
          <p:cNvPr id="1208" name="Google Shape;1208;p159"/>
          <p:cNvSpPr txBox="1"/>
          <p:nvPr/>
        </p:nvSpPr>
        <p:spPr>
          <a:xfrm>
            <a:off x="448250" y="985775"/>
            <a:ext cx="5760000" cy="1209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action info</a:t>
            </a:r>
            <a:r>
              <a:rPr b="1" lang="ko-KR" sz="1000">
                <a:solidFill>
                  <a:schemeClr val="lt1"/>
                </a:solidFill>
                <a:latin typeface="Calibri"/>
                <a:ea typeface="Calibri"/>
                <a:cs typeface="Calibri"/>
                <a:sym typeface="Calibri"/>
              </a:rPr>
              <a:t> /turtle1/rotate_absolute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Action: /turtle1/rotate_absolute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Action clients: 1</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/teleop_turtle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Action servers: 1</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/turtlesim</a:t>
            </a:r>
            <a:endParaRPr b="1" sz="1000">
              <a:solidFill>
                <a:schemeClr val="lt1"/>
              </a:solidFill>
              <a:latin typeface="Calibri"/>
              <a:ea typeface="Calibri"/>
              <a:cs typeface="Calibri"/>
              <a:sym typeface="Calibri"/>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6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목표(action goal) 전달</a:t>
            </a:r>
            <a:endParaRPr/>
          </a:p>
        </p:txBody>
      </p:sp>
      <p:sp>
        <p:nvSpPr>
          <p:cNvPr id="1215" name="Google Shape;1215;p160"/>
          <p:cNvSpPr txBox="1"/>
          <p:nvPr/>
        </p:nvSpPr>
        <p:spPr>
          <a:xfrm>
            <a:off x="448250" y="985775"/>
            <a:ext cx="6120000" cy="2447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action send_goal</a:t>
            </a:r>
            <a:r>
              <a:rPr b="1" lang="ko-KR" sz="1000">
                <a:solidFill>
                  <a:schemeClr val="lt1"/>
                </a:solidFill>
                <a:latin typeface="Calibri"/>
                <a:ea typeface="Calibri"/>
                <a:cs typeface="Calibri"/>
                <a:sym typeface="Calibri"/>
              </a:rPr>
              <a:t> /turtle1/rotate_absolute turtlesim/action/RotateAbsolute "{theta: 1.5708}"</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Waiting for an action server to become available...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Sending goal: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theta: 1.5708</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Goal accepted with ID: b991078e96324fc994752b01bc896f49</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Result: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delta: -1.5520002841949463</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Goal finished with status: SUCCEEDED</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pic>
        <p:nvPicPr>
          <p:cNvPr id="1216" name="Google Shape;1216;p160"/>
          <p:cNvPicPr preferRelativeResize="0"/>
          <p:nvPr/>
        </p:nvPicPr>
        <p:blipFill>
          <a:blip r:embed="rId3">
            <a:alphaModFix/>
          </a:blip>
          <a:stretch>
            <a:fillRect/>
          </a:stretch>
        </p:blipFill>
        <p:spPr>
          <a:xfrm>
            <a:off x="6622477" y="985778"/>
            <a:ext cx="2330675" cy="2447232"/>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6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액션 목표(action goal) 전달</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23" name="Google Shape;1223;p161"/>
          <p:cNvSpPr txBox="1"/>
          <p:nvPr/>
        </p:nvSpPr>
        <p:spPr>
          <a:xfrm>
            <a:off x="448250" y="985775"/>
            <a:ext cx="6120000" cy="3984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action send_goal</a:t>
            </a:r>
            <a:r>
              <a:rPr b="1" lang="ko-KR" sz="1000">
                <a:solidFill>
                  <a:schemeClr val="lt1"/>
                </a:solidFill>
                <a:latin typeface="Calibri"/>
                <a:ea typeface="Calibri"/>
                <a:cs typeface="Calibri"/>
                <a:sym typeface="Calibri"/>
              </a:rPr>
              <a:t> /turtle1/rotate_absolute turtlesim/action/RotateAbsolute "{theta: -1.5708}" --feedback</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Waiting for an action server to become available...</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Sending goal:</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theta: -1.5708</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chemeClr val="lt1"/>
                </a:solidFill>
                <a:latin typeface="Calibri"/>
                <a:ea typeface="Calibri"/>
                <a:cs typeface="Calibri"/>
                <a:sym typeface="Calibri"/>
              </a:rPr>
              <a:t>Goal accepted with ID: </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ad7dc695c07c499782d3ad024fa0f3d2</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Feedback:</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remaining: -3.127622127532959</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Feedback:</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remaining: -3.111621856689453</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Feedback:</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remaining: -3.0956220626831055</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Feedback:</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remaining: -0.03962135314941406</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Feedback:</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remaining: -0.023621320724487305</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Feedback:</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remaining: -0.007621288299560547</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Result:</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delta: 3.1040005683898926</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chemeClr val="lt1"/>
                </a:solidFill>
                <a:latin typeface="Calibri"/>
                <a:ea typeface="Calibri"/>
                <a:cs typeface="Calibri"/>
                <a:sym typeface="Calibri"/>
              </a:rPr>
              <a:t>Goal finished with status: SUCCEEDED</a:t>
            </a:r>
            <a:endParaRPr b="1" sz="1000">
              <a:solidFill>
                <a:schemeClr val="lt1"/>
              </a:solidFill>
              <a:latin typeface="Calibri"/>
              <a:ea typeface="Calibri"/>
              <a:cs typeface="Calibri"/>
              <a:sym typeface="Calibri"/>
            </a:endParaRPr>
          </a:p>
        </p:txBody>
      </p:sp>
      <p:pic>
        <p:nvPicPr>
          <p:cNvPr id="1224" name="Google Shape;1224;p161"/>
          <p:cNvPicPr preferRelativeResize="0"/>
          <p:nvPr/>
        </p:nvPicPr>
        <p:blipFill>
          <a:blip r:embed="rId3">
            <a:alphaModFix/>
          </a:blip>
          <a:stretch>
            <a:fillRect/>
          </a:stretch>
        </p:blipFill>
        <p:spPr>
          <a:xfrm>
            <a:off x="6622775" y="985775"/>
            <a:ext cx="2330675" cy="2447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ROS의 8가지 중요 컨셉</a:t>
            </a:r>
            <a:endParaRPr/>
          </a:p>
        </p:txBody>
      </p:sp>
      <p:sp>
        <p:nvSpPr>
          <p:cNvPr id="178" name="Google Shape;178;p2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a:solidFill>
                  <a:srgbClr val="4A86E8"/>
                </a:solidFill>
              </a:rPr>
              <a:t>(4) 다중 도메인</a:t>
            </a:r>
            <a:endParaRPr b="1" sz="1400">
              <a:solidFill>
                <a:srgbClr val="4A86E8"/>
              </a:solidFill>
            </a:endParaRPr>
          </a:p>
          <a:p>
            <a:pPr indent="0" lvl="0" marL="0" rtl="0" algn="l">
              <a:spcBef>
                <a:spcPts val="0"/>
              </a:spcBef>
              <a:spcAft>
                <a:spcPts val="0"/>
              </a:spcAft>
              <a:buClr>
                <a:schemeClr val="dk1"/>
              </a:buClr>
              <a:buSzPts val="1100"/>
              <a:buFont typeface="Arial"/>
              <a:buNone/>
            </a:pPr>
            <a:r>
              <a:rPr lang="ko-KR" sz="1400">
                <a:solidFill>
                  <a:schemeClr val="dk1"/>
                </a:solidFill>
              </a:rPr>
              <a:t>ROS는 실내에서 실외, 가정에서 자동차, 수중에서 우주, 소비자에서 산업에 이르기까지 </a:t>
            </a:r>
            <a:r>
              <a:rPr b="1" lang="ko-KR" sz="1400">
                <a:solidFill>
                  <a:schemeClr val="dk1"/>
                </a:solidFill>
              </a:rPr>
              <a:t>다양한 로봇 공학 애플리케이션</a:t>
            </a:r>
            <a:r>
              <a:rPr lang="ko-KR" sz="1400">
                <a:solidFill>
                  <a:schemeClr val="dk1"/>
                </a:solidFill>
              </a:rPr>
              <a:t>에서 사용할 수 있다.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ko-KR" sz="1400">
                <a:solidFill>
                  <a:srgbClr val="4A86E8"/>
                </a:solidFill>
              </a:rPr>
              <a:t>(5) 멀티 플랫폼</a:t>
            </a:r>
            <a:endParaRPr b="1" sz="1400">
              <a:solidFill>
                <a:srgbClr val="4A86E8"/>
              </a:solidFill>
            </a:endParaRPr>
          </a:p>
          <a:p>
            <a:pPr indent="0" lvl="0" marL="0" rtl="0" algn="l">
              <a:spcBef>
                <a:spcPts val="0"/>
              </a:spcBef>
              <a:spcAft>
                <a:spcPts val="0"/>
              </a:spcAft>
              <a:buClr>
                <a:schemeClr val="dk1"/>
              </a:buClr>
              <a:buSzPts val="1100"/>
              <a:buFont typeface="Arial"/>
              <a:buNone/>
            </a:pPr>
            <a:r>
              <a:rPr lang="ko-KR" sz="1400">
                <a:solidFill>
                  <a:schemeClr val="dk1"/>
                </a:solidFill>
              </a:rPr>
              <a:t>ROS 2는 </a:t>
            </a:r>
            <a:r>
              <a:rPr b="1" lang="ko-KR" sz="1400">
                <a:solidFill>
                  <a:schemeClr val="dk1"/>
                </a:solidFill>
              </a:rPr>
              <a:t>Linux, Windows, macOS</a:t>
            </a:r>
            <a:r>
              <a:rPr lang="ko-KR" sz="1400">
                <a:solidFill>
                  <a:schemeClr val="dk1"/>
                </a:solidFill>
              </a:rPr>
              <a:t>에서 개발, 지원, 테스트 진행하고 있기에 자율성, 백엔드 관리 및 사용자 인터페이스의 원활한 개발 및 배포가 가능하다. 계층형 지원 모델을 사용하고 있기에 실시간 운영체제(Real-time OS) 및 임베디드 OS(Embedded OS)와 같은 새로운 플랫폼으로의 포팅에 대한 관심과 투자를 통해 도입 및 홍보도 할 수 있다.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ko-KR" sz="1400">
                <a:solidFill>
                  <a:srgbClr val="4A86E8"/>
                </a:solidFill>
              </a:rPr>
              <a:t>(6) 100% 오픈 소스</a:t>
            </a:r>
            <a:endParaRPr b="1" sz="1400">
              <a:solidFill>
                <a:srgbClr val="4A86E8"/>
              </a:solidFill>
            </a:endParaRPr>
          </a:p>
          <a:p>
            <a:pPr indent="0" lvl="0" marL="0" rtl="0" algn="l">
              <a:spcBef>
                <a:spcPts val="0"/>
              </a:spcBef>
              <a:spcAft>
                <a:spcPts val="0"/>
              </a:spcAft>
              <a:buClr>
                <a:schemeClr val="dk1"/>
              </a:buClr>
              <a:buSzPts val="1100"/>
              <a:buFont typeface="Arial"/>
              <a:buNone/>
            </a:pPr>
            <a:r>
              <a:rPr lang="ko-KR" sz="1400">
                <a:solidFill>
                  <a:schemeClr val="dk1"/>
                </a:solidFill>
              </a:rPr>
              <a:t>ROS 2 코드는 </a:t>
            </a:r>
            <a:r>
              <a:rPr b="1" lang="ko-KR" sz="1400">
                <a:solidFill>
                  <a:schemeClr val="dk1"/>
                </a:solidFill>
              </a:rPr>
              <a:t>Apache 2.0 라이센스</a:t>
            </a:r>
            <a:r>
              <a:rPr lang="ko-KR" sz="1400">
                <a:solidFill>
                  <a:schemeClr val="dk1"/>
                </a:solidFill>
              </a:rPr>
              <a:t>를 기본 라이센스로 사용하여 지적 재산권에 영향을 주지 않으면서 자유 재량으로 넓은 범위로 사용 가능하다.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
        <p:nvSpPr>
          <p:cNvPr id="179" name="Google Shape;179;p27"/>
          <p:cNvSpPr txBox="1"/>
          <p:nvPr/>
        </p:nvSpPr>
        <p:spPr>
          <a:xfrm>
            <a:off x="40000" y="4902850"/>
            <a:ext cx="3637200" cy="195900"/>
          </a:xfrm>
          <a:prstGeom prst="rect">
            <a:avLst/>
          </a:prstGeom>
          <a:noFill/>
          <a:ln>
            <a:noFill/>
          </a:ln>
        </p:spPr>
        <p:txBody>
          <a:bodyPr anchorCtr="0" anchor="t" bIns="36000" lIns="36000" spcFirstLastPara="1" rIns="36000" wrap="square" tIns="36000">
            <a:spAutoFit/>
          </a:bodyPr>
          <a:lstStyle/>
          <a:p>
            <a:pPr indent="0" lvl="0" marL="0" rtl="0" algn="l">
              <a:spcBef>
                <a:spcPts val="0"/>
              </a:spcBef>
              <a:spcAft>
                <a:spcPts val="0"/>
              </a:spcAft>
              <a:buNone/>
            </a:pPr>
            <a:r>
              <a:rPr lang="ko-KR" sz="800"/>
              <a:t>[출처] </a:t>
            </a:r>
            <a:r>
              <a:rPr lang="ko-KR" sz="800" u="sng">
                <a:solidFill>
                  <a:schemeClr val="hlink"/>
                </a:solidFill>
                <a:hlinkClick r:id="rId3"/>
              </a:rPr>
              <a:t>https://www.ros.org/</a:t>
            </a:r>
            <a:r>
              <a:rPr lang="ko-KR" sz="800"/>
              <a:t> </a:t>
            </a:r>
            <a:endParaRPr sz="8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6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인터페이스 (action interface, action)</a:t>
            </a:r>
            <a:endParaRPr/>
          </a:p>
        </p:txBody>
      </p:sp>
      <p:sp>
        <p:nvSpPr>
          <p:cNvPr id="1231" name="Google Shape;1231;p162"/>
          <p:cNvSpPr txBox="1"/>
          <p:nvPr>
            <p:ph idx="1" type="body"/>
          </p:nvPr>
        </p:nvSpPr>
        <p:spPr>
          <a:xfrm>
            <a:off x="371800" y="902002"/>
            <a:ext cx="8451300" cy="26616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여기서 다룬 액션 또한 토픽, 서비스와 마찬가지로 별도의 인터페이스를 가지고 있는데 이를 </a:t>
            </a:r>
            <a:r>
              <a:rPr b="1" lang="ko-KR" sz="1400"/>
              <a:t>액션 인터페이스</a:t>
            </a:r>
            <a:r>
              <a:rPr lang="ko-KR" sz="1400"/>
              <a:t>라 부르며, 파일로는 </a:t>
            </a:r>
            <a:r>
              <a:rPr b="1" lang="ko-KR" sz="1400"/>
              <a:t>action 파일</a:t>
            </a:r>
            <a:r>
              <a:rPr lang="ko-KR" sz="1400"/>
              <a:t>을 가르킨다. 액션 인터페이스는 메시지 및 서비스 인터페이스의 확장형이라고 볼 수 있는데 위에서 액션 목표를 전달할 때 실습으로 사용하였던 /turtle1/rotate_absolute 서비스를 예를 들어 설명하겠다.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/turtle1/rotate_absolute 액션에 사용된 RotateAbsolute.action 인터페이스를 알아보기 위해서는 원본 파일을 참고해도 되고, `</a:t>
            </a:r>
            <a:r>
              <a:rPr b="1" lang="ko-KR" sz="1400"/>
              <a:t>ros2 interface show</a:t>
            </a:r>
            <a:r>
              <a:rPr lang="ko-KR" sz="1400"/>
              <a:t>` 명령어를 이용하여 확인할 수 있다. 이 명령어를 이용하면 아래의 결과 값과 같이 `turtlesim/action/RotateAbsolute.action`은 float32 형태의 theta, delta, remaining 라는 세개의 데이터가 있음을 알 수 있다. 여기서 서비스와 마찬가지로 </a:t>
            </a:r>
            <a:r>
              <a:rPr b="1" lang="ko-KR" sz="1400"/>
              <a:t>`---` 이라는 구분자를 사용하여 액션 목표(goal)), 액션 결과(result), 액션 피드백(feedback)으로 나누어 사용</a:t>
            </a:r>
            <a:r>
              <a:rPr lang="ko-KR" sz="1400"/>
              <a:t>하게 된다. 즉 theta는 액션 목표, delta는 액션 결과, remaining는 액션 피드백에 해당된다. 참고로 각 데이터는 각도의 SI 단위인 라디안(radian)을 사용한다.</a:t>
            </a:r>
            <a:endParaRPr sz="1400"/>
          </a:p>
          <a:p>
            <a:pPr indent="0" lvl="0" marL="0" rtl="0" algn="l">
              <a:spcBef>
                <a:spcPts val="0"/>
              </a:spcBef>
              <a:spcAft>
                <a:spcPts val="0"/>
              </a:spcAft>
              <a:buNone/>
            </a:pPr>
            <a:r>
              <a:t/>
            </a:r>
            <a:endParaRPr sz="1400"/>
          </a:p>
        </p:txBody>
      </p:sp>
      <p:sp>
        <p:nvSpPr>
          <p:cNvPr id="1232" name="Google Shape;1232;p162"/>
          <p:cNvSpPr txBox="1"/>
          <p:nvPr/>
        </p:nvSpPr>
        <p:spPr>
          <a:xfrm>
            <a:off x="1692000" y="3342850"/>
            <a:ext cx="5760000" cy="1621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interface show</a:t>
            </a:r>
            <a:r>
              <a:rPr b="1" lang="ko-KR" sz="1000">
                <a:solidFill>
                  <a:schemeClr val="lt1"/>
                </a:solidFill>
                <a:latin typeface="Calibri"/>
                <a:ea typeface="Calibri"/>
                <a:cs typeface="Calibri"/>
                <a:sym typeface="Calibri"/>
              </a:rPr>
              <a:t> turtlesim/action/RotateAbsolute.action</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The desired heading in radians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float32 theta</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The angular displacement in radians to the starting position</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float32 delta</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The remaining rotation in radians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float32 remaining﻿</a:t>
            </a:r>
            <a:endParaRPr b="1" sz="1000">
              <a:solidFill>
                <a:schemeClr val="lt1"/>
              </a:solidFill>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63"/>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239" name="Google Shape;1239;p163"/>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solidFill>
                  <a:schemeClr val="dk1"/>
                </a:solidFill>
                <a:latin typeface="Calibri"/>
                <a:ea typeface="Calibri"/>
                <a:cs typeface="Calibri"/>
                <a:sym typeface="Calibri"/>
              </a:rPr>
              <a:t>ROS 2 파라미터 (parameter)</a:t>
            </a:r>
            <a:endParaRPr b="1" sz="3600">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6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(parameter)</a:t>
            </a:r>
            <a:endParaRPr/>
          </a:p>
        </p:txBody>
      </p:sp>
      <p:pic>
        <p:nvPicPr>
          <p:cNvPr id="1246" name="Google Shape;1246;p164"/>
          <p:cNvPicPr preferRelativeResize="0"/>
          <p:nvPr/>
        </p:nvPicPr>
        <p:blipFill>
          <a:blip r:embed="rId3">
            <a:alphaModFix/>
          </a:blip>
          <a:stretch>
            <a:fillRect/>
          </a:stretch>
        </p:blipFill>
        <p:spPr>
          <a:xfrm>
            <a:off x="2576013" y="1327738"/>
            <a:ext cx="3991974" cy="32500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6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(parameter)</a:t>
            </a:r>
            <a:endParaRPr/>
          </a:p>
        </p:txBody>
      </p:sp>
      <p:sp>
        <p:nvSpPr>
          <p:cNvPr id="1253" name="Google Shape;1253;p165"/>
          <p:cNvSpPr txBox="1"/>
          <p:nvPr>
            <p:ph idx="1" type="body"/>
          </p:nvPr>
        </p:nvSpPr>
        <p:spPr>
          <a:xfrm>
            <a:off x="371800" y="902003"/>
            <a:ext cx="8451300" cy="14637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파라미터 관련 기능은 </a:t>
            </a:r>
            <a:r>
              <a:rPr b="1" lang="ko-KR" sz="1400"/>
              <a:t>RCL(ROS Client Libraries)의 기본 기능</a:t>
            </a:r>
            <a:r>
              <a:rPr lang="ko-KR" sz="1400"/>
              <a:t>으로 다음 그림과 같이 모든 노드가 자신만의 </a:t>
            </a:r>
            <a:r>
              <a:rPr b="1" lang="ko-KR" sz="1400"/>
              <a:t>Parameter server</a:t>
            </a:r>
            <a:r>
              <a:rPr lang="ko-KR" sz="1400"/>
              <a:t>를 가지고 있고, 그림과 같이 각 노드는 </a:t>
            </a:r>
            <a:r>
              <a:rPr b="1" lang="ko-KR" sz="1400"/>
              <a:t>Parameter client</a:t>
            </a:r>
            <a:r>
              <a:rPr lang="ko-KR" sz="1400"/>
              <a:t>도 포함시킬 수 있어서 자기 자신의 파라미터 및 다른 노드의 파라미터를 읽고 쓸수 있게 된다. 이를 활용하면 각 노드의 다양한 매개변수를 글로벌 매개변수처럼 사용할 수 있게 되어 추가 프로그래밍이나 컴파일 없이 능동적으로 변화 가능한 프로세스를 만들 수 있게 된다. 그리고 각 파라미터는 yaml 파일 형태의 파라미터 설정 파일을 만들어 초기 파라미터 값 설정 및 노드 실행시에 파라미터 설정 파일을 불러와서 사용할 수 있기에 ROS 2 프로그래밍에 매우 유용하게 사용할 수 있다.</a:t>
            </a:r>
            <a:endParaRPr sz="1400"/>
          </a:p>
        </p:txBody>
      </p:sp>
      <p:pic>
        <p:nvPicPr>
          <p:cNvPr id="1254" name="Google Shape;1254;p165"/>
          <p:cNvPicPr preferRelativeResize="0"/>
          <p:nvPr/>
        </p:nvPicPr>
        <p:blipFill>
          <a:blip r:embed="rId3">
            <a:alphaModFix/>
          </a:blip>
          <a:stretch>
            <a:fillRect/>
          </a:stretch>
        </p:blipFill>
        <p:spPr>
          <a:xfrm>
            <a:off x="2486725" y="2406228"/>
            <a:ext cx="4365066" cy="2472997"/>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6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목록 확인 (ros2 param list)</a:t>
            </a:r>
            <a:endParaRPr/>
          </a:p>
        </p:txBody>
      </p:sp>
      <p:sp>
        <p:nvSpPr>
          <p:cNvPr id="1261" name="Google Shape;1261;p166"/>
          <p:cNvSpPr txBox="1"/>
          <p:nvPr/>
        </p:nvSpPr>
        <p:spPr>
          <a:xfrm>
            <a:off x="448250" y="985775"/>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 </a:t>
            </a:r>
            <a:r>
              <a:rPr b="1" lang="ko-KR" sz="1000">
                <a:solidFill>
                  <a:schemeClr val="lt1"/>
                </a:solidFill>
                <a:latin typeface="Calibri"/>
                <a:ea typeface="Calibri"/>
                <a:cs typeface="Calibri"/>
                <a:sym typeface="Calibri"/>
              </a:rPr>
              <a:t>turtlesim turtlesim_node</a:t>
            </a:r>
            <a:endParaRPr b="1" sz="1000">
              <a:solidFill>
                <a:schemeClr val="lt1"/>
              </a:solidFill>
              <a:latin typeface="Calibri"/>
              <a:ea typeface="Calibri"/>
              <a:cs typeface="Calibri"/>
              <a:sym typeface="Calibri"/>
            </a:endParaRPr>
          </a:p>
        </p:txBody>
      </p:sp>
      <p:sp>
        <p:nvSpPr>
          <p:cNvPr id="1262" name="Google Shape;1262;p166"/>
          <p:cNvSpPr txBox="1"/>
          <p:nvPr/>
        </p:nvSpPr>
        <p:spPr>
          <a:xfrm>
            <a:off x="448250" y="1498175"/>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 </a:t>
            </a:r>
            <a:r>
              <a:rPr b="1" lang="ko-KR" sz="1000">
                <a:solidFill>
                  <a:schemeClr val="lt1"/>
                </a:solidFill>
                <a:latin typeface="Calibri"/>
                <a:ea typeface="Calibri"/>
                <a:cs typeface="Calibri"/>
                <a:sym typeface="Calibri"/>
              </a:rPr>
              <a:t>turtlesim turtle_teleop_key</a:t>
            </a:r>
            <a:endParaRPr b="1" sz="1000">
              <a:solidFill>
                <a:schemeClr val="lt1"/>
              </a:solidFill>
              <a:latin typeface="Calibri"/>
              <a:ea typeface="Calibri"/>
              <a:cs typeface="Calibri"/>
              <a:sym typeface="Calibri"/>
            </a:endParaRPr>
          </a:p>
        </p:txBody>
      </p:sp>
      <p:sp>
        <p:nvSpPr>
          <p:cNvPr id="1263" name="Google Shape;1263;p166"/>
          <p:cNvSpPr txBox="1"/>
          <p:nvPr/>
        </p:nvSpPr>
        <p:spPr>
          <a:xfrm>
            <a:off x="448250" y="2239175"/>
            <a:ext cx="5760000" cy="1724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list</a:t>
            </a:r>
            <a:endParaRPr b="1" sz="1000">
              <a:solidFill>
                <a:srgbClr val="4A86E8"/>
              </a:solidFill>
              <a:latin typeface="Calibri"/>
              <a:ea typeface="Calibri"/>
              <a:cs typeface="Calibri"/>
              <a:sym typeface="Calibri"/>
            </a:endParaRPr>
          </a:p>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/teleop_turtle: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scale_angular</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scale_linear</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use_sim_time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/turtlesim:</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background_b</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background_g</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background_r</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use_sim_time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6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내용 확인 (ros2 param describe)</a:t>
            </a:r>
            <a:endParaRPr/>
          </a:p>
        </p:txBody>
      </p:sp>
      <p:sp>
        <p:nvSpPr>
          <p:cNvPr id="1270" name="Google Shape;1270;p167"/>
          <p:cNvSpPr txBox="1"/>
          <p:nvPr/>
        </p:nvSpPr>
        <p:spPr>
          <a:xfrm>
            <a:off x="448250" y="985775"/>
            <a:ext cx="5760000" cy="14448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describe</a:t>
            </a:r>
            <a:r>
              <a:rPr b="1" lang="ko-KR" sz="1000">
                <a:solidFill>
                  <a:schemeClr val="lt1"/>
                </a:solidFill>
                <a:latin typeface="Calibri"/>
                <a:ea typeface="Calibri"/>
                <a:cs typeface="Calibri"/>
                <a:sym typeface="Calibri"/>
              </a:rPr>
              <a:t> /turtlesim background_b</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Parameter name: background_b</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Type: integer</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Description: Blue channel of the background color</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Constraints: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Min value: 0</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Max value: 255</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Step: 1</a:t>
            </a:r>
            <a:endParaRPr b="1" sz="1000">
              <a:solidFill>
                <a:schemeClr val="lt1"/>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6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읽기 (ros2 param get)</a:t>
            </a:r>
            <a:endParaRPr/>
          </a:p>
        </p:txBody>
      </p:sp>
      <p:sp>
        <p:nvSpPr>
          <p:cNvPr id="1277" name="Google Shape;1277;p168"/>
          <p:cNvSpPr txBox="1"/>
          <p:nvPr/>
        </p:nvSpPr>
        <p:spPr>
          <a:xfrm>
            <a:off x="448250" y="985775"/>
            <a:ext cx="5760000" cy="2598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get</a:t>
            </a:r>
            <a:r>
              <a:rPr b="1" lang="ko-KR" sz="1000">
                <a:solidFill>
                  <a:schemeClr val="lt1"/>
                </a:solidFill>
                <a:latin typeface="Calibri"/>
                <a:ea typeface="Calibri"/>
                <a:cs typeface="Calibri"/>
                <a:sym typeface="Calibri"/>
              </a:rPr>
              <a:t> /turtlesim background_r</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Integer value is: 69</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get</a:t>
            </a:r>
            <a:r>
              <a:rPr b="1" lang="ko-KR" sz="1000">
                <a:solidFill>
                  <a:schemeClr val="lt1"/>
                </a:solidFill>
                <a:latin typeface="Calibri"/>
                <a:ea typeface="Calibri"/>
                <a:cs typeface="Calibri"/>
                <a:sym typeface="Calibri"/>
              </a:rPr>
              <a:t> /turtlesim background_g</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Integer value is: 86</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get</a:t>
            </a:r>
            <a:r>
              <a:rPr b="1" lang="ko-KR" sz="1000">
                <a:solidFill>
                  <a:schemeClr val="lt1"/>
                </a:solidFill>
                <a:latin typeface="Calibri"/>
                <a:ea typeface="Calibri"/>
                <a:cs typeface="Calibri"/>
                <a:sym typeface="Calibri"/>
              </a:rPr>
              <a:t> /turtlesim background_b</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Integer value is: 255</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pic>
        <p:nvPicPr>
          <p:cNvPr id="1278" name="Google Shape;1278;p168"/>
          <p:cNvPicPr preferRelativeResize="0"/>
          <p:nvPr/>
        </p:nvPicPr>
        <p:blipFill>
          <a:blip r:embed="rId3">
            <a:alphaModFix/>
          </a:blip>
          <a:stretch>
            <a:fillRect/>
          </a:stretch>
        </p:blipFill>
        <p:spPr>
          <a:xfrm>
            <a:off x="6398900" y="985775"/>
            <a:ext cx="2425000" cy="2546247"/>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6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쓰기 (ros2 param set)</a:t>
            </a:r>
            <a:endParaRPr/>
          </a:p>
        </p:txBody>
      </p:sp>
      <p:sp>
        <p:nvSpPr>
          <p:cNvPr id="1285" name="Google Shape;1285;p169"/>
          <p:cNvSpPr txBox="1"/>
          <p:nvPr/>
        </p:nvSpPr>
        <p:spPr>
          <a:xfrm>
            <a:off x="448250" y="985775"/>
            <a:ext cx="5760000" cy="2522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set </a:t>
            </a:r>
            <a:r>
              <a:rPr b="1" lang="ko-KR" sz="1000">
                <a:solidFill>
                  <a:schemeClr val="lt1"/>
                </a:solidFill>
                <a:latin typeface="Calibri"/>
                <a:ea typeface="Calibri"/>
                <a:cs typeface="Calibri"/>
                <a:sym typeface="Calibri"/>
              </a:rPr>
              <a:t>/turtlesim background_r 148</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Set parameter successful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set</a:t>
            </a:r>
            <a:r>
              <a:rPr b="1" lang="ko-KR" sz="1000">
                <a:solidFill>
                  <a:schemeClr val="lt1"/>
                </a:solidFill>
                <a:latin typeface="Calibri"/>
                <a:ea typeface="Calibri"/>
                <a:cs typeface="Calibri"/>
                <a:sym typeface="Calibri"/>
              </a:rPr>
              <a:t> /turtlesim background_g 0</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Set parameter successful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set</a:t>
            </a:r>
            <a:r>
              <a:rPr b="1" lang="ko-KR" sz="1000">
                <a:solidFill>
                  <a:schemeClr val="lt1"/>
                </a:solidFill>
                <a:latin typeface="Calibri"/>
                <a:ea typeface="Calibri"/>
                <a:cs typeface="Calibri"/>
                <a:sym typeface="Calibri"/>
              </a:rPr>
              <a:t> /turtlesim background_b 211</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Set parameter successful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pic>
        <p:nvPicPr>
          <p:cNvPr id="1286" name="Google Shape;1286;p169"/>
          <p:cNvPicPr preferRelativeResize="0"/>
          <p:nvPr/>
        </p:nvPicPr>
        <p:blipFill>
          <a:blip r:embed="rId3">
            <a:alphaModFix/>
          </a:blip>
          <a:stretch>
            <a:fillRect/>
          </a:stretch>
        </p:blipFill>
        <p:spPr>
          <a:xfrm>
            <a:off x="6401500" y="988746"/>
            <a:ext cx="2425000" cy="254623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7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저장 (ros2 param dump) 및 재사용</a:t>
            </a:r>
            <a:endParaRPr/>
          </a:p>
        </p:txBody>
      </p:sp>
      <p:sp>
        <p:nvSpPr>
          <p:cNvPr id="1293" name="Google Shape;1293;p170"/>
          <p:cNvSpPr txBox="1"/>
          <p:nvPr>
            <p:ph idx="1" type="body"/>
          </p:nvPr>
        </p:nvSpPr>
        <p:spPr>
          <a:xfrm>
            <a:off x="371800" y="902003"/>
            <a:ext cx="8451300" cy="18909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위 내용에서 파라미터 쓰기 (ros2 param set)를 사용하면 기본 파라미터의 값을 바꾸어 사용할 수 있다는 것을 알았다. 이 명령어를 이용하면 파라미터를 변경할 수 있지만 turtlesim 노드를 종료하였다가 다시 시작하면 모든 파라미터는 </a:t>
            </a:r>
            <a:r>
              <a:rPr lang="ko-KR" sz="1400"/>
              <a:t>초기 값으로</a:t>
            </a:r>
            <a:r>
              <a:rPr lang="ko-KR" sz="1400"/>
              <a:t> 다시 설정된다. 이에 필요하다면 현재 파라미터를 저장하고 다시 불러와야 하는데 이 때에는 파라미터 저장 (ros2 param dump) 명령어를 이용하면 된다. 파라미터 저장 (ros2 param dump)는 아래와 같이 `ros2 param dump` 명령어에 노드 이름을 적어주면 현재 폴더에 해당 노드 이름으로 설정 파일이 yaml 형태로 저장된다. 예를 들어 아래 예제에서는 `turtlesim.yaml` 파일로 저장되었다.</a:t>
            </a:r>
            <a:endParaRPr sz="1400"/>
          </a:p>
          <a:p>
            <a:pPr indent="0" lvl="0" marL="0" rtl="0" algn="l">
              <a:spcBef>
                <a:spcPts val="0"/>
              </a:spcBef>
              <a:spcAft>
                <a:spcPts val="0"/>
              </a:spcAft>
              <a:buNone/>
            </a:pPr>
            <a:r>
              <a:t/>
            </a:r>
            <a:endParaRPr sz="1400"/>
          </a:p>
        </p:txBody>
      </p:sp>
      <p:sp>
        <p:nvSpPr>
          <p:cNvPr id="1294" name="Google Shape;1294;p170"/>
          <p:cNvSpPr txBox="1"/>
          <p:nvPr/>
        </p:nvSpPr>
        <p:spPr>
          <a:xfrm>
            <a:off x="433050" y="2426975"/>
            <a:ext cx="3960000" cy="503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dump</a:t>
            </a:r>
            <a:r>
              <a:rPr b="1" lang="ko-KR" sz="1000">
                <a:solidFill>
                  <a:schemeClr val="lt1"/>
                </a:solidFill>
                <a:latin typeface="Calibri"/>
                <a:ea typeface="Calibri"/>
                <a:cs typeface="Calibri"/>
                <a:sym typeface="Calibri"/>
              </a:rPr>
              <a:t> /turtlesim</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Saving to: ./turtlesim.yaml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
        <p:nvSpPr>
          <p:cNvPr id="1295" name="Google Shape;1295;p170"/>
          <p:cNvSpPr txBox="1"/>
          <p:nvPr/>
        </p:nvSpPr>
        <p:spPr>
          <a:xfrm>
            <a:off x="427200" y="3199750"/>
            <a:ext cx="3971700" cy="1232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cat</a:t>
            </a:r>
            <a:r>
              <a:rPr b="1" lang="ko-KR" sz="1000">
                <a:solidFill>
                  <a:schemeClr val="lt1"/>
                </a:solidFill>
                <a:latin typeface="Calibri"/>
                <a:ea typeface="Calibri"/>
                <a:cs typeface="Calibri"/>
                <a:sym typeface="Calibri"/>
              </a:rPr>
              <a:t> ./turtlesim.yaml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turtlesim:</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ros__parameters: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background_b: 211</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background_g: 0</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background_r: 148</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use_sim_time: false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
        <p:nvSpPr>
          <p:cNvPr id="1296" name="Google Shape;1296;p170"/>
          <p:cNvSpPr txBox="1"/>
          <p:nvPr/>
        </p:nvSpPr>
        <p:spPr>
          <a:xfrm>
            <a:off x="4731450" y="2426975"/>
            <a:ext cx="3960000" cy="503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turtlesim turtlesim_node --ros-args --params-file ./turtlesim.yaml</a:t>
            </a:r>
            <a:endParaRPr b="1" sz="1000">
              <a:solidFill>
                <a:schemeClr val="lt1"/>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7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삭제 (ros2 param delete)</a:t>
            </a:r>
            <a:endParaRPr/>
          </a:p>
        </p:txBody>
      </p:sp>
      <p:sp>
        <p:nvSpPr>
          <p:cNvPr id="1303" name="Google Shape;1303;p171"/>
          <p:cNvSpPr txBox="1"/>
          <p:nvPr/>
        </p:nvSpPr>
        <p:spPr>
          <a:xfrm>
            <a:off x="448250" y="985775"/>
            <a:ext cx="5760000" cy="503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delete</a:t>
            </a:r>
            <a:r>
              <a:rPr b="1" lang="ko-KR" sz="1000">
                <a:solidFill>
                  <a:schemeClr val="lt1"/>
                </a:solidFill>
                <a:latin typeface="Calibri"/>
                <a:ea typeface="Calibri"/>
                <a:cs typeface="Calibri"/>
                <a:sym typeface="Calibri"/>
              </a:rPr>
              <a:t> /turtlesim background_b</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Deleted parameter successfully</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
        <p:nvSpPr>
          <p:cNvPr id="1304" name="Google Shape;1304;p171"/>
          <p:cNvSpPr txBox="1"/>
          <p:nvPr/>
        </p:nvSpPr>
        <p:spPr>
          <a:xfrm>
            <a:off x="448250" y="1717775"/>
            <a:ext cx="5760000" cy="8688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list</a:t>
            </a:r>
            <a:r>
              <a:rPr b="1" lang="ko-KR" sz="1000">
                <a:solidFill>
                  <a:schemeClr val="lt1"/>
                </a:solidFill>
                <a:latin typeface="Calibri"/>
                <a:ea typeface="Calibri"/>
                <a:cs typeface="Calibri"/>
                <a:sym typeface="Calibri"/>
              </a:rPr>
              <a:t> /turtlesim</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background_g</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background_r</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use_sim_time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ROS의 8가지 중요 컨셉</a:t>
            </a:r>
            <a:endParaRPr/>
          </a:p>
        </p:txBody>
      </p:sp>
      <p:sp>
        <p:nvSpPr>
          <p:cNvPr id="186" name="Google Shape;186;p2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a:solidFill>
                  <a:srgbClr val="4A86E8"/>
                </a:solidFill>
              </a:rPr>
              <a:t>(7) 상업 친화성</a:t>
            </a:r>
            <a:endParaRPr b="1" sz="1400">
              <a:solidFill>
                <a:srgbClr val="4A86E8"/>
              </a:solidFill>
            </a:endParaRPr>
          </a:p>
          <a:p>
            <a:pPr indent="0" lvl="0" marL="0" rtl="0" algn="l">
              <a:spcBef>
                <a:spcPts val="0"/>
              </a:spcBef>
              <a:spcAft>
                <a:spcPts val="0"/>
              </a:spcAft>
              <a:buClr>
                <a:schemeClr val="dk1"/>
              </a:buClr>
              <a:buSzPts val="1100"/>
              <a:buFont typeface="Arial"/>
              <a:buNone/>
            </a:pPr>
            <a:r>
              <a:rPr lang="ko-KR" sz="1400">
                <a:solidFill>
                  <a:schemeClr val="dk1"/>
                </a:solidFill>
              </a:rPr>
              <a:t>사용자 커뮤니티의 ROS에 대한 오픈소스 기여를 진심으로 권장하지만, 이를 요구하지는 않는다. 오픈 소스 라이선스에 따라 ROS를 배포하며, Apache 2.0이 기본 라이선스이다. </a:t>
            </a:r>
            <a:r>
              <a:rPr b="1" lang="ko-KR" sz="1400">
                <a:solidFill>
                  <a:schemeClr val="dk1"/>
                </a:solidFill>
              </a:rPr>
              <a:t>ROS를 수정하고, 자신 또는 다른 사람의 비공개 소프트웨어와 혼합하고, 그 결과물을 여러분의 독점 제품에 배포할 수 있으며, 그 사실을 알릴 필요도 없다</a:t>
            </a:r>
            <a:r>
              <a:rPr lang="ko-KR" sz="1400">
                <a:solidFill>
                  <a:schemeClr val="dk1"/>
                </a:solidFill>
              </a:rPr>
              <a:t>. 물론 항상 사용자들이 ROS를 어떻게 사용하고 있는지 알고 싶기에 커뮤니티에 이를 알려주길 바란다.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ko-KR" sz="1400">
                <a:solidFill>
                  <a:srgbClr val="4A86E8"/>
                </a:solidFill>
              </a:rPr>
              <a:t>(8) 업계 지원</a:t>
            </a:r>
            <a:endParaRPr b="1" sz="1400">
              <a:solidFill>
                <a:srgbClr val="4A86E8"/>
              </a:solidFill>
            </a:endParaRPr>
          </a:p>
          <a:p>
            <a:pPr indent="0" lvl="0" marL="0" rtl="0" algn="l">
              <a:spcBef>
                <a:spcPts val="0"/>
              </a:spcBef>
              <a:spcAft>
                <a:spcPts val="0"/>
              </a:spcAft>
              <a:buClr>
                <a:schemeClr val="dk1"/>
              </a:buClr>
              <a:buSzPts val="1100"/>
              <a:buFont typeface="Arial"/>
              <a:buNone/>
            </a:pPr>
            <a:r>
              <a:rPr lang="ko-KR" sz="1400">
                <a:solidFill>
                  <a:schemeClr val="dk1"/>
                </a:solidFill>
              </a:rPr>
              <a:t>ROS 2 기술 운영위원회(ROS 2 Technical Steering Committee)의 멤버쉽에서 알 수 있듯이 ROS 2에 대한 업계 지원은 강력하다. </a:t>
            </a:r>
            <a:r>
              <a:rPr b="1" lang="ko-KR" sz="1400">
                <a:solidFill>
                  <a:schemeClr val="dk1"/>
                </a:solidFill>
              </a:rPr>
              <a:t>전 세계의 크고 작은 회사는 제품을 개발할 뿐만 아니라 ROS 2에 오픈소스 기여를 하기 위해 자원을 투입</a:t>
            </a:r>
            <a:r>
              <a:rPr lang="ko-KR" sz="1400">
                <a:solidFill>
                  <a:schemeClr val="dk1"/>
                </a:solidFill>
              </a:rPr>
              <a:t>하고 있다.</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304800" lvl="0" marL="457200" rtl="0" algn="l">
              <a:lnSpc>
                <a:spcPct val="133333"/>
              </a:lnSpc>
              <a:spcBef>
                <a:spcPts val="0"/>
              </a:spcBef>
              <a:spcAft>
                <a:spcPts val="0"/>
              </a:spcAft>
              <a:buSzPts val="1200"/>
              <a:buChar char="●"/>
            </a:pPr>
            <a:r>
              <a:rPr b="1" lang="ko-KR" sz="1200" u="sng">
                <a:hlinkClick r:id="rId3"/>
              </a:rPr>
              <a:t>ROS Package Documentation </a:t>
            </a:r>
            <a:endParaRPr b="1" sz="1200" u="sng"/>
          </a:p>
          <a:p>
            <a:pPr indent="-304800" lvl="0" marL="457200" rtl="0" algn="l">
              <a:lnSpc>
                <a:spcPct val="133333"/>
              </a:lnSpc>
              <a:spcBef>
                <a:spcPts val="0"/>
              </a:spcBef>
              <a:spcAft>
                <a:spcPts val="0"/>
              </a:spcAft>
              <a:buSzPts val="1200"/>
              <a:buChar char="●"/>
            </a:pPr>
            <a:r>
              <a:rPr b="1" lang="ko-KR" sz="1200" u="sng">
                <a:hlinkClick r:id="rId4"/>
              </a:rPr>
              <a:t>Robotics Stack Exchange </a:t>
            </a:r>
            <a:endParaRPr b="1" sz="1200" u="sng"/>
          </a:p>
          <a:p>
            <a:pPr indent="-304800" lvl="0" marL="457200" rtl="0" algn="l">
              <a:lnSpc>
                <a:spcPct val="133333"/>
              </a:lnSpc>
              <a:spcBef>
                <a:spcPts val="0"/>
              </a:spcBef>
              <a:spcAft>
                <a:spcPts val="0"/>
              </a:spcAft>
              <a:buSzPts val="1200"/>
              <a:buChar char="●"/>
            </a:pPr>
            <a:r>
              <a:rPr b="1" lang="ko-KR" sz="1200" u="sng">
                <a:hlinkClick r:id="rId5"/>
              </a:rPr>
              <a:t>ROS Discourse Forums </a:t>
            </a:r>
            <a:endParaRPr b="1" sz="1200" u="sng"/>
          </a:p>
          <a:p>
            <a:pPr indent="-304800" lvl="0" marL="457200" rtl="0" algn="l">
              <a:lnSpc>
                <a:spcPct val="133333"/>
              </a:lnSpc>
              <a:spcBef>
                <a:spcPts val="0"/>
              </a:spcBef>
              <a:spcAft>
                <a:spcPts val="0"/>
              </a:spcAft>
              <a:buSzPts val="1200"/>
              <a:buChar char="●"/>
            </a:pPr>
            <a:r>
              <a:rPr b="1" lang="ko-KR" sz="1200" u="sng">
                <a:hlinkClick r:id="rId6"/>
              </a:rPr>
              <a:t>Open Robotics Discord Server </a:t>
            </a:r>
            <a:endParaRPr sz="1200"/>
          </a:p>
          <a:p>
            <a:pPr indent="-304800" lvl="0" marL="457200" rtl="0" algn="l">
              <a:spcBef>
                <a:spcPts val="0"/>
              </a:spcBef>
              <a:spcAft>
                <a:spcPts val="0"/>
              </a:spcAft>
              <a:buSzPts val="1200"/>
              <a:buChar char="●"/>
            </a:pPr>
            <a:r>
              <a:rPr b="1" lang="ko-KR" sz="1200" u="sng">
                <a:highlight>
                  <a:srgbClr val="FFFFFF"/>
                </a:highlight>
              </a:rPr>
              <a:t>ROS Index </a:t>
            </a:r>
            <a:endParaRPr b="1" sz="1200" u="sng">
              <a:highlight>
                <a:srgbClr val="FFFFFF"/>
              </a:highlight>
            </a:endParaRPr>
          </a:p>
          <a:p>
            <a:pPr indent="-304800" lvl="0" marL="457200" rtl="0" algn="l">
              <a:lnSpc>
                <a:spcPct val="133333"/>
              </a:lnSpc>
              <a:spcBef>
                <a:spcPts val="0"/>
              </a:spcBef>
              <a:spcAft>
                <a:spcPts val="0"/>
              </a:spcAft>
              <a:buSzPts val="1200"/>
              <a:buChar char="●"/>
            </a:pPr>
            <a:r>
              <a:rPr b="1" lang="ko-KR" sz="1200" u="sng">
                <a:hlinkClick r:id="rId7"/>
              </a:rPr>
              <a:t>Issue Trackers </a:t>
            </a:r>
            <a:endParaRPr sz="1200"/>
          </a:p>
          <a:p>
            <a:pPr indent="0" lvl="0" marL="0" rtl="0" algn="l">
              <a:spcBef>
                <a:spcPts val="0"/>
              </a:spcBef>
              <a:spcAft>
                <a:spcPts val="0"/>
              </a:spcAft>
              <a:buNone/>
            </a:pPr>
            <a:r>
              <a:t/>
            </a:r>
            <a:endParaRPr/>
          </a:p>
        </p:txBody>
      </p:sp>
      <p:sp>
        <p:nvSpPr>
          <p:cNvPr id="187" name="Google Shape;187;p28"/>
          <p:cNvSpPr txBox="1"/>
          <p:nvPr/>
        </p:nvSpPr>
        <p:spPr>
          <a:xfrm>
            <a:off x="40000" y="4902850"/>
            <a:ext cx="3637200" cy="195900"/>
          </a:xfrm>
          <a:prstGeom prst="rect">
            <a:avLst/>
          </a:prstGeom>
          <a:noFill/>
          <a:ln>
            <a:noFill/>
          </a:ln>
        </p:spPr>
        <p:txBody>
          <a:bodyPr anchorCtr="0" anchor="t" bIns="36000" lIns="36000" spcFirstLastPara="1" rIns="36000" wrap="square" tIns="36000">
            <a:spAutoFit/>
          </a:bodyPr>
          <a:lstStyle/>
          <a:p>
            <a:pPr indent="0" lvl="0" marL="0" rtl="0" algn="l">
              <a:spcBef>
                <a:spcPts val="0"/>
              </a:spcBef>
              <a:spcAft>
                <a:spcPts val="0"/>
              </a:spcAft>
              <a:buNone/>
            </a:pPr>
            <a:r>
              <a:rPr lang="ko-KR" sz="800"/>
              <a:t>[출처] </a:t>
            </a:r>
            <a:r>
              <a:rPr lang="ko-KR" sz="800" u="sng">
                <a:solidFill>
                  <a:schemeClr val="hlink"/>
                </a:solidFill>
                <a:hlinkClick r:id="rId8"/>
              </a:rPr>
              <a:t>https://www.ros.org/</a:t>
            </a:r>
            <a:r>
              <a:rPr lang="ko-KR" sz="800"/>
              <a:t> </a:t>
            </a:r>
            <a:endParaRPr sz="8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172"/>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311" name="Google Shape;1311;p172"/>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3600">
                <a:solidFill>
                  <a:schemeClr val="dk1"/>
                </a:solidFill>
                <a:latin typeface="Calibri"/>
                <a:ea typeface="Calibri"/>
                <a:cs typeface="Calibri"/>
                <a:sym typeface="Calibri"/>
              </a:rPr>
              <a:t>ROS 2 토픽, 서비스, 액션</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rPr b="1" lang="ko-KR" sz="3600">
                <a:solidFill>
                  <a:schemeClr val="dk1"/>
                </a:solidFill>
                <a:latin typeface="Calibri"/>
                <a:ea typeface="Calibri"/>
                <a:cs typeface="Calibri"/>
                <a:sym typeface="Calibri"/>
              </a:rPr>
              <a:t>정리 및 비교</a:t>
            </a:r>
            <a:endParaRPr b="1" sz="3600">
              <a:latin typeface="Calibri"/>
              <a:ea typeface="Calibri"/>
              <a:cs typeface="Calibri"/>
              <a:sym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7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서비스, 액션 비교</a:t>
            </a:r>
            <a:endParaRPr/>
          </a:p>
        </p:txBody>
      </p:sp>
      <p:sp>
        <p:nvSpPr>
          <p:cNvPr id="1318" name="Google Shape;1318;p173"/>
          <p:cNvSpPr txBox="1"/>
          <p:nvPr>
            <p:ph idx="1" type="body"/>
          </p:nvPr>
        </p:nvSpPr>
        <p:spPr>
          <a:xfrm>
            <a:off x="371800" y="902001"/>
            <a:ext cx="8451300" cy="9396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지금까지 강좌에서 다루었던 토픽, 서비스, 액션은 ROS의 중요 컨셉이자 앞으로 강좌에서 다룰 ROS 프로그래밍에 있어서 매우 중요한 부분이기에 다시 한번 비교를 해보도록 하겠다. 여기서 비교한 연속성, 방향성, 동기성, 다자간 연결, 노드 역할, 동작 트리거, 인터페이스를 각 토픽, 서비스, 액션의 서로 다른 특징이라고 볼 수 있고 노드간의 데이터 전송에 있어서 특성에 맞게 선택하여 ROS 프로그래밍을 하게 된다. </a:t>
            </a:r>
            <a:endParaRPr sz="1400"/>
          </a:p>
        </p:txBody>
      </p:sp>
      <p:graphicFrame>
        <p:nvGraphicFramePr>
          <p:cNvPr id="1319" name="Google Shape;1319;p173"/>
          <p:cNvGraphicFramePr/>
          <p:nvPr/>
        </p:nvGraphicFramePr>
        <p:xfrm>
          <a:off x="773000" y="1930950"/>
          <a:ext cx="3000000" cy="3000000"/>
        </p:xfrm>
        <a:graphic>
          <a:graphicData uri="http://schemas.openxmlformats.org/drawingml/2006/table">
            <a:tbl>
              <a:tblPr>
                <a:solidFill>
                  <a:srgbClr val="FFFFFF"/>
                </a:solidFill>
                <a:tableStyleId>{B19A7A8C-E438-461C-B57F-80B0C3580A21}</a:tableStyleId>
              </a:tblPr>
              <a:tblGrid>
                <a:gridCol w="1905000"/>
                <a:gridCol w="1905000"/>
                <a:gridCol w="1905000"/>
                <a:gridCol w="1905000"/>
              </a:tblGrid>
              <a:tr h="174625">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토픽 (topic)​</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서비스 (service)</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액션 (action)</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r>
              <a:tr h="160375">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연속성</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연속성</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일회성</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복합 (토픽+서비스)</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160375">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방향성</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단방향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양방향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양방향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160375">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동기성</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비동기</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동기</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동기 + 비동기</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245900">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다자간 연결</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1:1, 1:N, N:1, N:N</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(publisher:subscriber)</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1:1</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(server:client)</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1:1</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(server:client)</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245900">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노드 역할</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발행자 (publisher)</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구독자 (subscriber)</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서버 (server)</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클라언트 (client)</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서버 (server)</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클라언트 (client)</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160375">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동작 트리거</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발행자</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클라언트</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클라언트</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160375">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인터페이스</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msg 인터페이스</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srv 인터페이스</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action 인터페이스</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245900">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CLI 명령어</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ros2 topic</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ros2 interface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ros2 service</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ros2 interface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ros2 action</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ros2 interface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416975">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사용 예</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센서 데이터, 로봇 상태,</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로봇 좌표, 로봇 속도 명령 등</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LED 제어, 모터 토크 On/Off,</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IK/FK 계산, 이동 경로 계산 등</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목적지로 이동,</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물건 파지, 복합 태스크 등</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7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서비스, 액션 비교</a:t>
            </a:r>
            <a:endParaRPr/>
          </a:p>
        </p:txBody>
      </p:sp>
      <p:sp>
        <p:nvSpPr>
          <p:cNvPr id="1326" name="Google Shape;1326;p174"/>
          <p:cNvSpPr txBox="1"/>
          <p:nvPr>
            <p:ph idx="1" type="body"/>
          </p:nvPr>
        </p:nvSpPr>
        <p:spPr>
          <a:xfrm>
            <a:off x="371800" y="902004"/>
            <a:ext cx="8451300" cy="8229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아래의 표는 토픽, 서비스, 액션에서 사용되는  msg, srv, action 인터페이스를 비교한 내용이다. 모든 인터페이스는 msg 인터페이스의 확장형이라고 생각하면 되고 `---` 구분자가 0, 1, 2개로 몇개를 넣어 데이터를 구분했냐의 차이이다.</a:t>
            </a:r>
            <a:endParaRPr sz="1400"/>
          </a:p>
        </p:txBody>
      </p:sp>
      <p:graphicFrame>
        <p:nvGraphicFramePr>
          <p:cNvPr id="1327" name="Google Shape;1327;p174"/>
          <p:cNvGraphicFramePr/>
          <p:nvPr/>
        </p:nvGraphicFramePr>
        <p:xfrm>
          <a:off x="715975" y="1702500"/>
          <a:ext cx="3000000" cy="3000000"/>
        </p:xfrm>
        <a:graphic>
          <a:graphicData uri="http://schemas.openxmlformats.org/drawingml/2006/table">
            <a:tbl>
              <a:tblPr>
                <a:solidFill>
                  <a:srgbClr val="FFFFFF"/>
                </a:solidFill>
                <a:tableStyleId>{B19A7A8C-E438-461C-B57F-80B0C3580A21}</a:tableStyleId>
              </a:tblPr>
              <a:tblGrid>
                <a:gridCol w="1656700"/>
                <a:gridCol w="1733475"/>
                <a:gridCol w="1914350"/>
                <a:gridCol w="2549925"/>
              </a:tblGrid>
              <a:tr h="133650">
                <a:tc>
                  <a:txBody>
                    <a:bodyPr/>
                    <a:lstStyle/>
                    <a:p>
                      <a:pPr indent="0" lvl="0" marL="0" rtl="0" algn="ctr">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msg 인터페이스</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srv 인터페이스</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action 인터페이스</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r>
              <a:tr h="133650">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확장자</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90000"/>
                        </a:lnSpc>
                        <a:spcBef>
                          <a:spcPts val="0"/>
                        </a:spcBef>
                        <a:spcAft>
                          <a:spcPts val="0"/>
                        </a:spcAft>
                        <a:buNone/>
                      </a:pPr>
                      <a:r>
                        <a:rPr lang="ko-KR" sz="1000">
                          <a:latin typeface="Calibri"/>
                          <a:ea typeface="Calibri"/>
                          <a:cs typeface="Calibri"/>
                          <a:sym typeface="Calibri"/>
                        </a:rPr>
                        <a:t>*.msg</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90000"/>
                        </a:lnSpc>
                        <a:spcBef>
                          <a:spcPts val="0"/>
                        </a:spcBef>
                        <a:spcAft>
                          <a:spcPts val="0"/>
                        </a:spcAft>
                        <a:buNone/>
                      </a:pPr>
                      <a:r>
                        <a:rPr lang="ko-KR" sz="1000">
                          <a:latin typeface="Calibri"/>
                          <a:ea typeface="Calibri"/>
                          <a:cs typeface="Calibri"/>
                          <a:sym typeface="Calibri"/>
                        </a:rPr>
                        <a:t>*.srv</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90000"/>
                        </a:lnSpc>
                        <a:spcBef>
                          <a:spcPts val="0"/>
                        </a:spcBef>
                        <a:spcAft>
                          <a:spcPts val="0"/>
                        </a:spcAft>
                        <a:buNone/>
                      </a:pPr>
                      <a:r>
                        <a:rPr lang="ko-KR" sz="1000">
                          <a:latin typeface="Calibri"/>
                          <a:ea typeface="Calibri"/>
                          <a:cs typeface="Calibri"/>
                          <a:sym typeface="Calibri"/>
                        </a:rPr>
                        <a:t>*.action</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496675">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데이터</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토픽 데이터 (data)</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서비스 요청 (request)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서비스 응답 (response)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액션 목표 (goal)</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액션 결과 (result)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액션 피드백 (feedback)</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768975">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형식</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fieldtype1 fieldname1</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fieldtype2 fieldname2</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fieldtype3 fieldname3</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fieldtype1 fieldname1</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fieldtype2 fieldname2</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fieldtype3 fieldname3</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fieldtype4 fieldname4</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fieldtype1 fieldname1</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fieldtype2 fieldname2</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fieldtype3 fieldname3</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fieldtype4 fieldname4</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fieldtype5 fieldname5</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fieldtype6 fieldname6</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133650">
                <a:tc rowSpan="2">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사용 예</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[geometry_msgs/msg/Twist]</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[turtlesim/srv/Spawn.srv]</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[turtlesim/action/RotateAbsolute.action]</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587450">
                <a:tc vMerge="1"/>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Vector3 linear</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Vector3 angular</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float32 x</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float32 y</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float32 theta</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string name</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string name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float32 theta</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float32 delta</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float32 remaining</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75"/>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334" name="Google Shape;1334;p175"/>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 도구</a:t>
            </a:r>
            <a:endParaRPr b="1" sz="3000">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7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도구</a:t>
            </a:r>
            <a:endParaRPr/>
          </a:p>
        </p:txBody>
      </p:sp>
      <p:sp>
        <p:nvSpPr>
          <p:cNvPr id="1341" name="Google Shape;1341;p17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lang="ko-KR"/>
              <a:t>CLI 형태의 Command-Line Tools</a:t>
            </a:r>
            <a:endParaRPr/>
          </a:p>
          <a:p>
            <a:pPr indent="-342900" lvl="0" marL="457200" rtl="0" algn="l">
              <a:spcBef>
                <a:spcPts val="0"/>
              </a:spcBef>
              <a:spcAft>
                <a:spcPts val="0"/>
              </a:spcAft>
              <a:buSzPts val="1800"/>
              <a:buChar char="●"/>
            </a:pPr>
            <a:r>
              <a:rPr lang="ko-KR"/>
              <a:t>GUI 형태의 RQt</a:t>
            </a:r>
            <a:endParaRPr/>
          </a:p>
          <a:p>
            <a:pPr indent="-342900" lvl="0" marL="457200" rtl="0" algn="l">
              <a:spcBef>
                <a:spcPts val="0"/>
              </a:spcBef>
              <a:spcAft>
                <a:spcPts val="0"/>
              </a:spcAft>
              <a:buSzPts val="1800"/>
              <a:buChar char="●"/>
            </a:pPr>
            <a:r>
              <a:rPr lang="ko-KR"/>
              <a:t>3차원 시각화툴인 RViz</a:t>
            </a:r>
            <a:endParaRPr/>
          </a:p>
          <a:p>
            <a:pPr indent="-342900" lvl="0" marL="457200" rtl="0" algn="l">
              <a:spcBef>
                <a:spcPts val="0"/>
              </a:spcBef>
              <a:spcAft>
                <a:spcPts val="0"/>
              </a:spcAft>
              <a:buSzPts val="1800"/>
              <a:buChar char="●"/>
            </a:pPr>
            <a:r>
              <a:rPr lang="ko-KR"/>
              <a:t>3차원 시뮬레이터 Gazebo</a:t>
            </a:r>
            <a:endParaRPr/>
          </a:p>
        </p:txBody>
      </p:sp>
      <p:pic>
        <p:nvPicPr>
          <p:cNvPr id="1342" name="Google Shape;1342;p176"/>
          <p:cNvPicPr preferRelativeResize="0"/>
          <p:nvPr/>
        </p:nvPicPr>
        <p:blipFill>
          <a:blip r:embed="rId3">
            <a:alphaModFix/>
          </a:blip>
          <a:stretch>
            <a:fillRect/>
          </a:stretch>
        </p:blipFill>
        <p:spPr>
          <a:xfrm>
            <a:off x="3918325" y="850650"/>
            <a:ext cx="2436349" cy="1721100"/>
          </a:xfrm>
          <a:prstGeom prst="rect">
            <a:avLst/>
          </a:prstGeom>
          <a:noFill/>
          <a:ln>
            <a:noFill/>
          </a:ln>
        </p:spPr>
      </p:pic>
      <p:pic>
        <p:nvPicPr>
          <p:cNvPr id="1343" name="Google Shape;1343;p176"/>
          <p:cNvPicPr preferRelativeResize="0"/>
          <p:nvPr/>
        </p:nvPicPr>
        <p:blipFill>
          <a:blip r:embed="rId4">
            <a:alphaModFix/>
          </a:blip>
          <a:stretch>
            <a:fillRect/>
          </a:stretch>
        </p:blipFill>
        <p:spPr>
          <a:xfrm>
            <a:off x="6395025" y="850650"/>
            <a:ext cx="2400654" cy="1721101"/>
          </a:xfrm>
          <a:prstGeom prst="rect">
            <a:avLst/>
          </a:prstGeom>
          <a:noFill/>
          <a:ln>
            <a:noFill/>
          </a:ln>
        </p:spPr>
      </p:pic>
      <p:pic>
        <p:nvPicPr>
          <p:cNvPr id="1344" name="Google Shape;1344;p176"/>
          <p:cNvPicPr preferRelativeResize="0"/>
          <p:nvPr/>
        </p:nvPicPr>
        <p:blipFill>
          <a:blip r:embed="rId5">
            <a:alphaModFix/>
          </a:blip>
          <a:stretch>
            <a:fillRect/>
          </a:stretch>
        </p:blipFill>
        <p:spPr>
          <a:xfrm>
            <a:off x="1036707" y="2656825"/>
            <a:ext cx="3292794" cy="2387276"/>
          </a:xfrm>
          <a:prstGeom prst="rect">
            <a:avLst/>
          </a:prstGeom>
          <a:noFill/>
          <a:ln>
            <a:noFill/>
          </a:ln>
        </p:spPr>
      </p:pic>
      <p:pic>
        <p:nvPicPr>
          <p:cNvPr id="1345" name="Google Shape;1345;p176"/>
          <p:cNvPicPr preferRelativeResize="0"/>
          <p:nvPr/>
        </p:nvPicPr>
        <p:blipFill>
          <a:blip r:embed="rId6">
            <a:alphaModFix/>
          </a:blip>
          <a:stretch>
            <a:fillRect/>
          </a:stretch>
        </p:blipFill>
        <p:spPr>
          <a:xfrm>
            <a:off x="4390083" y="2656825"/>
            <a:ext cx="4405592" cy="238727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7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도구: CLI 형태의 Command-Line Tools</a:t>
            </a:r>
            <a:endParaRPr/>
          </a:p>
        </p:txBody>
      </p:sp>
      <p:sp>
        <p:nvSpPr>
          <p:cNvPr id="1352" name="Google Shape;1352;p17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lang="ko-KR"/>
              <a:t>CLI</a:t>
            </a:r>
            <a:endParaRPr/>
          </a:p>
          <a:p>
            <a:pPr indent="-317500" lvl="1" marL="914400" rtl="0" algn="l">
              <a:spcBef>
                <a:spcPts val="0"/>
              </a:spcBef>
              <a:spcAft>
                <a:spcPts val="0"/>
              </a:spcAft>
              <a:buSzPts val="1400"/>
              <a:buChar char="○"/>
            </a:pPr>
            <a:r>
              <a:rPr lang="ko-KR"/>
              <a:t>CLI 기반 Command-Line Tools</a:t>
            </a:r>
            <a:endParaRPr/>
          </a:p>
          <a:p>
            <a:pPr indent="-317500" lvl="1" marL="914400" rtl="0" algn="l">
              <a:spcBef>
                <a:spcPts val="0"/>
              </a:spcBef>
              <a:spcAft>
                <a:spcPts val="0"/>
              </a:spcAft>
              <a:buSzPts val="1400"/>
              <a:buChar char="○"/>
            </a:pPr>
            <a:r>
              <a:rPr lang="ko-KR"/>
              <a:t>명령어 기반의 툴로 로봇 억세스 및 거의 모든 ROS 기능을 다룬다.</a:t>
            </a:r>
            <a:endParaRPr/>
          </a:p>
          <a:p>
            <a:pPr indent="-317500" lvl="1" marL="914400" rtl="0" algn="l">
              <a:spcBef>
                <a:spcPts val="0"/>
              </a:spcBef>
              <a:spcAft>
                <a:spcPts val="0"/>
              </a:spcAft>
              <a:buSzPts val="1400"/>
              <a:buChar char="○"/>
            </a:pPr>
            <a:r>
              <a:rPr lang="ko-KR"/>
              <a:t>개발환경 및 빌드, 테스트 툴 (colcon)</a:t>
            </a:r>
            <a:endParaRPr/>
          </a:p>
          <a:p>
            <a:pPr indent="-317500" lvl="1" marL="914400" rtl="0" algn="l">
              <a:spcBef>
                <a:spcPts val="0"/>
              </a:spcBef>
              <a:spcAft>
                <a:spcPts val="0"/>
              </a:spcAft>
              <a:buSzPts val="1400"/>
              <a:buChar char="○"/>
            </a:pPr>
            <a:r>
              <a:rPr lang="ko-KR"/>
              <a:t>데이터를 기록, 재생, 관리하는 툴 (ros2bag)</a:t>
            </a:r>
            <a:endParaRPr/>
          </a:p>
          <a:p>
            <a:pPr indent="-317500" lvl="1" marL="914400" rtl="0" algn="l">
              <a:spcBef>
                <a:spcPts val="0"/>
              </a:spcBef>
              <a:spcAft>
                <a:spcPts val="0"/>
              </a:spcAft>
              <a:buSzPts val="1400"/>
              <a:buChar char="○"/>
            </a:pPr>
            <a:r>
              <a:rPr lang="ko-KR"/>
              <a:t>colcon, ros2bag 외 20여 가지</a:t>
            </a:r>
            <a:endParaRPr/>
          </a:p>
          <a:p>
            <a:pPr indent="0" lvl="0" marL="0" rtl="0" algn="l">
              <a:spcBef>
                <a:spcPts val="0"/>
              </a:spcBef>
              <a:spcAft>
                <a:spcPts val="0"/>
              </a:spcAft>
              <a:buNone/>
            </a:pPr>
            <a:r>
              <a:t/>
            </a:r>
            <a:endParaRPr/>
          </a:p>
        </p:txBody>
      </p:sp>
      <p:sp>
        <p:nvSpPr>
          <p:cNvPr id="1353" name="Google Shape;1353;p177"/>
          <p:cNvSpPr txBox="1"/>
          <p:nvPr/>
        </p:nvSpPr>
        <p:spPr>
          <a:xfrm>
            <a:off x="264700" y="2274150"/>
            <a:ext cx="3000000" cy="2339700"/>
          </a:xfrm>
          <a:prstGeom prst="rect">
            <a:avLst/>
          </a:prstGeom>
          <a:noFill/>
          <a:ln>
            <a:noFill/>
          </a:ln>
        </p:spPr>
        <p:txBody>
          <a:bodyPr anchorCtr="0" anchor="t" bIns="91425" lIns="91425" spcFirstLastPara="1" rIns="91425" wrap="square" tIns="91425">
            <a:spAutoFit/>
          </a:bodyPr>
          <a:lstStyle/>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action</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bag</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component</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daemon</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doctor</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extension_points</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extensions</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interface</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launch</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t/>
            </a:r>
            <a:endParaRPr>
              <a:solidFill>
                <a:schemeClr val="dk1"/>
              </a:solidFill>
              <a:latin typeface="Calibri"/>
              <a:ea typeface="Calibri"/>
              <a:cs typeface="Calibri"/>
              <a:sym typeface="Calibri"/>
            </a:endParaRPr>
          </a:p>
        </p:txBody>
      </p:sp>
      <p:sp>
        <p:nvSpPr>
          <p:cNvPr id="1354" name="Google Shape;1354;p177"/>
          <p:cNvSpPr txBox="1"/>
          <p:nvPr/>
        </p:nvSpPr>
        <p:spPr>
          <a:xfrm>
            <a:off x="2584075" y="2274150"/>
            <a:ext cx="3000000" cy="2339700"/>
          </a:xfrm>
          <a:prstGeom prst="rect">
            <a:avLst/>
          </a:prstGeom>
          <a:noFill/>
          <a:ln>
            <a:noFill/>
          </a:ln>
        </p:spPr>
        <p:txBody>
          <a:bodyPr anchorCtr="0" anchor="t" bIns="91425" lIns="91425" spcFirstLastPara="1" rIns="91425" wrap="square" tIns="91425">
            <a:spAutoFit/>
          </a:bodyPr>
          <a:lstStyle/>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lifecycle</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multicast</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node</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param</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pkg</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run</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security</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service</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topic</a:t>
            </a:r>
            <a:endParaRPr>
              <a:solidFill>
                <a:schemeClr val="dk1"/>
              </a:solidFill>
              <a:latin typeface="Calibri"/>
              <a:ea typeface="Calibri"/>
              <a:cs typeface="Calibri"/>
              <a:sym typeface="Calibri"/>
            </a:endParaRPr>
          </a:p>
          <a:p>
            <a:pPr indent="-317500" lvl="2" marL="1371600" rtl="0" algn="l">
              <a:spcBef>
                <a:spcPts val="0"/>
              </a:spcBef>
              <a:spcAft>
                <a:spcPts val="0"/>
              </a:spcAft>
              <a:buClr>
                <a:schemeClr val="dk1"/>
              </a:buClr>
              <a:buSzPts val="1400"/>
              <a:buFont typeface="Calibri"/>
              <a:buChar char="■"/>
            </a:pPr>
            <a:r>
              <a:rPr lang="ko-KR">
                <a:solidFill>
                  <a:schemeClr val="dk1"/>
                </a:solidFill>
                <a:latin typeface="Calibri"/>
                <a:ea typeface="Calibri"/>
                <a:cs typeface="Calibri"/>
                <a:sym typeface="Calibri"/>
              </a:rPr>
              <a:t>wtf</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7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a:t>
            </a:r>
            <a:r>
              <a:rPr lang="ko-KR"/>
              <a:t>CLI 사용법</a:t>
            </a:r>
            <a:endParaRPr/>
          </a:p>
        </p:txBody>
      </p:sp>
      <p:sp>
        <p:nvSpPr>
          <p:cNvPr id="1361" name="Google Shape;1361;p178"/>
          <p:cNvSpPr txBox="1"/>
          <p:nvPr/>
        </p:nvSpPr>
        <p:spPr>
          <a:xfrm>
            <a:off x="448250" y="1080000"/>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a:t>
            </a:r>
            <a:r>
              <a:rPr b="1" lang="ko-KR" sz="1000">
                <a:solidFill>
                  <a:schemeClr val="lt1"/>
                </a:solidFill>
                <a:latin typeface="Calibri"/>
                <a:ea typeface="Calibri"/>
                <a:cs typeface="Calibri"/>
                <a:sym typeface="Calibri"/>
              </a:rPr>
              <a:t> [verbs] [sub-verbs] [options] [arguments]</a:t>
            </a:r>
            <a:endParaRPr b="1" sz="1000">
              <a:solidFill>
                <a:schemeClr val="lt1"/>
              </a:solidFill>
              <a:latin typeface="Calibri"/>
              <a:ea typeface="Calibri"/>
              <a:cs typeface="Calibri"/>
              <a:sym typeface="Calibri"/>
            </a:endParaRPr>
          </a:p>
        </p:txBody>
      </p:sp>
      <p:sp>
        <p:nvSpPr>
          <p:cNvPr id="1362" name="Google Shape;1362;p178"/>
          <p:cNvSpPr txBox="1"/>
          <p:nvPr/>
        </p:nvSpPr>
        <p:spPr>
          <a:xfrm>
            <a:off x="448250" y="1668600"/>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a:t>
            </a:r>
            <a:r>
              <a:rPr b="1" lang="ko-KR" sz="1000">
                <a:solidFill>
                  <a:schemeClr val="lt1"/>
                </a:solidFill>
                <a:latin typeface="Calibri"/>
                <a:ea typeface="Calibri"/>
                <a:cs typeface="Calibri"/>
                <a:sym typeface="Calibri"/>
              </a:rPr>
              <a:t> [tab] [tab] [tab] [tab] ...</a:t>
            </a:r>
            <a:endParaRPr b="1" sz="1000">
              <a:solidFill>
                <a:schemeClr val="lt1"/>
              </a:solidFill>
              <a:latin typeface="Calibri"/>
              <a:ea typeface="Calibri"/>
              <a:cs typeface="Calibri"/>
              <a:sym typeface="Calibri"/>
            </a:endParaRPr>
          </a:p>
        </p:txBody>
      </p:sp>
      <p:sp>
        <p:nvSpPr>
          <p:cNvPr id="1363" name="Google Shape;1363;p178"/>
          <p:cNvSpPr txBox="1"/>
          <p:nvPr/>
        </p:nvSpPr>
        <p:spPr>
          <a:xfrm>
            <a:off x="448250" y="2257200"/>
            <a:ext cx="5760000" cy="659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a:t>
            </a:r>
            <a:r>
              <a:rPr b="1" lang="ko-KR" sz="1000">
                <a:solidFill>
                  <a:schemeClr val="lt1"/>
                </a:solidFill>
                <a:latin typeface="Calibri"/>
                <a:ea typeface="Calibri"/>
                <a:cs typeface="Calibri"/>
                <a:sym typeface="Calibri"/>
              </a:rPr>
              <a:t> -h</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node</a:t>
            </a:r>
            <a:r>
              <a:rPr b="1" lang="ko-KR" sz="1000">
                <a:solidFill>
                  <a:schemeClr val="lt1"/>
                </a:solidFill>
                <a:latin typeface="Calibri"/>
                <a:ea typeface="Calibri"/>
                <a:cs typeface="Calibri"/>
                <a:sym typeface="Calibri"/>
              </a:rPr>
              <a:t> -h</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node info</a:t>
            </a:r>
            <a:r>
              <a:rPr b="1" lang="ko-KR" sz="1000">
                <a:solidFill>
                  <a:schemeClr val="lt1"/>
                </a:solidFill>
                <a:latin typeface="Calibri"/>
                <a:ea typeface="Calibri"/>
                <a:cs typeface="Calibri"/>
                <a:sym typeface="Calibri"/>
              </a:rPr>
              <a:t> -h﻿</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a:t>
            </a:r>
            <a:r>
              <a:rPr lang="ko-KR"/>
              <a:t>CLI </a:t>
            </a:r>
            <a:r>
              <a:rPr lang="ko-KR"/>
              <a:t>실행 명령어</a:t>
            </a:r>
            <a:endParaRPr/>
          </a:p>
        </p:txBody>
      </p:sp>
      <p:graphicFrame>
        <p:nvGraphicFramePr>
          <p:cNvPr id="1370" name="Google Shape;1370;p179"/>
          <p:cNvGraphicFramePr/>
          <p:nvPr/>
        </p:nvGraphicFramePr>
        <p:xfrm>
          <a:off x="448250" y="1080000"/>
          <a:ext cx="3000000" cy="3000000"/>
        </p:xfrm>
        <a:graphic>
          <a:graphicData uri="http://schemas.openxmlformats.org/drawingml/2006/table">
            <a:tbl>
              <a:tblPr>
                <a:solidFill>
                  <a:srgbClr val="FFFFFF"/>
                </a:solidFill>
                <a:tableStyleId>{B19A7A8C-E438-461C-B57F-80B0C3580A21}</a:tableStyleId>
              </a:tblPr>
              <a:tblGrid>
                <a:gridCol w="2791875"/>
                <a:gridCol w="2791875"/>
                <a:gridCol w="2791875"/>
              </a:tblGrid>
              <a:tr h="110125">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ros2cli + [verbs]</a:t>
                      </a:r>
                      <a:endParaRPr b="1" sz="1000">
                        <a:latin typeface="Calibri"/>
                        <a:ea typeface="Calibri"/>
                        <a:cs typeface="Calibri"/>
                        <a:sym typeface="Calibri"/>
                      </a:endParaRPr>
                    </a:p>
                  </a:txBody>
                  <a:tcPr marT="95250" marB="9525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[arguments]</a:t>
                      </a:r>
                      <a:endParaRPr b="1"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기능</a:t>
                      </a:r>
                      <a:endParaRPr b="1"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159075">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run</a:t>
                      </a:r>
                      <a:endParaRPr sz="1000">
                        <a:latin typeface="Calibri"/>
                        <a:ea typeface="Calibri"/>
                        <a:cs typeface="Calibri"/>
                        <a:sym typeface="Calibri"/>
                      </a:endParaRPr>
                    </a:p>
                  </a:txBody>
                  <a:tcPr marT="95250" marB="9525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&lt;package&gt; &lt;executable&gt;</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특정 패키지의 특정 </a:t>
                      </a:r>
                      <a:r>
                        <a:rPr b="1" lang="ko-KR" sz="1000">
                          <a:latin typeface="Calibri"/>
                          <a:ea typeface="Calibri"/>
                          <a:cs typeface="Calibri"/>
                          <a:sym typeface="Calibri"/>
                        </a:rPr>
                        <a:t>노드 실행</a:t>
                      </a:r>
                      <a:r>
                        <a:rPr lang="ko-KR" sz="1000">
                          <a:latin typeface="Calibri"/>
                          <a:ea typeface="Calibri"/>
                          <a:cs typeface="Calibri"/>
                          <a:sym typeface="Calibri"/>
                        </a:rPr>
                        <a:t> (1개의 노드)</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 executable에 따라 복수 노드도 실행 가능</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159075">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launch</a:t>
                      </a:r>
                      <a:endParaRPr sz="1000">
                        <a:latin typeface="Calibri"/>
                        <a:ea typeface="Calibri"/>
                        <a:cs typeface="Calibri"/>
                        <a:sym typeface="Calibri"/>
                      </a:endParaRPr>
                    </a:p>
                  </a:txBody>
                  <a:tcPr marT="95250" marB="9525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&lt;package&gt; &lt;launch-file&gt;</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특정 패키지의 특정 </a:t>
                      </a:r>
                      <a:r>
                        <a:rPr b="1" lang="ko-KR" sz="1000">
                          <a:latin typeface="Calibri"/>
                          <a:ea typeface="Calibri"/>
                          <a:cs typeface="Calibri"/>
                          <a:sym typeface="Calibri"/>
                        </a:rPr>
                        <a:t>런치 파일 실행</a:t>
                      </a:r>
                      <a:r>
                        <a:rPr lang="ko-KR" sz="1000">
                          <a:latin typeface="Calibri"/>
                          <a:ea typeface="Calibri"/>
                          <a:cs typeface="Calibri"/>
                          <a:sym typeface="Calibri"/>
                        </a:rPr>
                        <a:t> (0개~복수개의 노드)</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bl>
          </a:graphicData>
        </a:graphic>
      </p:graphicFrame>
      <p:sp>
        <p:nvSpPr>
          <p:cNvPr id="1371" name="Google Shape;1371;p179"/>
          <p:cNvSpPr txBox="1"/>
          <p:nvPr/>
        </p:nvSpPr>
        <p:spPr>
          <a:xfrm>
            <a:off x="448250" y="2642096"/>
            <a:ext cx="5760000" cy="72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 </a:t>
            </a:r>
            <a:r>
              <a:rPr b="1" lang="ko-KR" sz="1000">
                <a:solidFill>
                  <a:schemeClr val="lt1"/>
                </a:solidFill>
                <a:latin typeface="Calibri"/>
                <a:ea typeface="Calibri"/>
                <a:cs typeface="Calibri"/>
                <a:sym typeface="Calibri"/>
              </a:rPr>
              <a:t>turtlesim turtlesim_node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launch</a:t>
            </a:r>
            <a:r>
              <a:rPr b="1" lang="ko-KR" sz="1000">
                <a:solidFill>
                  <a:schemeClr val="lt1"/>
                </a:solidFill>
                <a:latin typeface="Calibri"/>
                <a:ea typeface="Calibri"/>
                <a:cs typeface="Calibri"/>
                <a:sym typeface="Calibri"/>
              </a:rPr>
              <a:t> demo_nodes_cpp talker_listener.launch.py</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8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a:t>
            </a:r>
            <a:r>
              <a:rPr lang="ko-KR"/>
              <a:t>CLI </a:t>
            </a:r>
            <a:r>
              <a:rPr lang="ko-KR"/>
              <a:t>정보 명령어</a:t>
            </a:r>
            <a:endParaRPr/>
          </a:p>
        </p:txBody>
      </p:sp>
      <p:graphicFrame>
        <p:nvGraphicFramePr>
          <p:cNvPr id="1378" name="Google Shape;1378;p180"/>
          <p:cNvGraphicFramePr/>
          <p:nvPr/>
        </p:nvGraphicFramePr>
        <p:xfrm>
          <a:off x="448250" y="931950"/>
          <a:ext cx="3000000" cy="3000000"/>
        </p:xfrm>
        <a:graphic>
          <a:graphicData uri="http://schemas.openxmlformats.org/drawingml/2006/table">
            <a:tbl>
              <a:tblPr>
                <a:solidFill>
                  <a:srgbClr val="FFFFFF"/>
                </a:solidFill>
                <a:tableStyleId>{B19A7A8C-E438-461C-B57F-80B0C3580A21}</a:tableStyleId>
              </a:tblPr>
              <a:tblGrid>
                <a:gridCol w="2791875"/>
                <a:gridCol w="2461300"/>
                <a:gridCol w="3122450"/>
              </a:tblGrid>
              <a:tr h="324875">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ros2cli + [verbs]</a:t>
                      </a:r>
                      <a:endParaRPr b="1" sz="1000">
                        <a:latin typeface="Calibri"/>
                        <a:ea typeface="Calibri"/>
                        <a:cs typeface="Calibri"/>
                        <a:sym typeface="Calibri"/>
                      </a:endParaRPr>
                    </a:p>
                  </a:txBody>
                  <a:tcPr marT="36000" marB="36000" marR="93600" marL="936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[sub-verbs]</a:t>
                      </a:r>
                      <a:endParaRPr b="1"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기능</a:t>
                      </a:r>
                      <a:endParaRPr b="1"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183025">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pkg</a:t>
                      </a:r>
                      <a:endParaRPr sz="1000">
                        <a:latin typeface="Calibri"/>
                        <a:ea typeface="Calibri"/>
                        <a:cs typeface="Calibri"/>
                        <a:sym typeface="Calibri"/>
                      </a:endParaRPr>
                    </a:p>
                  </a:txBody>
                  <a:tcPr marT="36000" marB="36000" marR="93600" marL="936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create</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executables</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list</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prefix</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xml</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새로운 ROS 2 패키지 생성</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패키지의 실행 파일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사용 가능한 패키지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패키지의 저장 위치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패키지의 패키지 정보 파일(xml) 출력</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231400">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node</a:t>
                      </a:r>
                      <a:endParaRPr sz="1000">
                        <a:latin typeface="Calibri"/>
                        <a:ea typeface="Calibri"/>
                        <a:cs typeface="Calibri"/>
                        <a:sym typeface="Calibri"/>
                      </a:endParaRPr>
                    </a:p>
                  </a:txBody>
                  <a:tcPr marT="36000" marB="36000" marR="93600" marL="936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info</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list</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실행 중인 노드 중 지정한 노드의 정보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실행 중인 모든 노드의 목록 출력</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1148625">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topic</a:t>
                      </a:r>
                      <a:endParaRPr sz="1000">
                        <a:latin typeface="Calibri"/>
                        <a:ea typeface="Calibri"/>
                        <a:cs typeface="Calibri"/>
                        <a:sym typeface="Calibri"/>
                      </a:endParaRPr>
                    </a:p>
                  </a:txBody>
                  <a:tcPr marT="36000" marB="36000" marR="93600" marL="936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bw</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delay</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echo</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find</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hz</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info</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list</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pub</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type</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지정 토픽의 대역폭 측정</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토픽의 지연시간 측정</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토픽의 데이터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타입을 사용하는 토픽 이름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토픽의 주기 측정</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토픽의 정보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사용 가능한 토픽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토픽의 토픽 발행</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토픽의 토픽 타입 출력</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335775">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service</a:t>
                      </a:r>
                      <a:endParaRPr sz="1000">
                        <a:latin typeface="Calibri"/>
                        <a:ea typeface="Calibri"/>
                        <a:cs typeface="Calibri"/>
                        <a:sym typeface="Calibri"/>
                      </a:endParaRPr>
                    </a:p>
                  </a:txBody>
                  <a:tcPr marT="36000" marB="36000" marR="93600" marL="936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call</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find</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list</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type</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지정 서비스의 서비스 요청 전달</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서비스 타입의 서비스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사용 가능한 서비스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서비스의 타입 출력</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490650">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action</a:t>
                      </a:r>
                      <a:endParaRPr sz="1000">
                        <a:latin typeface="Calibri"/>
                        <a:ea typeface="Calibri"/>
                        <a:cs typeface="Calibri"/>
                        <a:sym typeface="Calibri"/>
                      </a:endParaRPr>
                    </a:p>
                  </a:txBody>
                  <a:tcPr marT="36000" marB="36000" marR="93600" marL="936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info</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list</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send_goal</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지정 액션의 정보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사용 가능한 액션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액션의 액션 목표 전송</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bl>
          </a:graphicData>
        </a:graphic>
      </p:graphicFrame>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8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a:t>
            </a:r>
            <a:r>
              <a:rPr lang="ko-KR"/>
              <a:t>CLI </a:t>
            </a:r>
            <a:r>
              <a:rPr lang="ko-KR"/>
              <a:t>정보 명령어</a:t>
            </a:r>
            <a:endParaRPr/>
          </a:p>
        </p:txBody>
      </p:sp>
      <p:graphicFrame>
        <p:nvGraphicFramePr>
          <p:cNvPr id="1385" name="Google Shape;1385;p181"/>
          <p:cNvGraphicFramePr/>
          <p:nvPr/>
        </p:nvGraphicFramePr>
        <p:xfrm>
          <a:off x="448250" y="931950"/>
          <a:ext cx="3000000" cy="3000000"/>
        </p:xfrm>
        <a:graphic>
          <a:graphicData uri="http://schemas.openxmlformats.org/drawingml/2006/table">
            <a:tbl>
              <a:tblPr>
                <a:solidFill>
                  <a:srgbClr val="FFFFFF"/>
                </a:solidFill>
                <a:tableStyleId>{B19A7A8C-E438-461C-B57F-80B0C3580A21}</a:tableStyleId>
              </a:tblPr>
              <a:tblGrid>
                <a:gridCol w="2791875"/>
                <a:gridCol w="2461300"/>
                <a:gridCol w="3122450"/>
              </a:tblGrid>
              <a:tr h="324875">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ros2cli + [verbs]</a:t>
                      </a:r>
                      <a:endParaRPr b="1" sz="1000">
                        <a:latin typeface="Calibri"/>
                        <a:ea typeface="Calibri"/>
                        <a:cs typeface="Calibri"/>
                        <a:sym typeface="Calibri"/>
                      </a:endParaRPr>
                    </a:p>
                  </a:txBody>
                  <a:tcPr marT="36000" marB="36000" marR="93600" marL="936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[sub-verbs]</a:t>
                      </a:r>
                      <a:endParaRPr b="1"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기능</a:t>
                      </a:r>
                      <a:endParaRPr b="1"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594975">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interface</a:t>
                      </a:r>
                      <a:endParaRPr sz="1000">
                        <a:latin typeface="Calibri"/>
                        <a:ea typeface="Calibri"/>
                        <a:cs typeface="Calibri"/>
                        <a:sym typeface="Calibri"/>
                      </a:endParaRPr>
                    </a:p>
                  </a:txBody>
                  <a:tcPr marT="36000" marB="36000" marR="93600" marL="936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list</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package</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packages</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proto</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show</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사용 가능한 모든 인터페이스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특정 패키지에서 사용 가능한 인터페이스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인터페이스 패키지들의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패키지의 프로토타입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인터페이스의 데이터 형태 출력</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559200">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param</a:t>
                      </a:r>
                      <a:endParaRPr sz="1000">
                        <a:latin typeface="Calibri"/>
                        <a:ea typeface="Calibri"/>
                        <a:cs typeface="Calibri"/>
                        <a:sym typeface="Calibri"/>
                      </a:endParaRPr>
                    </a:p>
                  </a:txBody>
                  <a:tcPr marT="36000" marB="36000" marR="93600" marL="936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delete</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describe</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dump</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get</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list</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set</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지정 파라미터 삭제</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파라미터 정보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파라미터 저장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파라미터 읽기</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사용 가능한 파라미터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파라미터 쓰기</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490650">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bag</a:t>
                      </a:r>
                      <a:endParaRPr sz="1000">
                        <a:latin typeface="Calibri"/>
                        <a:ea typeface="Calibri"/>
                        <a:cs typeface="Calibri"/>
                        <a:sym typeface="Calibri"/>
                      </a:endParaRPr>
                    </a:p>
                  </a:txBody>
                  <a:tcPr marT="36000" marB="36000" marR="93600" marL="936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info</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play</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record</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저장된 rosbag 정보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rosbag 기록</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rosbag 재생</a:t>
                      </a:r>
                      <a:endParaRPr sz="1000">
                        <a:latin typeface="Calibri"/>
                        <a:ea typeface="Calibri"/>
                        <a:cs typeface="Calibri"/>
                        <a:sym typeface="Calibri"/>
                      </a:endParaRPr>
                    </a:p>
                  </a:txBody>
                  <a:tcPr marT="36000" marB="36000" marR="93600" marL="936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소개</a:t>
            </a:r>
            <a:endParaRPr/>
          </a:p>
        </p:txBody>
      </p:sp>
      <p:pic>
        <p:nvPicPr>
          <p:cNvPr id="193" name="Google Shape;193;p29"/>
          <p:cNvPicPr preferRelativeResize="0"/>
          <p:nvPr/>
        </p:nvPicPr>
        <p:blipFill>
          <a:blip r:embed="rId3">
            <a:alphaModFix/>
          </a:blip>
          <a:stretch>
            <a:fillRect/>
          </a:stretch>
        </p:blipFill>
        <p:spPr>
          <a:xfrm>
            <a:off x="641588" y="1563900"/>
            <a:ext cx="7860823" cy="1324225"/>
          </a:xfrm>
          <a:prstGeom prst="rect">
            <a:avLst/>
          </a:prstGeom>
          <a:noFill/>
          <a:ln>
            <a:noFill/>
          </a:ln>
        </p:spPr>
      </p:pic>
      <p:sp>
        <p:nvSpPr>
          <p:cNvPr id="194" name="Google Shape;194;p29"/>
          <p:cNvSpPr txBox="1"/>
          <p:nvPr/>
        </p:nvSpPr>
        <p:spPr>
          <a:xfrm>
            <a:off x="40000" y="4902850"/>
            <a:ext cx="3637200" cy="195900"/>
          </a:xfrm>
          <a:prstGeom prst="rect">
            <a:avLst/>
          </a:prstGeom>
          <a:noFill/>
          <a:ln>
            <a:noFill/>
          </a:ln>
        </p:spPr>
        <p:txBody>
          <a:bodyPr anchorCtr="0" anchor="t" bIns="36000" lIns="36000" spcFirstLastPara="1" rIns="36000" wrap="square" tIns="36000">
            <a:spAutoFit/>
          </a:bodyPr>
          <a:lstStyle/>
          <a:p>
            <a:pPr indent="0" lvl="0" marL="0" rtl="0" algn="l">
              <a:spcBef>
                <a:spcPts val="0"/>
              </a:spcBef>
              <a:spcAft>
                <a:spcPts val="0"/>
              </a:spcAft>
              <a:buNone/>
            </a:pPr>
            <a:r>
              <a:rPr lang="ko-KR" sz="800"/>
              <a:t>[출처] </a:t>
            </a:r>
            <a:r>
              <a:rPr lang="ko-KR" sz="800" u="sng">
                <a:solidFill>
                  <a:schemeClr val="hlink"/>
                </a:solidFill>
                <a:hlinkClick r:id="rId4"/>
              </a:rPr>
              <a:t>https://www.ros.org/</a:t>
            </a:r>
            <a:r>
              <a:rPr lang="ko-KR" sz="800"/>
              <a:t> </a:t>
            </a:r>
            <a:endParaRPr sz="8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8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CLI 정보 명령어</a:t>
            </a:r>
            <a:endParaRPr/>
          </a:p>
        </p:txBody>
      </p:sp>
      <p:sp>
        <p:nvSpPr>
          <p:cNvPr id="1392" name="Google Shape;1392;p182"/>
          <p:cNvSpPr txBox="1"/>
          <p:nvPr/>
        </p:nvSpPr>
        <p:spPr>
          <a:xfrm>
            <a:off x="448250" y="1080000"/>
            <a:ext cx="5760000" cy="2618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pkg executables</a:t>
            </a:r>
            <a:r>
              <a:rPr b="1" lang="ko-KR" sz="1000">
                <a:solidFill>
                  <a:schemeClr val="lt1"/>
                </a:solidFill>
                <a:latin typeface="Calibri"/>
                <a:ea typeface="Calibri"/>
                <a:cs typeface="Calibri"/>
                <a:sym typeface="Calibri"/>
              </a:rPr>
              <a:t> turtlesim</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node info</a:t>
            </a:r>
            <a:r>
              <a:rPr b="1" lang="ko-KR" sz="1000">
                <a:solidFill>
                  <a:schemeClr val="lt1"/>
                </a:solidFill>
                <a:latin typeface="Calibri"/>
                <a:ea typeface="Calibri"/>
                <a:cs typeface="Calibri"/>
                <a:sym typeface="Calibri"/>
              </a:rPr>
              <a:t> /turtlesim</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echo</a:t>
            </a:r>
            <a:r>
              <a:rPr b="1" lang="ko-KR" sz="1000">
                <a:solidFill>
                  <a:schemeClr val="lt1"/>
                </a:solidFill>
                <a:latin typeface="Calibri"/>
                <a:ea typeface="Calibri"/>
                <a:cs typeface="Calibri"/>
                <a:sym typeface="Calibri"/>
              </a:rPr>
              <a:t> /turtle1/cmd_vel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call</a:t>
            </a:r>
            <a:r>
              <a:rPr b="1" lang="ko-KR" sz="1000">
                <a:solidFill>
                  <a:schemeClr val="lt1"/>
                </a:solidFill>
                <a:latin typeface="Calibri"/>
                <a:ea typeface="Calibri"/>
                <a:cs typeface="Calibri"/>
                <a:sym typeface="Calibri"/>
              </a:rPr>
              <a:t> /turtle1/set_pen turtlesim/srv/SetPen "{r: 255, g: 255, b: 255, width: 10}"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action send_goal</a:t>
            </a:r>
            <a:r>
              <a:rPr b="1" lang="ko-KR" sz="1000">
                <a:solidFill>
                  <a:schemeClr val="lt1"/>
                </a:solidFill>
                <a:latin typeface="Calibri"/>
                <a:ea typeface="Calibri"/>
                <a:cs typeface="Calibri"/>
                <a:sym typeface="Calibri"/>
              </a:rPr>
              <a:t> /turtle1/rotate_absolute turtlesim/action/RotateAbsolute "{theta: 1.5708}"</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interface show</a:t>
            </a:r>
            <a:r>
              <a:rPr b="1" lang="ko-KR" sz="1000">
                <a:solidFill>
                  <a:schemeClr val="lt1"/>
                </a:solidFill>
                <a:latin typeface="Calibri"/>
                <a:ea typeface="Calibri"/>
                <a:cs typeface="Calibri"/>
                <a:sym typeface="Calibri"/>
              </a:rPr>
              <a:t> turtlesim/srv/Spawn.srv</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param set</a:t>
            </a:r>
            <a:r>
              <a:rPr b="1" lang="ko-KR" sz="1000">
                <a:solidFill>
                  <a:schemeClr val="lt1"/>
                </a:solidFill>
                <a:latin typeface="Calibri"/>
                <a:ea typeface="Calibri"/>
                <a:cs typeface="Calibri"/>
                <a:sym typeface="Calibri"/>
              </a:rPr>
              <a:t> /turtlesim background_r 148</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bag record</a:t>
            </a:r>
            <a:r>
              <a:rPr b="1" lang="ko-KR" sz="1000">
                <a:solidFill>
                  <a:schemeClr val="lt1"/>
                </a:solidFill>
                <a:latin typeface="Calibri"/>
                <a:ea typeface="Calibri"/>
                <a:cs typeface="Calibri"/>
                <a:sym typeface="Calibri"/>
              </a:rPr>
              <a:t> /turtle1/cmd_vel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8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a:t>
            </a:r>
            <a:r>
              <a:rPr lang="ko-KR"/>
              <a:t>CLI </a:t>
            </a:r>
            <a:r>
              <a:rPr lang="ko-KR"/>
              <a:t>기능 보조 명령어</a:t>
            </a:r>
            <a:endParaRPr/>
          </a:p>
        </p:txBody>
      </p:sp>
      <p:graphicFrame>
        <p:nvGraphicFramePr>
          <p:cNvPr id="1399" name="Google Shape;1399;p183"/>
          <p:cNvGraphicFramePr/>
          <p:nvPr/>
        </p:nvGraphicFramePr>
        <p:xfrm>
          <a:off x="448250" y="926250"/>
          <a:ext cx="3000000" cy="3000000"/>
        </p:xfrm>
        <a:graphic>
          <a:graphicData uri="http://schemas.openxmlformats.org/drawingml/2006/table">
            <a:tbl>
              <a:tblPr>
                <a:solidFill>
                  <a:srgbClr val="FFFFFF"/>
                </a:solidFill>
                <a:tableStyleId>{B19A7A8C-E438-461C-B57F-80B0C3580A21}</a:tableStyleId>
              </a:tblPr>
              <a:tblGrid>
                <a:gridCol w="2791875"/>
                <a:gridCol w="2791875"/>
                <a:gridCol w="2791875"/>
              </a:tblGrid>
              <a:tr h="82475">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ros2cli + [verbs]</a:t>
                      </a:r>
                      <a:endParaRPr b="1" sz="1000">
                        <a:latin typeface="Calibri"/>
                        <a:ea typeface="Calibri"/>
                        <a:cs typeface="Calibri"/>
                        <a:sym typeface="Calibri"/>
                      </a:endParaRPr>
                    </a:p>
                  </a:txBody>
                  <a:tcPr marT="36000" marB="3600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[sub-verbs] (options)</a:t>
                      </a:r>
                      <a:endParaRPr b="1"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기능</a:t>
                      </a:r>
                      <a:endParaRPr b="1"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138500">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extensions</a:t>
                      </a:r>
                      <a:endParaRPr sz="1000">
                        <a:latin typeface="Calibri"/>
                        <a:ea typeface="Calibri"/>
                        <a:cs typeface="Calibri"/>
                        <a:sym typeface="Calibri"/>
                      </a:endParaRPr>
                    </a:p>
                  </a:txBody>
                  <a:tcPr marT="36000" marB="3600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(-a)</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(-v)</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ros2cli의 extension 목록 출력</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138500">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extension_points</a:t>
                      </a:r>
                      <a:endParaRPr sz="1000">
                        <a:latin typeface="Calibri"/>
                        <a:ea typeface="Calibri"/>
                        <a:cs typeface="Calibri"/>
                        <a:sym typeface="Calibri"/>
                      </a:endParaRPr>
                    </a:p>
                  </a:txBody>
                  <a:tcPr marT="36000" marB="3600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(-a)</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(-v)</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ros2cli의 extension point 목록 출력</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194525">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daemon</a:t>
                      </a:r>
                      <a:endParaRPr sz="1000">
                        <a:latin typeface="Calibri"/>
                        <a:ea typeface="Calibri"/>
                        <a:cs typeface="Calibri"/>
                        <a:sym typeface="Calibri"/>
                      </a:endParaRPr>
                    </a:p>
                  </a:txBody>
                  <a:tcPr marT="36000" marB="3600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start</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status</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stop</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daemon 시작</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daemon 상태 보기</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daemon 정지</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138500">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multicast</a:t>
                      </a:r>
                      <a:endParaRPr sz="1000">
                        <a:latin typeface="Calibri"/>
                        <a:ea typeface="Calibri"/>
                        <a:cs typeface="Calibri"/>
                        <a:sym typeface="Calibri"/>
                      </a:endParaRPr>
                    </a:p>
                  </a:txBody>
                  <a:tcPr marT="36000" marB="3600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receive</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send</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multicast 수신</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multicast 전송</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250550">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doctor</a:t>
                      </a:r>
                      <a:endParaRPr sz="1000">
                        <a:latin typeface="Calibri"/>
                        <a:ea typeface="Calibri"/>
                        <a:cs typeface="Calibri"/>
                        <a:sym typeface="Calibri"/>
                      </a:endParaRPr>
                    </a:p>
                  </a:txBody>
                  <a:tcPr marT="36000" marB="3600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hello</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(-r)</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(-rf)</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(-iw)</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 설정 및 네트워크, 패키지 버전, rmw 미들웨어 등과 같은 잠재적 문제를 확인하는 도구</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250550">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wtf</a:t>
                      </a:r>
                      <a:endParaRPr sz="1000">
                        <a:latin typeface="Calibri"/>
                        <a:ea typeface="Calibri"/>
                        <a:cs typeface="Calibri"/>
                        <a:sym typeface="Calibri"/>
                      </a:endParaRPr>
                    </a:p>
                  </a:txBody>
                  <a:tcPr marT="36000" marB="3600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hello</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(-r)</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(-rf)</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(-iw)</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doctor와 동일함</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(ros2 doctor의 alias)</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(WTF: Where's The Fire)</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250550">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lifecycle</a:t>
                      </a:r>
                      <a:endParaRPr sz="1000">
                        <a:latin typeface="Calibri"/>
                        <a:ea typeface="Calibri"/>
                        <a:cs typeface="Calibri"/>
                        <a:sym typeface="Calibri"/>
                      </a:endParaRPr>
                    </a:p>
                  </a:txBody>
                  <a:tcPr marT="36000" marB="3600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get</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list</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nodes</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set</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라이프사이클 정보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노드의 사용 가능한 상태천이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라이프사이클을 사용하는 노드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라이프사이클 상태 전환 트리거</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18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a:t>
            </a:r>
            <a:r>
              <a:rPr lang="ko-KR"/>
              <a:t>CLI </a:t>
            </a:r>
            <a:r>
              <a:rPr lang="ko-KR"/>
              <a:t>기능 보조 명령어</a:t>
            </a:r>
            <a:endParaRPr/>
          </a:p>
        </p:txBody>
      </p:sp>
      <p:graphicFrame>
        <p:nvGraphicFramePr>
          <p:cNvPr id="1406" name="Google Shape;1406;p184"/>
          <p:cNvGraphicFramePr/>
          <p:nvPr/>
        </p:nvGraphicFramePr>
        <p:xfrm>
          <a:off x="448250" y="926250"/>
          <a:ext cx="3000000" cy="3000000"/>
        </p:xfrm>
        <a:graphic>
          <a:graphicData uri="http://schemas.openxmlformats.org/drawingml/2006/table">
            <a:tbl>
              <a:tblPr>
                <a:solidFill>
                  <a:srgbClr val="FFFFFF"/>
                </a:solidFill>
                <a:tableStyleId>{B19A7A8C-E438-461C-B57F-80B0C3580A21}</a:tableStyleId>
              </a:tblPr>
              <a:tblGrid>
                <a:gridCol w="2791875"/>
                <a:gridCol w="2791875"/>
                <a:gridCol w="2791875"/>
              </a:tblGrid>
              <a:tr h="82475">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ros2cli + [verbs]</a:t>
                      </a:r>
                      <a:endParaRPr b="1" sz="1000">
                        <a:latin typeface="Calibri"/>
                        <a:ea typeface="Calibri"/>
                        <a:cs typeface="Calibri"/>
                        <a:sym typeface="Calibri"/>
                      </a:endParaRPr>
                    </a:p>
                  </a:txBody>
                  <a:tcPr marT="36000" marB="3600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[sub-verbs] (options)</a:t>
                      </a:r>
                      <a:endParaRPr b="1"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기능</a:t>
                      </a:r>
                      <a:endParaRPr b="1"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312825">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component</a:t>
                      </a:r>
                      <a:endParaRPr sz="1000">
                        <a:latin typeface="Calibri"/>
                        <a:ea typeface="Calibri"/>
                        <a:cs typeface="Calibri"/>
                        <a:sym typeface="Calibri"/>
                      </a:endParaRPr>
                    </a:p>
                  </a:txBody>
                  <a:tcPr marT="36000" marB="3600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list</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load</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standalone</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types</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unload</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실행 중인 컨테이너와 컴포넌트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컨테이너 노드의 특정 컴포넌트 실행</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표준 컨테이너 노드로 특정 컴포넌트 실행</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사용 가능한 컴포넌트들의 목록 출력</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지정 컴포넌트의 실행 중지</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418600">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ros2 security</a:t>
                      </a:r>
                      <a:endParaRPr sz="1000">
                        <a:latin typeface="Calibri"/>
                        <a:ea typeface="Calibri"/>
                        <a:cs typeface="Calibri"/>
                        <a:sym typeface="Calibri"/>
                      </a:endParaRPr>
                    </a:p>
                  </a:txBody>
                  <a:tcPr marT="36000" marB="3600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create_key</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create_keystore</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create_permission</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generate_artifacts</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generate_policy</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list_keys</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보안키 생성</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보안키 저장소 생성</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보안 허가 파일 생성</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보안 정책 파일를 이용하여 보안키 및 보안 허가 파일 생성</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보안 정책 파일(policy.xml) 생성</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보안키 목록 출력</a:t>
                      </a:r>
                      <a:endParaRPr sz="1000">
                        <a:latin typeface="Calibri"/>
                        <a:ea typeface="Calibri"/>
                        <a:cs typeface="Calibri"/>
                        <a:sym typeface="Calibri"/>
                      </a:endParaRPr>
                    </a:p>
                  </a:txBody>
                  <a:tcPr marT="36000" marB="3600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8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a:t>
            </a:r>
            <a:r>
              <a:rPr lang="ko-KR"/>
              <a:t>CLI </a:t>
            </a:r>
            <a:r>
              <a:rPr lang="ko-KR"/>
              <a:t>기능 보조 명령어</a:t>
            </a:r>
            <a:endParaRPr/>
          </a:p>
        </p:txBody>
      </p:sp>
      <p:sp>
        <p:nvSpPr>
          <p:cNvPr id="1413" name="Google Shape;1413;p185"/>
          <p:cNvSpPr txBox="1"/>
          <p:nvPr/>
        </p:nvSpPr>
        <p:spPr>
          <a:xfrm>
            <a:off x="448250" y="1080000"/>
            <a:ext cx="5760000" cy="2790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﻿﻿extensions</a:t>
            </a:r>
            <a:r>
              <a:rPr b="1" lang="ko-KR" sz="1000">
                <a:solidFill>
                  <a:schemeClr val="lt1"/>
                </a:solidFill>
                <a:latin typeface="Calibri"/>
                <a:ea typeface="Calibri"/>
                <a:cs typeface="Calibri"/>
                <a:sym typeface="Calibri"/>
              </a:rPr>
              <a:t> -a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extension_points</a:t>
            </a:r>
            <a:r>
              <a:rPr b="1" lang="ko-KR" sz="1000">
                <a:solidFill>
                  <a:schemeClr val="lt1"/>
                </a:solidFill>
                <a:latin typeface="Calibri"/>
                <a:ea typeface="Calibri"/>
                <a:cs typeface="Calibri"/>
                <a:sym typeface="Calibri"/>
              </a:rPr>
              <a:t> -a</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﻿﻿﻿daemon start</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﻿﻿﻿multicast send</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﻿﻿﻿doctor</a:t>
            </a:r>
            <a:r>
              <a:rPr b="1" lang="ko-KR" sz="1000">
                <a:solidFill>
                  <a:schemeClr val="lt1"/>
                </a:solidFill>
                <a:latin typeface="Calibri"/>
                <a:ea typeface="Calibri"/>
                <a:cs typeface="Calibri"/>
                <a:sym typeface="Calibri"/>
              </a:rPr>
              <a:t> -r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﻿﻿﻿wtf</a:t>
            </a:r>
            <a:r>
              <a:rPr b="1" lang="ko-KR" sz="1000">
                <a:solidFill>
                  <a:schemeClr val="lt1"/>
                </a:solidFill>
                <a:latin typeface="Calibri"/>
                <a:ea typeface="Calibri"/>
                <a:cs typeface="Calibri"/>
                <a:sym typeface="Calibri"/>
              </a:rPr>
              <a:t> -r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lifecycle list</a:t>
            </a:r>
            <a:r>
              <a:rPr b="1" lang="ko-KR" sz="1000">
                <a:solidFill>
                  <a:schemeClr val="lt1"/>
                </a:solidFill>
                <a:latin typeface="Calibri"/>
                <a:ea typeface="Calibri"/>
                <a:cs typeface="Calibri"/>
                <a:sym typeface="Calibri"/>
              </a:rPr>
              <a:t> lc_talker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component load</a:t>
            </a:r>
            <a:r>
              <a:rPr b="1" lang="ko-KR" sz="1000">
                <a:solidFill>
                  <a:schemeClr val="lt1"/>
                </a:solidFill>
                <a:latin typeface="Calibri"/>
                <a:ea typeface="Calibri"/>
                <a:cs typeface="Calibri"/>
                <a:sym typeface="Calibri"/>
              </a:rPr>
              <a:t> /ComponentManager composition composition::Talker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security ﻿create_key</a:t>
            </a:r>
            <a:r>
              <a:rPr b="1" lang="ko-KR" sz="1000">
                <a:solidFill>
                  <a:schemeClr val="lt1"/>
                </a:solidFill>
                <a:latin typeface="Calibri"/>
                <a:ea typeface="Calibri"/>
                <a:cs typeface="Calibri"/>
                <a:sym typeface="Calibri"/>
              </a:rPr>
              <a:t> demo_keys /talker_listener/listener</a:t>
            </a:r>
            <a:endParaRPr b="1" sz="1000">
              <a:solidFill>
                <a:schemeClr val="lt1"/>
              </a:solidFill>
              <a:latin typeface="Calibri"/>
              <a:ea typeface="Calibri"/>
              <a:cs typeface="Calibri"/>
              <a:sym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18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도구: </a:t>
            </a:r>
            <a:r>
              <a:rPr lang="ko-KR"/>
              <a:t>GUI기반 RQt</a:t>
            </a:r>
            <a:endParaRPr/>
          </a:p>
        </p:txBody>
      </p:sp>
      <p:sp>
        <p:nvSpPr>
          <p:cNvPr id="1420" name="Google Shape;1420;p18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lang="ko-KR"/>
              <a:t>RQt</a:t>
            </a:r>
            <a:endParaRPr/>
          </a:p>
          <a:p>
            <a:pPr indent="-317500" lvl="1" marL="914400" rtl="0" algn="l">
              <a:spcBef>
                <a:spcPts val="0"/>
              </a:spcBef>
              <a:spcAft>
                <a:spcPts val="0"/>
              </a:spcAft>
              <a:buSzPts val="1400"/>
              <a:buChar char="○"/>
            </a:pPr>
            <a:r>
              <a:rPr lang="ko-KR"/>
              <a:t>그래픽 인터페이스 개발을 위한 Qt 기반 프레임워크 제공</a:t>
            </a:r>
            <a:endParaRPr/>
          </a:p>
          <a:p>
            <a:pPr indent="-317500" lvl="1" marL="914400" rtl="0" algn="l">
              <a:spcBef>
                <a:spcPts val="0"/>
              </a:spcBef>
              <a:spcAft>
                <a:spcPts val="0"/>
              </a:spcAft>
              <a:buSzPts val="1400"/>
              <a:buChar char="○"/>
            </a:pPr>
            <a:r>
              <a:rPr lang="ko-KR"/>
              <a:t>노드와 그들 사이의 연결 정보 표시(rqt_graph)</a:t>
            </a:r>
            <a:endParaRPr/>
          </a:p>
          <a:p>
            <a:pPr indent="-317500" lvl="1" marL="914400" rtl="0" algn="l">
              <a:spcBef>
                <a:spcPts val="0"/>
              </a:spcBef>
              <a:spcAft>
                <a:spcPts val="0"/>
              </a:spcAft>
              <a:buSzPts val="1400"/>
              <a:buChar char="○"/>
            </a:pPr>
            <a:r>
              <a:rPr lang="ko-KR"/>
              <a:t>속도, 전압 또는 시간이 지남에 따라 변화하는 데이터를 플로팅(rqt_plot)</a:t>
            </a:r>
            <a:endParaRPr/>
          </a:p>
          <a:p>
            <a:pPr indent="-317500" lvl="1" marL="914400" rtl="0" algn="l">
              <a:spcBef>
                <a:spcPts val="0"/>
              </a:spcBef>
              <a:spcAft>
                <a:spcPts val="0"/>
              </a:spcAft>
              <a:buSzPts val="1400"/>
              <a:buChar char="○"/>
            </a:pPr>
            <a:r>
              <a:rPr lang="ko-KR"/>
              <a:t>rqt_graph, rqt_plot 외 30여 가지</a:t>
            </a:r>
            <a:endParaRPr/>
          </a:p>
          <a:p>
            <a:pPr indent="0" lvl="0" marL="0" rtl="0" algn="l">
              <a:spcBef>
                <a:spcPts val="0"/>
              </a:spcBef>
              <a:spcAft>
                <a:spcPts val="0"/>
              </a:spcAft>
              <a:buNone/>
            </a:pPr>
            <a:r>
              <a:t/>
            </a:r>
            <a:endParaRPr/>
          </a:p>
        </p:txBody>
      </p:sp>
      <p:pic>
        <p:nvPicPr>
          <p:cNvPr id="1421" name="Google Shape;1421;p186"/>
          <p:cNvPicPr preferRelativeResize="0"/>
          <p:nvPr/>
        </p:nvPicPr>
        <p:blipFill>
          <a:blip r:embed="rId3">
            <a:alphaModFix/>
          </a:blip>
          <a:stretch>
            <a:fillRect/>
          </a:stretch>
        </p:blipFill>
        <p:spPr>
          <a:xfrm>
            <a:off x="4694713" y="2244200"/>
            <a:ext cx="3996736" cy="2865400"/>
          </a:xfrm>
          <a:prstGeom prst="rect">
            <a:avLst/>
          </a:prstGeom>
          <a:noFill/>
          <a:ln>
            <a:noFill/>
          </a:ln>
        </p:spPr>
      </p:pic>
      <p:sp>
        <p:nvSpPr>
          <p:cNvPr id="1422" name="Google Shape;1422;p186"/>
          <p:cNvSpPr txBox="1"/>
          <p:nvPr/>
        </p:nvSpPr>
        <p:spPr>
          <a:xfrm>
            <a:off x="1008000" y="2244200"/>
            <a:ext cx="3600000" cy="10068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rqt</a:t>
            </a:r>
            <a:r>
              <a:rPr b="1" lang="ko-KR" sz="1000">
                <a:solidFill>
                  <a:schemeClr val="lt1"/>
                </a:solidFill>
                <a:latin typeface="Calibri"/>
                <a:ea typeface="Calibri"/>
                <a:cs typeface="Calibri"/>
                <a:sym typeface="Calibri"/>
              </a:rPr>
              <a:t>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rqt_bag</a:t>
            </a:r>
            <a:r>
              <a:rPr b="1" lang="ko-KR" sz="1000">
                <a:solidFill>
                  <a:schemeClr val="lt1"/>
                </a:solidFill>
                <a:latin typeface="Calibri"/>
                <a:ea typeface="Calibri"/>
                <a:cs typeface="Calibri"/>
                <a:sym typeface="Calibri"/>
              </a:rPr>
              <a:t>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rqt_graph</a:t>
            </a:r>
            <a:r>
              <a:rPr b="1" lang="ko-KR" sz="1000">
                <a:solidFill>
                  <a:schemeClr val="lt1"/>
                </a:solidFill>
                <a:latin typeface="Calibri"/>
                <a:ea typeface="Calibri"/>
                <a:cs typeface="Calibri"/>
                <a:sym typeface="Calibri"/>
              </a:rPr>
              <a:t>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8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도구: 3차원 시각화툴인 RViz</a:t>
            </a:r>
            <a:endParaRPr/>
          </a:p>
        </p:txBody>
      </p:sp>
      <p:sp>
        <p:nvSpPr>
          <p:cNvPr id="1429" name="Google Shape;1429;p18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lang="ko-KR"/>
              <a:t>RViz</a:t>
            </a:r>
            <a:endParaRPr/>
          </a:p>
          <a:p>
            <a:pPr indent="-317500" lvl="1" marL="914400" rtl="0" algn="l">
              <a:spcBef>
                <a:spcPts val="0"/>
              </a:spcBef>
              <a:spcAft>
                <a:spcPts val="0"/>
              </a:spcAft>
              <a:buSzPts val="1400"/>
              <a:buChar char="○"/>
            </a:pPr>
            <a:r>
              <a:rPr lang="ko-KR"/>
              <a:t>3차원 시각화툴</a:t>
            </a:r>
            <a:endParaRPr/>
          </a:p>
          <a:p>
            <a:pPr indent="-317500" lvl="1" marL="914400" rtl="0" algn="l">
              <a:spcBef>
                <a:spcPts val="0"/>
              </a:spcBef>
              <a:spcAft>
                <a:spcPts val="0"/>
              </a:spcAft>
              <a:buSzPts val="1400"/>
              <a:buChar char="○"/>
            </a:pPr>
            <a:r>
              <a:rPr lang="ko-KR"/>
              <a:t>레이저, 카메라 등의 센서 데이터를 시각화</a:t>
            </a:r>
            <a:endParaRPr/>
          </a:p>
          <a:p>
            <a:pPr indent="-317500" lvl="1" marL="914400" rtl="0" algn="l">
              <a:spcBef>
                <a:spcPts val="0"/>
              </a:spcBef>
              <a:spcAft>
                <a:spcPts val="0"/>
              </a:spcAft>
              <a:buSzPts val="1400"/>
              <a:buChar char="○"/>
            </a:pPr>
            <a:r>
              <a:rPr lang="ko-KR"/>
              <a:t>로봇 외형과 계획된 동작을 표현</a:t>
            </a:r>
            <a:endParaRPr/>
          </a:p>
        </p:txBody>
      </p:sp>
      <p:pic>
        <p:nvPicPr>
          <p:cNvPr id="1430" name="Google Shape;1430;p187"/>
          <p:cNvPicPr preferRelativeResize="0"/>
          <p:nvPr/>
        </p:nvPicPr>
        <p:blipFill>
          <a:blip r:embed="rId3">
            <a:alphaModFix/>
          </a:blip>
          <a:stretch>
            <a:fillRect/>
          </a:stretch>
        </p:blipFill>
        <p:spPr>
          <a:xfrm>
            <a:off x="4658525" y="2029225"/>
            <a:ext cx="4205826" cy="3049176"/>
          </a:xfrm>
          <a:prstGeom prst="rect">
            <a:avLst/>
          </a:prstGeom>
          <a:noFill/>
          <a:ln>
            <a:noFill/>
          </a:ln>
        </p:spPr>
      </p:pic>
      <p:sp>
        <p:nvSpPr>
          <p:cNvPr id="1431" name="Google Shape;1431;p187"/>
          <p:cNvSpPr txBox="1"/>
          <p:nvPr/>
        </p:nvSpPr>
        <p:spPr>
          <a:xfrm>
            <a:off x="1008000" y="2029225"/>
            <a:ext cx="360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rviz2</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8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도구: 3차원 시뮬레이터 Gazebo</a:t>
            </a:r>
            <a:endParaRPr/>
          </a:p>
        </p:txBody>
      </p:sp>
      <p:sp>
        <p:nvSpPr>
          <p:cNvPr id="1438" name="Google Shape;1438;p18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lang="ko-KR"/>
              <a:t>Gazebo</a:t>
            </a:r>
            <a:endParaRPr/>
          </a:p>
          <a:p>
            <a:pPr indent="-317500" lvl="1" marL="914400" rtl="0" algn="l">
              <a:spcBef>
                <a:spcPts val="0"/>
              </a:spcBef>
              <a:spcAft>
                <a:spcPts val="0"/>
              </a:spcAft>
              <a:buSzPts val="1400"/>
              <a:buChar char="○"/>
            </a:pPr>
            <a:r>
              <a:rPr lang="ko-KR"/>
              <a:t>3차원 시뮬레이터</a:t>
            </a:r>
            <a:endParaRPr/>
          </a:p>
          <a:p>
            <a:pPr indent="-317500" lvl="1" marL="914400" rtl="0" algn="l">
              <a:spcBef>
                <a:spcPts val="0"/>
              </a:spcBef>
              <a:spcAft>
                <a:spcPts val="0"/>
              </a:spcAft>
              <a:buSzPts val="1400"/>
              <a:buChar char="○"/>
            </a:pPr>
            <a:r>
              <a:rPr lang="ko-KR"/>
              <a:t>물리 엔진을 탑재, 로봇, 센서, 환경 모델 등을 지원</a:t>
            </a:r>
            <a:endParaRPr/>
          </a:p>
          <a:p>
            <a:pPr indent="-317500" lvl="1" marL="914400" rtl="0" algn="l">
              <a:spcBef>
                <a:spcPts val="0"/>
              </a:spcBef>
              <a:spcAft>
                <a:spcPts val="0"/>
              </a:spcAft>
              <a:buSzPts val="1400"/>
              <a:buChar char="○"/>
            </a:pPr>
            <a:r>
              <a:rPr lang="ko-KR"/>
              <a:t>타 시뮬레이터 대비 ROS와의 높은 호환성</a:t>
            </a:r>
            <a:endParaRPr/>
          </a:p>
        </p:txBody>
      </p:sp>
      <p:pic>
        <p:nvPicPr>
          <p:cNvPr id="1439" name="Google Shape;1439;p188"/>
          <p:cNvPicPr preferRelativeResize="0"/>
          <p:nvPr/>
        </p:nvPicPr>
        <p:blipFill>
          <a:blip r:embed="rId3">
            <a:alphaModFix/>
          </a:blip>
          <a:stretch>
            <a:fillRect/>
          </a:stretch>
        </p:blipFill>
        <p:spPr>
          <a:xfrm>
            <a:off x="4674125" y="2171150"/>
            <a:ext cx="4385276" cy="2732201"/>
          </a:xfrm>
          <a:prstGeom prst="rect">
            <a:avLst/>
          </a:prstGeom>
          <a:noFill/>
          <a:ln>
            <a:noFill/>
          </a:ln>
        </p:spPr>
      </p:pic>
      <p:sp>
        <p:nvSpPr>
          <p:cNvPr id="1440" name="Google Shape;1440;p188"/>
          <p:cNvSpPr txBox="1"/>
          <p:nvPr/>
        </p:nvSpPr>
        <p:spPr>
          <a:xfrm>
            <a:off x="1008000" y="2171150"/>
            <a:ext cx="360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gazebo</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89"/>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447" name="Google Shape;1447;p189"/>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ROS의 종합 GUI 툴 RQt</a:t>
            </a:r>
            <a:endParaRPr b="1" sz="3000">
              <a:latin typeface="Calibri"/>
              <a:ea typeface="Calibri"/>
              <a:cs typeface="Calibri"/>
              <a:sym typeface="Calibri"/>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19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RQt란?</a:t>
            </a:r>
            <a:endParaRPr/>
          </a:p>
        </p:txBody>
      </p:sp>
      <p:sp>
        <p:nvSpPr>
          <p:cNvPr id="1454" name="Google Shape;1454;p19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a:t>RQt는 플러그인 형태로 다양한 도구와 인터페이스를 구현할 수 있는 그래픽 사용자 인터페이스(GUI, Graphical User Interface) 프레임 워크이며 다양한 목적의 GUI 툴을 모아둔 ROS의 종합 GUI 툴박스이다.</a:t>
            </a:r>
            <a:endParaRPr/>
          </a:p>
        </p:txBody>
      </p:sp>
      <p:pic>
        <p:nvPicPr>
          <p:cNvPr id="1455" name="Google Shape;1455;p190"/>
          <p:cNvPicPr preferRelativeResize="0"/>
          <p:nvPr/>
        </p:nvPicPr>
        <p:blipFill>
          <a:blip r:embed="rId3">
            <a:alphaModFix/>
          </a:blip>
          <a:stretch>
            <a:fillRect/>
          </a:stretch>
        </p:blipFill>
        <p:spPr>
          <a:xfrm>
            <a:off x="1097763" y="1947725"/>
            <a:ext cx="6999375" cy="29912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19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RQt 화면 예시</a:t>
            </a:r>
            <a:endParaRPr/>
          </a:p>
        </p:txBody>
      </p:sp>
      <p:pic>
        <p:nvPicPr>
          <p:cNvPr id="1462" name="Google Shape;1462;p191"/>
          <p:cNvPicPr preferRelativeResize="0"/>
          <p:nvPr/>
        </p:nvPicPr>
        <p:blipFill>
          <a:blip r:embed="rId3">
            <a:alphaModFix/>
          </a:blip>
          <a:stretch>
            <a:fillRect/>
          </a:stretch>
        </p:blipFill>
        <p:spPr>
          <a:xfrm>
            <a:off x="1702150" y="830850"/>
            <a:ext cx="5741842" cy="4114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소개</a:t>
            </a:r>
            <a:endParaRPr/>
          </a:p>
        </p:txBody>
      </p:sp>
      <p:sp>
        <p:nvSpPr>
          <p:cNvPr id="200" name="Google Shape;200;p30"/>
          <p:cNvSpPr txBox="1"/>
          <p:nvPr/>
        </p:nvSpPr>
        <p:spPr>
          <a:xfrm>
            <a:off x="492650" y="2989475"/>
            <a:ext cx="82347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a:t>로봇 문제에 대한 솔루션을 제공하는 ROS</a:t>
            </a:r>
            <a:endParaRPr b="1"/>
          </a:p>
          <a:p>
            <a:pPr indent="0" lvl="0" marL="0" rtl="0" algn="l">
              <a:spcBef>
                <a:spcPts val="0"/>
              </a:spcBef>
              <a:spcAft>
                <a:spcPts val="0"/>
              </a:spcAft>
              <a:buNone/>
            </a:pPr>
            <a:r>
              <a:t/>
            </a:r>
            <a:endParaRPr/>
          </a:p>
          <a:p>
            <a:pPr indent="0" lvl="0" marL="0" rtl="0" algn="l">
              <a:spcBef>
                <a:spcPts val="0"/>
              </a:spcBef>
              <a:spcAft>
                <a:spcPts val="0"/>
              </a:spcAft>
              <a:buNone/>
            </a:pPr>
            <a:r>
              <a:rPr lang="ko-KR"/>
              <a:t>이름과는 달리 ROS는 사실 운영체제가 아니다. 그보다는 로봇 애플리케이션을 구축하는 데 필요한 빌딩 블록을 제공하는 </a:t>
            </a:r>
            <a:r>
              <a:rPr b="1" lang="ko-KR"/>
              <a:t>SDK(소프트웨어 개발 키트)</a:t>
            </a:r>
            <a:r>
              <a:rPr lang="ko-KR"/>
              <a:t>이다. 수업 프로젝트, 과학 실험, 연구 프로토타입, 최종 제품 등 어떤 애플리케이션이든 ROS를 사용하면 목표를 더 빨리 달성할 수 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그리고, 모두 </a:t>
            </a:r>
            <a:r>
              <a:rPr b="1" lang="ko-KR"/>
              <a:t>오픈 소스</a:t>
            </a:r>
            <a:r>
              <a:rPr lang="ko-KR"/>
              <a:t> 이다.</a:t>
            </a:r>
            <a:endParaRPr/>
          </a:p>
          <a:p>
            <a:pPr indent="0" lvl="0" marL="0" rtl="0" algn="l">
              <a:spcBef>
                <a:spcPts val="0"/>
              </a:spcBef>
              <a:spcAft>
                <a:spcPts val="0"/>
              </a:spcAft>
              <a:buNone/>
            </a:pPr>
            <a:r>
              <a:t/>
            </a:r>
            <a:endParaRPr/>
          </a:p>
        </p:txBody>
      </p:sp>
      <p:pic>
        <p:nvPicPr>
          <p:cNvPr id="201" name="Google Shape;201;p30"/>
          <p:cNvPicPr preferRelativeResize="0"/>
          <p:nvPr/>
        </p:nvPicPr>
        <p:blipFill>
          <a:blip r:embed="rId3">
            <a:alphaModFix/>
          </a:blip>
          <a:stretch>
            <a:fillRect/>
          </a:stretch>
        </p:blipFill>
        <p:spPr>
          <a:xfrm>
            <a:off x="641588" y="1563900"/>
            <a:ext cx="7860823" cy="1324225"/>
          </a:xfrm>
          <a:prstGeom prst="rect">
            <a:avLst/>
          </a:prstGeom>
          <a:noFill/>
          <a:ln>
            <a:noFill/>
          </a:ln>
        </p:spPr>
      </p:pic>
      <p:sp>
        <p:nvSpPr>
          <p:cNvPr id="202" name="Google Shape;202;p30"/>
          <p:cNvSpPr txBox="1"/>
          <p:nvPr/>
        </p:nvSpPr>
        <p:spPr>
          <a:xfrm>
            <a:off x="40000" y="4902850"/>
            <a:ext cx="3637200" cy="195900"/>
          </a:xfrm>
          <a:prstGeom prst="rect">
            <a:avLst/>
          </a:prstGeom>
          <a:noFill/>
          <a:ln>
            <a:noFill/>
          </a:ln>
        </p:spPr>
        <p:txBody>
          <a:bodyPr anchorCtr="0" anchor="t" bIns="36000" lIns="36000" spcFirstLastPara="1" rIns="36000" wrap="square" tIns="36000">
            <a:spAutoFit/>
          </a:bodyPr>
          <a:lstStyle/>
          <a:p>
            <a:pPr indent="0" lvl="0" marL="0" rtl="0" algn="l">
              <a:spcBef>
                <a:spcPts val="0"/>
              </a:spcBef>
              <a:spcAft>
                <a:spcPts val="0"/>
              </a:spcAft>
              <a:buNone/>
            </a:pPr>
            <a:r>
              <a:rPr lang="ko-KR" sz="800"/>
              <a:t>[출처] </a:t>
            </a:r>
            <a:r>
              <a:rPr lang="ko-KR" sz="800" u="sng">
                <a:solidFill>
                  <a:schemeClr val="hlink"/>
                </a:solidFill>
                <a:hlinkClick r:id="rId4"/>
              </a:rPr>
              <a:t>https://www.ros.org/</a:t>
            </a:r>
            <a:r>
              <a:rPr lang="ko-KR" sz="800"/>
              <a:t> </a:t>
            </a:r>
            <a:endParaRPr sz="8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9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lang="ko-KR"/>
              <a:t>RQt 설치</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ko-KR"/>
              <a:t>RQt 실행</a:t>
            </a:r>
            <a:endParaRPr/>
          </a:p>
          <a:p>
            <a:pPr indent="-317500" lvl="1" marL="914400" rtl="0" algn="l">
              <a:spcBef>
                <a:spcPts val="0"/>
              </a:spcBef>
              <a:spcAft>
                <a:spcPts val="0"/>
              </a:spcAft>
              <a:buSzPts val="1400"/>
              <a:buChar char="○"/>
            </a:pPr>
            <a:r>
              <a:rPr b="1" lang="ko-KR"/>
              <a:t>첫번째 실행 방법</a:t>
            </a:r>
            <a:r>
              <a:rPr lang="ko-KR"/>
              <a:t>은 RQt를 실행하여 메뉴에서 원하는 플러그인을 골라서 실행하는 것이다. 간단히 설명하면 터미널 창에서 `rqt`로 RQt를 실행하면 하나의 GUI 툴이 실행되는데 `Plugins` 메뉴에서 원하는 플러그인을 선택하면 해당 플러그가 화면에 표시될 것이다. </a:t>
            </a:r>
            <a:endParaRPr/>
          </a:p>
          <a:p>
            <a:pPr indent="-317500" lvl="2" marL="1371600" rtl="0" algn="l">
              <a:spcBef>
                <a:spcPts val="0"/>
              </a:spcBef>
              <a:spcAft>
                <a:spcPts val="0"/>
              </a:spcAft>
              <a:buSzPts val="1400"/>
              <a:buChar char="■"/>
            </a:pPr>
            <a:r>
              <a:rPr lang="ko-KR"/>
              <a:t>예) `Plugins` -&gt; `Topics` -&gt; `Topic Monitor`</a:t>
            </a:r>
            <a:endParaRPr/>
          </a:p>
          <a:p>
            <a:pPr indent="0" lvl="0" marL="1371600" rtl="0" algn="l">
              <a:spcBef>
                <a:spcPts val="0"/>
              </a:spcBef>
              <a:spcAft>
                <a:spcPts val="0"/>
              </a:spcAft>
              <a:buNone/>
            </a:pPr>
            <a:r>
              <a:t/>
            </a:r>
            <a:endParaRPr sz="1000"/>
          </a:p>
          <a:p>
            <a:pPr indent="-317500" lvl="1" marL="914400" rtl="0" algn="l">
              <a:spcBef>
                <a:spcPts val="0"/>
              </a:spcBef>
              <a:spcAft>
                <a:spcPts val="0"/>
              </a:spcAft>
              <a:buSzPts val="1400"/>
              <a:buChar char="○"/>
            </a:pPr>
            <a:r>
              <a:rPr b="1" lang="ko-KR"/>
              <a:t>두번째 실행 방법</a:t>
            </a:r>
            <a:r>
              <a:rPr lang="ko-KR"/>
              <a:t>은 `ros2 run` 명령어를 이용하여 각 rqt 관련 패키지들의 노드들을 하나씩 실행시키는 방법이다. RQt 플러그인이 상당히 많아서 자주 쓰는 한두개의 플러그인을 사용할 때 이용하고 alias로 설정하여 쓸 때 사용된다.</a:t>
            </a:r>
            <a:endParaRPr/>
          </a:p>
          <a:p>
            <a:pPr indent="-317500" lvl="2" marL="1371600" rtl="0" algn="l">
              <a:spcBef>
                <a:spcPts val="0"/>
              </a:spcBef>
              <a:spcAft>
                <a:spcPts val="0"/>
              </a:spcAft>
              <a:buSzPts val="1400"/>
              <a:buChar char="■"/>
            </a:pPr>
            <a:r>
              <a:rPr lang="ko-KR"/>
              <a:t>예) ﻿$ ros2 run rqt_msg rqt_msg</a:t>
            </a:r>
            <a:endParaRPr/>
          </a:p>
          <a:p>
            <a:pPr indent="0" lvl="0" marL="0" rtl="0" algn="l">
              <a:spcBef>
                <a:spcPts val="0"/>
              </a:spcBef>
              <a:spcAft>
                <a:spcPts val="0"/>
              </a:spcAft>
              <a:buNone/>
            </a:pPr>
            <a:r>
              <a:t/>
            </a:r>
            <a:endParaRPr sz="1000"/>
          </a:p>
          <a:p>
            <a:pPr indent="-317500" lvl="1" marL="914400" rtl="0" algn="l">
              <a:spcBef>
                <a:spcPts val="0"/>
              </a:spcBef>
              <a:spcAft>
                <a:spcPts val="0"/>
              </a:spcAft>
              <a:buSzPts val="1400"/>
              <a:buChar char="○"/>
            </a:pPr>
            <a:r>
              <a:rPr b="1" lang="ko-KR"/>
              <a:t>세번째 실행 방법</a:t>
            </a:r>
            <a:r>
              <a:rPr lang="ko-KR"/>
              <a:t>은 단축 명령어를 이용하는 것이다. 아래와 같이 미리 지정된 명령어가 있는데 이전 강좌들에서 소개되었던 방법이다. 단 많지는 않다. 비슷한 단축 명령어가 필요하다면 2번 실행 방법을 alias 단축하여 만들어 두면 동일한 효과를 가져올 수 있다.</a:t>
            </a:r>
            <a:endParaRPr/>
          </a:p>
          <a:p>
            <a:pPr indent="-317500" lvl="2" marL="1371600" rtl="0" algn="l">
              <a:spcBef>
                <a:spcPts val="0"/>
              </a:spcBef>
              <a:spcAft>
                <a:spcPts val="0"/>
              </a:spcAft>
              <a:buSzPts val="1400"/>
              <a:buChar char="■"/>
            </a:pPr>
            <a:r>
              <a:rPr lang="ko-KR"/>
              <a:t>예) </a:t>
            </a:r>
            <a:r>
              <a:rPr lang="ko-KR">
                <a:solidFill>
                  <a:schemeClr val="dk1"/>
                </a:solidFill>
              </a:rPr>
              <a:t>$ </a:t>
            </a:r>
            <a:r>
              <a:rPr lang="ko-KR"/>
              <a:t>rqt_graph</a:t>
            </a:r>
            <a:endParaRPr/>
          </a:p>
        </p:txBody>
      </p:sp>
      <p:sp>
        <p:nvSpPr>
          <p:cNvPr id="1469" name="Google Shape;1469;p19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설치 및 실행</a:t>
            </a:r>
            <a:endParaRPr/>
          </a:p>
        </p:txBody>
      </p:sp>
      <p:sp>
        <p:nvSpPr>
          <p:cNvPr id="1470" name="Google Shape;1470;p192"/>
          <p:cNvSpPr txBox="1"/>
          <p:nvPr/>
        </p:nvSpPr>
        <p:spPr>
          <a:xfrm>
            <a:off x="448250" y="1323857"/>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sudo apt install</a:t>
            </a:r>
            <a:r>
              <a:rPr b="1" lang="ko-KR" sz="1000">
                <a:solidFill>
                  <a:schemeClr val="lt1"/>
                </a:solidFill>
                <a:latin typeface="Calibri"/>
                <a:ea typeface="Calibri"/>
                <a:cs typeface="Calibri"/>
                <a:sym typeface="Calibri"/>
              </a:rPr>
              <a:t> ros-humble-rqt*</a:t>
            </a:r>
            <a:endParaRPr b="1" sz="1000">
              <a:solidFill>
                <a:schemeClr val="lt1"/>
              </a:solidFill>
              <a:latin typeface="Calibri"/>
              <a:ea typeface="Calibri"/>
              <a:cs typeface="Calibri"/>
              <a:sym typeface="Calibri"/>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9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플러그인의 종류</a:t>
            </a:r>
            <a:endParaRPr/>
          </a:p>
        </p:txBody>
      </p:sp>
      <p:sp>
        <p:nvSpPr>
          <p:cNvPr id="1477" name="Google Shape;1477;p193"/>
          <p:cNvSpPr txBox="1"/>
          <p:nvPr>
            <p:ph idx="1" type="body"/>
          </p:nvPr>
        </p:nvSpPr>
        <p:spPr>
          <a:xfrm>
            <a:off x="371800" y="902000"/>
            <a:ext cx="4368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000"/>
              <a:t>1. 액션 (Actions)</a:t>
            </a:r>
            <a:endParaRPr b="1" sz="1000"/>
          </a:p>
          <a:p>
            <a:pPr indent="0" lvl="0" marL="0" rtl="0" algn="l">
              <a:spcBef>
                <a:spcPts val="0"/>
              </a:spcBef>
              <a:spcAft>
                <a:spcPts val="0"/>
              </a:spcAft>
              <a:buNone/>
            </a:pPr>
            <a:r>
              <a:rPr lang="ko-KR" sz="1000">
                <a:solidFill>
                  <a:schemeClr val="dk1"/>
                </a:solidFill>
              </a:rPr>
              <a:t>  </a:t>
            </a:r>
            <a:r>
              <a:rPr lang="ko-KR" sz="1000"/>
              <a:t>•</a:t>
            </a:r>
            <a:r>
              <a:rPr lang="ko-KR" sz="1000"/>
              <a:t> Action Type Browser: Action 타입의 데이터 구조를 확인</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b="1" lang="ko-KR" sz="1000"/>
              <a:t>2. 구성 (Configuration)</a:t>
            </a:r>
            <a:endParaRPr b="1"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a:t>
            </a:r>
            <a:r>
              <a:rPr lang="ko-KR" sz="1000"/>
              <a:t> Dynamic Reconfigure: 노드들에서 제공하는 파라미터 값 확인 및 변경</a:t>
            </a:r>
            <a:endParaRPr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 Launch: roslaunch 의 GUI 버전</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b="1" lang="ko-KR" sz="1000"/>
              <a:t>3. 내성 (Introspection)</a:t>
            </a:r>
            <a:endParaRPr b="1"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 Node Graph: 실행 중인 노드들의 관계 및 토픽을 확인 가능한 그래프 뷰</a:t>
            </a:r>
            <a:endParaRPr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 Package Graph: 노드의 의존 관계를 표시하는 그래프 뷰</a:t>
            </a:r>
            <a:endParaRPr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 Process Monitor: 실행 중인 노드들의 CPU, 메모리 </a:t>
            </a:r>
            <a:r>
              <a:rPr lang="ko-KR" sz="1000"/>
              <a:t>사용률</a:t>
            </a:r>
            <a:r>
              <a:rPr lang="ko-KR" sz="1000"/>
              <a:t>, 스레드 수 등을 확인</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b="1" lang="ko-KR" sz="1000"/>
              <a:t>4. 로깅 (Logging)</a:t>
            </a:r>
            <a:endParaRPr b="1"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 Bag: ROS 데이터 로깅</a:t>
            </a:r>
            <a:endParaRPr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 Console: 노드들에서 발생되는 경고(Warning), 에러(Error) 등의 메시지를 확인</a:t>
            </a:r>
            <a:endParaRPr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 Logger Level: ROS의 Debug, Info, Warn, Error, Fatal 로거 정보를 선택하여 표시</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b="1" lang="ko-KR" sz="1000"/>
              <a:t>5. 다양한 툴 (Miscellaneous Tools)</a:t>
            </a:r>
            <a:endParaRPr b="1"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 Python Console: 파이썬 콘솔 화면</a:t>
            </a:r>
            <a:endParaRPr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 Shell: 쉘(shell)을 구동</a:t>
            </a:r>
            <a:endParaRPr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 Web: 웹 브라우저를 구동</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Clr>
                <a:schemeClr val="dk1"/>
              </a:buClr>
              <a:buSzPts val="1100"/>
              <a:buFont typeface="Arial"/>
              <a:buNone/>
            </a:pPr>
            <a:r>
              <a:rPr b="1" lang="ko-KR" sz="1000"/>
              <a:t>6. 로봇 (Robot)</a:t>
            </a:r>
            <a:endParaRPr b="1" sz="1000"/>
          </a:p>
          <a:p>
            <a:pPr indent="0" lvl="0" marL="0" rtl="0" algn="l">
              <a:spcBef>
                <a:spcPts val="0"/>
              </a:spcBef>
              <a:spcAft>
                <a:spcPts val="0"/>
              </a:spcAft>
              <a:buClr>
                <a:schemeClr val="dk1"/>
              </a:buClr>
              <a:buSzPts val="1100"/>
              <a:buFont typeface="Arial"/>
              <a:buNone/>
            </a:pPr>
            <a:r>
              <a:rPr lang="ko-KR" sz="1000">
                <a:solidFill>
                  <a:schemeClr val="dk1"/>
                </a:solidFill>
              </a:rPr>
              <a:t>  </a:t>
            </a:r>
            <a:r>
              <a:rPr lang="ko-KR" sz="1000"/>
              <a:t>• 사용하는 로봇에 따라 계기판(dashboard) 등의 플러그인을 이곳에 추가</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1000"/>
          </a:p>
        </p:txBody>
      </p:sp>
      <p:sp>
        <p:nvSpPr>
          <p:cNvPr id="1478" name="Google Shape;1478;p193"/>
          <p:cNvSpPr txBox="1"/>
          <p:nvPr>
            <p:ph idx="1" type="body"/>
          </p:nvPr>
        </p:nvSpPr>
        <p:spPr>
          <a:xfrm>
            <a:off x="4648200" y="903600"/>
            <a:ext cx="42927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000"/>
              <a:t>7. 로봇툴 (Robot Tools)</a:t>
            </a:r>
            <a:endParaRPr b="1" sz="1000"/>
          </a:p>
          <a:p>
            <a:pPr indent="0" lvl="0" marL="0" rtl="0" algn="l">
              <a:spcBef>
                <a:spcPts val="0"/>
              </a:spcBef>
              <a:spcAft>
                <a:spcPts val="0"/>
              </a:spcAft>
              <a:buNone/>
            </a:pPr>
            <a:r>
              <a:rPr lang="ko-KR" sz="1000"/>
              <a:t>  </a:t>
            </a:r>
            <a:r>
              <a:rPr lang="ko-KR" sz="1000"/>
              <a:t>• Controller Manager: 컨트롤러 관리에 필요한 플러그인</a:t>
            </a:r>
            <a:endParaRPr sz="1000"/>
          </a:p>
          <a:p>
            <a:pPr indent="0" lvl="0" marL="0" rtl="0" algn="l">
              <a:spcBef>
                <a:spcPts val="0"/>
              </a:spcBef>
              <a:spcAft>
                <a:spcPts val="0"/>
              </a:spcAft>
              <a:buNone/>
            </a:pPr>
            <a:r>
              <a:rPr lang="ko-KR" sz="1000">
                <a:solidFill>
                  <a:schemeClr val="dk1"/>
                </a:solidFill>
              </a:rPr>
              <a:t>  </a:t>
            </a:r>
            <a:r>
              <a:rPr lang="ko-KR" sz="1000"/>
              <a:t>• Diagnostic Viewer: 로봇 디바이스의 경고 및 에러 확인</a:t>
            </a:r>
            <a:endParaRPr sz="1000"/>
          </a:p>
          <a:p>
            <a:pPr indent="0" lvl="0" marL="0" rtl="0" algn="l">
              <a:spcBef>
                <a:spcPts val="0"/>
              </a:spcBef>
              <a:spcAft>
                <a:spcPts val="0"/>
              </a:spcAft>
              <a:buNone/>
            </a:pPr>
            <a:r>
              <a:rPr lang="ko-KR" sz="1000">
                <a:solidFill>
                  <a:schemeClr val="dk1"/>
                </a:solidFill>
              </a:rPr>
              <a:t>  </a:t>
            </a:r>
            <a:r>
              <a:rPr lang="ko-KR" sz="1000"/>
              <a:t>• Moveit! Monitor: 로봇 매니퓰레이터 툴인 Moveit! 데이터 확인</a:t>
            </a:r>
            <a:endParaRPr sz="1000"/>
          </a:p>
          <a:p>
            <a:pPr indent="0" lvl="0" marL="0" rtl="0" algn="l">
              <a:spcBef>
                <a:spcPts val="0"/>
              </a:spcBef>
              <a:spcAft>
                <a:spcPts val="0"/>
              </a:spcAft>
              <a:buNone/>
            </a:pPr>
            <a:r>
              <a:rPr lang="ko-KR" sz="1000">
                <a:solidFill>
                  <a:schemeClr val="dk1"/>
                </a:solidFill>
              </a:rPr>
              <a:t>  </a:t>
            </a:r>
            <a:r>
              <a:rPr lang="ko-KR" sz="1000"/>
              <a:t>• Robot Steering: 로봇에게 병진 속도와 회전 속도를 토픽으로 발행하는 GUI 툴</a:t>
            </a:r>
            <a:endParaRPr sz="1000"/>
          </a:p>
          <a:p>
            <a:pPr indent="0" lvl="0" marL="0" rtl="0" algn="l">
              <a:spcBef>
                <a:spcPts val="0"/>
              </a:spcBef>
              <a:spcAft>
                <a:spcPts val="0"/>
              </a:spcAft>
              <a:buNone/>
            </a:pPr>
            <a:r>
              <a:rPr lang="ko-KR" sz="1000">
                <a:solidFill>
                  <a:schemeClr val="dk1"/>
                </a:solidFill>
              </a:rPr>
              <a:t>  </a:t>
            </a:r>
            <a:r>
              <a:rPr lang="ko-KR" sz="1000"/>
              <a:t>• Runtime Monitor: 실시간으로 노드들에서 발생되는 에러 및 경고를 확인</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ko-KR" sz="1000"/>
              <a:t>8. 서비스 (Services)</a:t>
            </a:r>
            <a:endParaRPr b="1" sz="1000"/>
          </a:p>
          <a:p>
            <a:pPr indent="0" lvl="0" marL="0" rtl="0" algn="l">
              <a:spcBef>
                <a:spcPts val="0"/>
              </a:spcBef>
              <a:spcAft>
                <a:spcPts val="0"/>
              </a:spcAft>
              <a:buNone/>
            </a:pPr>
            <a:r>
              <a:rPr lang="ko-KR" sz="1000">
                <a:solidFill>
                  <a:schemeClr val="dk1"/>
                </a:solidFill>
              </a:rPr>
              <a:t>  </a:t>
            </a:r>
            <a:r>
              <a:rPr lang="ko-KR" sz="1000"/>
              <a:t>• Service Caller: 실행 중인 서비스 서버에 접속하여 서비스를 요청</a:t>
            </a:r>
            <a:endParaRPr sz="1000"/>
          </a:p>
          <a:p>
            <a:pPr indent="0" lvl="0" marL="0" rtl="0" algn="l">
              <a:spcBef>
                <a:spcPts val="0"/>
              </a:spcBef>
              <a:spcAft>
                <a:spcPts val="0"/>
              </a:spcAft>
              <a:buNone/>
            </a:pPr>
            <a:r>
              <a:rPr lang="ko-KR" sz="1000">
                <a:solidFill>
                  <a:schemeClr val="dk1"/>
                </a:solidFill>
              </a:rPr>
              <a:t>  </a:t>
            </a:r>
            <a:r>
              <a:rPr lang="ko-KR" sz="1000"/>
              <a:t>• Service Type Browser: 서비스 타입의 데이터 구조를 확인</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ko-KR" sz="1000"/>
              <a:t>9. 토픽 (Topics)</a:t>
            </a:r>
            <a:endParaRPr b="1" sz="1000"/>
          </a:p>
          <a:p>
            <a:pPr indent="0" lvl="0" marL="0" rtl="0" algn="l">
              <a:spcBef>
                <a:spcPts val="0"/>
              </a:spcBef>
              <a:spcAft>
                <a:spcPts val="0"/>
              </a:spcAft>
              <a:buNone/>
            </a:pPr>
            <a:r>
              <a:rPr lang="ko-KR" sz="1000">
                <a:solidFill>
                  <a:schemeClr val="dk1"/>
                </a:solidFill>
              </a:rPr>
              <a:t>  </a:t>
            </a:r>
            <a:r>
              <a:rPr lang="ko-KR" sz="1000"/>
              <a:t>• Message Publisher: 메시지 발행</a:t>
            </a:r>
            <a:endParaRPr sz="1000"/>
          </a:p>
          <a:p>
            <a:pPr indent="0" lvl="0" marL="0" rtl="0" algn="l">
              <a:spcBef>
                <a:spcPts val="0"/>
              </a:spcBef>
              <a:spcAft>
                <a:spcPts val="0"/>
              </a:spcAft>
              <a:buNone/>
            </a:pPr>
            <a:r>
              <a:rPr lang="ko-KR" sz="1000">
                <a:solidFill>
                  <a:schemeClr val="dk1"/>
                </a:solidFill>
              </a:rPr>
              <a:t>  </a:t>
            </a:r>
            <a:r>
              <a:rPr lang="ko-KR" sz="1000"/>
              <a:t>• Message Type Browser: 메시지 타입의 데이터 구조 확인</a:t>
            </a:r>
            <a:endParaRPr sz="1000"/>
          </a:p>
          <a:p>
            <a:pPr indent="0" lvl="0" marL="0" rtl="0" algn="l">
              <a:spcBef>
                <a:spcPts val="0"/>
              </a:spcBef>
              <a:spcAft>
                <a:spcPts val="0"/>
              </a:spcAft>
              <a:buNone/>
            </a:pPr>
            <a:r>
              <a:rPr lang="ko-KR" sz="1000">
                <a:solidFill>
                  <a:schemeClr val="dk1"/>
                </a:solidFill>
              </a:rPr>
              <a:t>  </a:t>
            </a:r>
            <a:r>
              <a:rPr lang="ko-KR" sz="1000"/>
              <a:t>• Topic Monitor: 토픽 목록 확인 및 사용자가 선택한 토픽의 정보를 확인</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ko-KR" sz="1000"/>
              <a:t>10. 시각화 (Visualization)</a:t>
            </a:r>
            <a:endParaRPr b="1" sz="1000"/>
          </a:p>
          <a:p>
            <a:pPr indent="0" lvl="0" marL="0" rtl="0" algn="l">
              <a:spcBef>
                <a:spcPts val="0"/>
              </a:spcBef>
              <a:spcAft>
                <a:spcPts val="0"/>
              </a:spcAft>
              <a:buNone/>
            </a:pPr>
            <a:r>
              <a:rPr lang="ko-KR" sz="1000">
                <a:solidFill>
                  <a:schemeClr val="dk1"/>
                </a:solidFill>
              </a:rPr>
              <a:t>  </a:t>
            </a:r>
            <a:r>
              <a:rPr lang="ko-KR" sz="1000"/>
              <a:t>• Image View: 카메라의 영상 데이터를 확인</a:t>
            </a:r>
            <a:endParaRPr sz="1000"/>
          </a:p>
          <a:p>
            <a:pPr indent="0" lvl="0" marL="0" rtl="0" algn="l">
              <a:spcBef>
                <a:spcPts val="0"/>
              </a:spcBef>
              <a:spcAft>
                <a:spcPts val="0"/>
              </a:spcAft>
              <a:buNone/>
            </a:pPr>
            <a:r>
              <a:rPr lang="ko-KR" sz="1000">
                <a:solidFill>
                  <a:schemeClr val="dk1"/>
                </a:solidFill>
              </a:rPr>
              <a:t>  </a:t>
            </a:r>
            <a:r>
              <a:rPr lang="ko-KR" sz="1000"/>
              <a:t>• Navigation Viewer: 로봇 </a:t>
            </a:r>
            <a:r>
              <a:rPr lang="ko-KR" sz="1000"/>
              <a:t>내비게이션의</a:t>
            </a:r>
            <a:r>
              <a:rPr lang="ko-KR" sz="1000"/>
              <a:t> 위치 및 목표지점 확인</a:t>
            </a:r>
            <a:endParaRPr sz="1000"/>
          </a:p>
          <a:p>
            <a:pPr indent="0" lvl="0" marL="0" rtl="0" algn="l">
              <a:spcBef>
                <a:spcPts val="0"/>
              </a:spcBef>
              <a:spcAft>
                <a:spcPts val="0"/>
              </a:spcAft>
              <a:buNone/>
            </a:pPr>
            <a:r>
              <a:rPr lang="ko-KR" sz="1000">
                <a:solidFill>
                  <a:schemeClr val="dk1"/>
                </a:solidFill>
              </a:rPr>
              <a:t>  </a:t>
            </a:r>
            <a:r>
              <a:rPr lang="ko-KR" sz="1000"/>
              <a:t>• Plot: 2차원 데이터 플롯 GUI 플러그인, 2차원 데이터의 도식화</a:t>
            </a:r>
            <a:endParaRPr sz="1000"/>
          </a:p>
          <a:p>
            <a:pPr indent="0" lvl="0" marL="0" rtl="0" algn="l">
              <a:spcBef>
                <a:spcPts val="0"/>
              </a:spcBef>
              <a:spcAft>
                <a:spcPts val="0"/>
              </a:spcAft>
              <a:buNone/>
            </a:pPr>
            <a:r>
              <a:rPr lang="ko-KR" sz="1000">
                <a:solidFill>
                  <a:schemeClr val="dk1"/>
                </a:solidFill>
              </a:rPr>
              <a:t>  </a:t>
            </a:r>
            <a:r>
              <a:rPr lang="ko-KR" sz="1000"/>
              <a:t>• Pose View: 현재 TF의 위치 및 모델의 위치 표시</a:t>
            </a:r>
            <a:endParaRPr sz="1000"/>
          </a:p>
          <a:p>
            <a:pPr indent="0" lvl="0" marL="0" rtl="0" algn="l">
              <a:spcBef>
                <a:spcPts val="0"/>
              </a:spcBef>
              <a:spcAft>
                <a:spcPts val="0"/>
              </a:spcAft>
              <a:buNone/>
            </a:pPr>
            <a:r>
              <a:rPr lang="ko-KR" sz="1000">
                <a:solidFill>
                  <a:schemeClr val="dk1"/>
                </a:solidFill>
              </a:rPr>
              <a:t>  </a:t>
            </a:r>
            <a:r>
              <a:rPr lang="ko-KR" sz="1000"/>
              <a:t>• RViz: 3차원 시각화 툴인 RViz 플러그인</a:t>
            </a:r>
            <a:endParaRPr sz="1000"/>
          </a:p>
          <a:p>
            <a:pPr indent="0" lvl="0" marL="0" rtl="0" algn="l">
              <a:spcBef>
                <a:spcPts val="0"/>
              </a:spcBef>
              <a:spcAft>
                <a:spcPts val="0"/>
              </a:spcAft>
              <a:buNone/>
            </a:pPr>
            <a:r>
              <a:rPr lang="ko-KR" sz="1000">
                <a:solidFill>
                  <a:schemeClr val="dk1"/>
                </a:solidFill>
              </a:rPr>
              <a:t>  </a:t>
            </a:r>
            <a:r>
              <a:rPr lang="ko-KR" sz="1000"/>
              <a:t>• TF Tree: tf 관계를 트리로 나타내는 그래프 뷰</a:t>
            </a:r>
            <a:endParaRPr sz="1000"/>
          </a:p>
          <a:p>
            <a:pPr indent="0" lvl="0" marL="0" rtl="0" algn="l">
              <a:spcBef>
                <a:spcPts val="0"/>
              </a:spcBef>
              <a:spcAft>
                <a:spcPts val="0"/>
              </a:spcAft>
              <a:buNone/>
            </a:pPr>
            <a:r>
              <a:t/>
            </a:r>
            <a:endParaRPr sz="1000"/>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9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사용 예시: Node Graph</a:t>
            </a:r>
            <a:endParaRPr/>
          </a:p>
        </p:txBody>
      </p:sp>
      <p:pic>
        <p:nvPicPr>
          <p:cNvPr id="1485" name="Google Shape;1485;p194"/>
          <p:cNvPicPr preferRelativeResize="0"/>
          <p:nvPr/>
        </p:nvPicPr>
        <p:blipFill>
          <a:blip r:embed="rId3">
            <a:alphaModFix/>
          </a:blip>
          <a:stretch>
            <a:fillRect/>
          </a:stretch>
        </p:blipFill>
        <p:spPr>
          <a:xfrm>
            <a:off x="1737425" y="927475"/>
            <a:ext cx="5671303" cy="4114474"/>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9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사용 예시: Topic Monitor</a:t>
            </a:r>
            <a:endParaRPr/>
          </a:p>
        </p:txBody>
      </p:sp>
      <p:pic>
        <p:nvPicPr>
          <p:cNvPr id="1492" name="Google Shape;1492;p195"/>
          <p:cNvPicPr preferRelativeResize="0"/>
          <p:nvPr/>
        </p:nvPicPr>
        <p:blipFill>
          <a:blip r:embed="rId3">
            <a:alphaModFix/>
          </a:blip>
          <a:stretch>
            <a:fillRect/>
          </a:stretch>
        </p:blipFill>
        <p:spPr>
          <a:xfrm>
            <a:off x="1257363" y="917325"/>
            <a:ext cx="6629263" cy="4114474"/>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9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사용 예시: Message Publisher</a:t>
            </a:r>
            <a:endParaRPr/>
          </a:p>
        </p:txBody>
      </p:sp>
      <p:pic>
        <p:nvPicPr>
          <p:cNvPr id="1499" name="Google Shape;1499;p196"/>
          <p:cNvPicPr preferRelativeResize="0"/>
          <p:nvPr/>
        </p:nvPicPr>
        <p:blipFill>
          <a:blip r:embed="rId3">
            <a:alphaModFix/>
          </a:blip>
          <a:stretch>
            <a:fillRect/>
          </a:stretch>
        </p:blipFill>
        <p:spPr>
          <a:xfrm>
            <a:off x="152400" y="876625"/>
            <a:ext cx="6609755" cy="4114475"/>
          </a:xfrm>
          <a:prstGeom prst="rect">
            <a:avLst/>
          </a:prstGeom>
          <a:noFill/>
          <a:ln>
            <a:noFill/>
          </a:ln>
        </p:spPr>
      </p:pic>
      <p:pic>
        <p:nvPicPr>
          <p:cNvPr id="1500" name="Google Shape;1500;p196"/>
          <p:cNvPicPr preferRelativeResize="0"/>
          <p:nvPr/>
        </p:nvPicPr>
        <p:blipFill>
          <a:blip r:embed="rId4">
            <a:alphaModFix/>
          </a:blip>
          <a:stretch>
            <a:fillRect/>
          </a:stretch>
        </p:blipFill>
        <p:spPr>
          <a:xfrm>
            <a:off x="6914555" y="876625"/>
            <a:ext cx="2077045" cy="2180897"/>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9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사용 예시: Message Type Browser</a:t>
            </a:r>
            <a:endParaRPr/>
          </a:p>
        </p:txBody>
      </p:sp>
      <p:pic>
        <p:nvPicPr>
          <p:cNvPr id="1507" name="Google Shape;1507;p197"/>
          <p:cNvPicPr preferRelativeResize="0"/>
          <p:nvPr/>
        </p:nvPicPr>
        <p:blipFill>
          <a:blip r:embed="rId3">
            <a:alphaModFix/>
          </a:blip>
          <a:stretch>
            <a:fillRect/>
          </a:stretch>
        </p:blipFill>
        <p:spPr>
          <a:xfrm>
            <a:off x="2251863" y="902050"/>
            <a:ext cx="4640286" cy="4114474"/>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9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사용 예시: Service Caller</a:t>
            </a:r>
            <a:endParaRPr/>
          </a:p>
        </p:txBody>
      </p:sp>
      <p:pic>
        <p:nvPicPr>
          <p:cNvPr id="1514" name="Google Shape;1514;p198"/>
          <p:cNvPicPr preferRelativeResize="0"/>
          <p:nvPr/>
        </p:nvPicPr>
        <p:blipFill>
          <a:blip r:embed="rId3">
            <a:alphaModFix/>
          </a:blip>
          <a:stretch>
            <a:fillRect/>
          </a:stretch>
        </p:blipFill>
        <p:spPr>
          <a:xfrm>
            <a:off x="152400" y="876625"/>
            <a:ext cx="4380936" cy="4114475"/>
          </a:xfrm>
          <a:prstGeom prst="rect">
            <a:avLst/>
          </a:prstGeom>
          <a:noFill/>
          <a:ln>
            <a:noFill/>
          </a:ln>
        </p:spPr>
      </p:pic>
      <p:pic>
        <p:nvPicPr>
          <p:cNvPr id="1515" name="Google Shape;1515;p198"/>
          <p:cNvPicPr preferRelativeResize="0"/>
          <p:nvPr/>
        </p:nvPicPr>
        <p:blipFill>
          <a:blip r:embed="rId4">
            <a:alphaModFix/>
          </a:blip>
          <a:stretch>
            <a:fillRect/>
          </a:stretch>
        </p:blipFill>
        <p:spPr>
          <a:xfrm>
            <a:off x="4685736" y="876625"/>
            <a:ext cx="4305865" cy="216098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9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사용 예시: Parameter Reconfigure</a:t>
            </a:r>
            <a:endParaRPr/>
          </a:p>
        </p:txBody>
      </p:sp>
      <p:pic>
        <p:nvPicPr>
          <p:cNvPr id="1522" name="Google Shape;1522;p199"/>
          <p:cNvPicPr preferRelativeResize="0"/>
          <p:nvPr/>
        </p:nvPicPr>
        <p:blipFill>
          <a:blip r:embed="rId3">
            <a:alphaModFix/>
          </a:blip>
          <a:stretch>
            <a:fillRect/>
          </a:stretch>
        </p:blipFill>
        <p:spPr>
          <a:xfrm>
            <a:off x="152400" y="876625"/>
            <a:ext cx="6230491" cy="4114475"/>
          </a:xfrm>
          <a:prstGeom prst="rect">
            <a:avLst/>
          </a:prstGeom>
          <a:noFill/>
          <a:ln>
            <a:noFill/>
          </a:ln>
        </p:spPr>
      </p:pic>
      <p:pic>
        <p:nvPicPr>
          <p:cNvPr id="1523" name="Google Shape;1523;p199"/>
          <p:cNvPicPr preferRelativeResize="0"/>
          <p:nvPr/>
        </p:nvPicPr>
        <p:blipFill>
          <a:blip r:embed="rId4">
            <a:alphaModFix/>
          </a:blip>
          <a:stretch>
            <a:fillRect/>
          </a:stretch>
        </p:blipFill>
        <p:spPr>
          <a:xfrm>
            <a:off x="6535291" y="876625"/>
            <a:ext cx="2456310" cy="257912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20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사용 예시: Plot</a:t>
            </a:r>
            <a:endParaRPr/>
          </a:p>
        </p:txBody>
      </p:sp>
      <p:pic>
        <p:nvPicPr>
          <p:cNvPr id="1530" name="Google Shape;1530;p200"/>
          <p:cNvPicPr preferRelativeResize="0"/>
          <p:nvPr/>
        </p:nvPicPr>
        <p:blipFill>
          <a:blip r:embed="rId3">
            <a:alphaModFix/>
          </a:blip>
          <a:stretch>
            <a:fillRect/>
          </a:stretch>
        </p:blipFill>
        <p:spPr>
          <a:xfrm>
            <a:off x="1560455" y="876625"/>
            <a:ext cx="6023090" cy="411447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0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사용 예시: Image View</a:t>
            </a:r>
            <a:endParaRPr/>
          </a:p>
        </p:txBody>
      </p:sp>
      <p:pic>
        <p:nvPicPr>
          <p:cNvPr id="1537" name="Google Shape;1537;p201"/>
          <p:cNvPicPr preferRelativeResize="0"/>
          <p:nvPr/>
        </p:nvPicPr>
        <p:blipFill>
          <a:blip r:embed="rId3">
            <a:alphaModFix/>
          </a:blip>
          <a:stretch>
            <a:fillRect/>
          </a:stretch>
        </p:blipFill>
        <p:spPr>
          <a:xfrm>
            <a:off x="152400" y="876625"/>
            <a:ext cx="5354454" cy="4114475"/>
          </a:xfrm>
          <a:prstGeom prst="rect">
            <a:avLst/>
          </a:prstGeom>
          <a:noFill/>
          <a:ln>
            <a:noFill/>
          </a:ln>
        </p:spPr>
      </p:pic>
      <p:pic>
        <p:nvPicPr>
          <p:cNvPr id="1538" name="Google Shape;1538;p201"/>
          <p:cNvPicPr preferRelativeResize="0"/>
          <p:nvPr/>
        </p:nvPicPr>
        <p:blipFill>
          <a:blip r:embed="rId4">
            <a:alphaModFix/>
          </a:blip>
          <a:stretch>
            <a:fillRect/>
          </a:stretch>
        </p:blipFill>
        <p:spPr>
          <a:xfrm>
            <a:off x="5659254" y="876625"/>
            <a:ext cx="3332346" cy="27142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소개: Plumbing</a:t>
            </a:r>
            <a:endParaRPr/>
          </a:p>
        </p:txBody>
      </p:sp>
      <p:sp>
        <p:nvSpPr>
          <p:cNvPr id="208" name="Google Shape;208;p3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2400"/>
              <a:t>Plumbing</a:t>
            </a:r>
            <a:endParaRPr b="1" sz="2400"/>
          </a:p>
          <a:p>
            <a:pPr indent="0" lvl="0" marL="0" rtl="0" algn="l">
              <a:spcBef>
                <a:spcPts val="0"/>
              </a:spcBef>
              <a:spcAft>
                <a:spcPts val="0"/>
              </a:spcAft>
              <a:buNone/>
            </a:pPr>
            <a:r>
              <a:t/>
            </a:r>
            <a:endParaRPr/>
          </a:p>
          <a:p>
            <a:pPr indent="0" lvl="0" marL="0" rtl="0" algn="l">
              <a:spcBef>
                <a:spcPts val="0"/>
              </a:spcBef>
              <a:spcAft>
                <a:spcPts val="0"/>
              </a:spcAft>
              <a:buNone/>
            </a:pPr>
            <a:r>
              <a:rPr lang="ko-KR"/>
              <a:t>ROS의 핵심은 흔히 "</a:t>
            </a:r>
            <a:r>
              <a:rPr b="1" lang="ko-KR"/>
              <a:t>미들웨어</a:t>
            </a:r>
            <a:r>
              <a:rPr lang="ko-KR"/>
              <a:t>" 또는 "</a:t>
            </a:r>
            <a:r>
              <a:rPr b="1" lang="ko-KR"/>
              <a:t>배관</a:t>
            </a:r>
            <a:r>
              <a:rPr lang="ko-KR"/>
              <a:t>"이라고 불리는 </a:t>
            </a:r>
            <a:r>
              <a:rPr b="1" lang="ko-KR"/>
              <a:t>메시지 전달 시스템</a:t>
            </a:r>
            <a:r>
              <a:rPr lang="ko-KR"/>
              <a:t>을 제공한다. 커뮤니케이션은 새로운 로봇 애플리케이션이나 하드웨어와 상호 작용하는 모든 소프트웨어 시스템을 구현할 때 가장 먼저 해결해야 할 문제 중 하나이다. ROS에 내장되어 있고 충분한 테스트를 거친 메시징 시스템은 </a:t>
            </a:r>
            <a:r>
              <a:rPr b="1" lang="ko-KR"/>
              <a:t>퍼블리시</a:t>
            </a:r>
            <a:r>
              <a:rPr lang="ko-KR"/>
              <a:t>/</a:t>
            </a:r>
            <a:r>
              <a:rPr b="1" lang="ko-KR"/>
              <a:t>서브스크라이브</a:t>
            </a:r>
            <a:r>
              <a:rPr lang="ko-KR"/>
              <a:t> 패턴을 통해 분산 노드 간의 통신 세부 사항을 관리함으로써 시간을 절약해 준다. 이러한 접근 방식은 결함 격리, 우려 사항 분리, 명확한 인터페이스 등 소프트웨어 개발의 어려운 부분들을 해결할 수 있게 돕는다. ROS를 사용하면 유지 관리, 기여, 재사용이 더 쉬운 시스템을 만들 수 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그 과정에서 방대한 커뮤니티 경험을 활용하여 </a:t>
            </a:r>
            <a:r>
              <a:rPr b="1" lang="ko-KR"/>
              <a:t>표준 ROS 메시지 형식</a:t>
            </a:r>
            <a:r>
              <a:rPr lang="ko-KR"/>
              <a:t>을 만들 수 있으며, 이러한 표준은 LIDAR 및 카메라부터 현지화 알고리즘 및 사용자 인터페이스에 이르기까지 </a:t>
            </a:r>
            <a:r>
              <a:rPr b="1" lang="ko-KR"/>
              <a:t>모든 것과 상호 작용</a:t>
            </a:r>
            <a:r>
              <a:rPr lang="ko-KR"/>
              <a:t>하는 데 사용된다.</a:t>
            </a:r>
            <a:endParaRPr/>
          </a:p>
        </p:txBody>
      </p:sp>
      <p:sp>
        <p:nvSpPr>
          <p:cNvPr id="209" name="Google Shape;209;p31"/>
          <p:cNvSpPr txBox="1"/>
          <p:nvPr/>
        </p:nvSpPr>
        <p:spPr>
          <a:xfrm>
            <a:off x="40000" y="4902850"/>
            <a:ext cx="3637200" cy="195900"/>
          </a:xfrm>
          <a:prstGeom prst="rect">
            <a:avLst/>
          </a:prstGeom>
          <a:noFill/>
          <a:ln>
            <a:noFill/>
          </a:ln>
        </p:spPr>
        <p:txBody>
          <a:bodyPr anchorCtr="0" anchor="t" bIns="36000" lIns="36000" spcFirstLastPara="1" rIns="36000" wrap="square" tIns="36000">
            <a:spAutoFit/>
          </a:bodyPr>
          <a:lstStyle/>
          <a:p>
            <a:pPr indent="0" lvl="0" marL="0" rtl="0" algn="l">
              <a:spcBef>
                <a:spcPts val="0"/>
              </a:spcBef>
              <a:spcAft>
                <a:spcPts val="0"/>
              </a:spcAft>
              <a:buNone/>
            </a:pPr>
            <a:r>
              <a:rPr lang="ko-KR" sz="800"/>
              <a:t>[출처] </a:t>
            </a:r>
            <a:r>
              <a:rPr lang="ko-KR" sz="800" u="sng">
                <a:solidFill>
                  <a:schemeClr val="hlink"/>
                </a:solidFill>
                <a:hlinkClick r:id="rId3"/>
              </a:rPr>
              <a:t>https://www.ros.org/</a:t>
            </a:r>
            <a:r>
              <a:rPr lang="ko-KR" sz="800"/>
              <a:t> </a:t>
            </a:r>
            <a:endParaRPr sz="800"/>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20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사용 예시: Console </a:t>
            </a:r>
            <a:endParaRPr/>
          </a:p>
        </p:txBody>
      </p:sp>
      <p:pic>
        <p:nvPicPr>
          <p:cNvPr id="1545" name="Google Shape;1545;p202"/>
          <p:cNvPicPr preferRelativeResize="0"/>
          <p:nvPr/>
        </p:nvPicPr>
        <p:blipFill>
          <a:blip r:embed="rId3">
            <a:alphaModFix/>
          </a:blip>
          <a:stretch>
            <a:fillRect/>
          </a:stretch>
        </p:blipFill>
        <p:spPr>
          <a:xfrm>
            <a:off x="2126448" y="876625"/>
            <a:ext cx="4891104" cy="411447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0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Re-inventing</a:t>
            </a:r>
            <a:endParaRPr/>
          </a:p>
        </p:txBody>
      </p:sp>
      <p:sp>
        <p:nvSpPr>
          <p:cNvPr id="1552" name="Google Shape;1552;p203"/>
          <p:cNvSpPr txBox="1"/>
          <p:nvPr>
            <p:ph idx="1" type="body"/>
          </p:nvPr>
        </p:nvSpPr>
        <p:spPr>
          <a:xfrm>
            <a:off x="371800" y="902000"/>
            <a:ext cx="58737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한가지 더 언급하고 싶은 포인트가 있다면 Re-inventing에 대한 것이다. </a:t>
            </a:r>
            <a:r>
              <a:rPr b="1" lang="ko-KR" sz="1400"/>
              <a:t>ROS에서의 재사용성과 코드 공유에 대한 철학은 매우 중요</a:t>
            </a:r>
            <a:r>
              <a:rPr lang="ko-KR" sz="1400"/>
              <a:t>하여 ROS의 기본 컨셉 깊숙이 반영되어 있고 </a:t>
            </a:r>
            <a:r>
              <a:rPr b="1" lang="ko-KR" sz="1400"/>
              <a:t>로봇 연구/개발에 있어서 Re-inventing을 줄이는 역할</a:t>
            </a:r>
            <a:r>
              <a:rPr lang="ko-KR" sz="1400"/>
              <a:t>을 하고 있다. 예를 들어 ROS에서의 노드처럼 프로세스의 목적에 따라 프로그램을 잘게 쪼개서 다른 프로젝트에서 쉽게 다시 사용하게 만들거나 ROS 도구 설명할 때 언급된 </a:t>
            </a:r>
            <a:r>
              <a:rPr b="1" lang="ko-KR" sz="1400"/>
              <a:t>ROS CLI 툴(ros2cli), GUI 툴(Rqt), 시각화 툴(RViz), 3차원 시뮬레이터(Gazebo)와 같은 툴</a:t>
            </a:r>
            <a:r>
              <a:rPr lang="ko-KR" sz="1400"/>
              <a:t>처럼 로봇 개발에서 많이 사용되는 툴들을 플러그인과 개방성 중심으로 설계/개발하여 공개하고 있다. 이러한 ROS의 기본 철학은 오른쪽 그림처럼 로보틱스에서 지금껏 하던 연구/개발 방식을 벗어나게 해주었다. </a:t>
            </a:r>
            <a:r>
              <a:rPr b="1" lang="ko-KR" sz="1400"/>
              <a:t>자신의 연구/개발 부분에서 소모적으로 개선없이 Re-inventing되고 있는 부분이 없는지 점검하고 더 고민해보자.</a:t>
            </a:r>
            <a:endParaRPr b="1" sz="1400"/>
          </a:p>
        </p:txBody>
      </p:sp>
      <p:pic>
        <p:nvPicPr>
          <p:cNvPr id="1553" name="Google Shape;1553;p203"/>
          <p:cNvPicPr preferRelativeResize="0"/>
          <p:nvPr/>
        </p:nvPicPr>
        <p:blipFill>
          <a:blip r:embed="rId3">
            <a:alphaModFix/>
          </a:blip>
          <a:stretch>
            <a:fillRect/>
          </a:stretch>
        </p:blipFill>
        <p:spPr>
          <a:xfrm>
            <a:off x="6275801" y="876625"/>
            <a:ext cx="2791999" cy="3609857"/>
          </a:xfrm>
          <a:prstGeom prst="rect">
            <a:avLst/>
          </a:prstGeom>
          <a:noFill/>
          <a:ln>
            <a:noFill/>
          </a:ln>
        </p:spPr>
      </p:pic>
      <p:sp>
        <p:nvSpPr>
          <p:cNvPr id="1554" name="Google Shape;1554;p203"/>
          <p:cNvSpPr txBox="1"/>
          <p:nvPr/>
        </p:nvSpPr>
        <p:spPr>
          <a:xfrm>
            <a:off x="4810325" y="4486475"/>
            <a:ext cx="4174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600">
                <a:latin typeface="Calibri"/>
                <a:ea typeface="Calibri"/>
                <a:cs typeface="Calibri"/>
                <a:sym typeface="Calibri"/>
              </a:rPr>
              <a:t>[출처] Re-Inventing the Wheel from Willow Garage / PHD Comics</a:t>
            </a:r>
            <a:endParaRPr sz="600">
              <a:latin typeface="Calibri"/>
              <a:ea typeface="Calibri"/>
              <a:cs typeface="Calibri"/>
              <a:sym typeface="Calibri"/>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04"/>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561" name="Google Shape;1561;p204"/>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2의 물리량 표준 단위</a:t>
            </a:r>
            <a:endParaRPr b="1" sz="3000">
              <a:latin typeface="Calibri"/>
              <a:ea typeface="Calibri"/>
              <a:cs typeface="Calibri"/>
              <a:sym typeface="Calibri"/>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20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표준 단위의 필요성</a:t>
            </a:r>
            <a:endParaRPr/>
          </a:p>
        </p:txBody>
      </p:sp>
      <p:sp>
        <p:nvSpPr>
          <p:cNvPr id="1568" name="Google Shape;1568;p20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ROS 2의 msg, service, action 인터페이스는 노드 간에 데이터를 주고받는데 사용된다. 그 내용에는 어떤 `</a:t>
            </a:r>
            <a:r>
              <a:rPr b="1" lang="ko-KR" sz="1400"/>
              <a:t>이름</a:t>
            </a:r>
            <a:r>
              <a:rPr lang="ko-KR" sz="1400"/>
              <a:t>`으로 어떠한 `</a:t>
            </a:r>
            <a:r>
              <a:rPr b="1" lang="ko-KR" sz="1400"/>
              <a:t>자료형</a:t>
            </a:r>
            <a:r>
              <a:rPr lang="ko-KR" sz="1400"/>
              <a:t>`으로 데이터를 보내느냐가 기술되어 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예를 들어 geometry_msgs/msgs/Twist 메시지 형태는 float64 자료형의 linear.x, linear.y, linear.z, angular.x, angular.y, angular.z 값을 사용하고 있다. 이는 병진 속도 3개, 회전 속도 3개를 의미하는데 </a:t>
            </a:r>
            <a:r>
              <a:rPr b="1" lang="ko-KR" sz="1400"/>
              <a:t>주고 받는 단위가 틀린다면 어떻게 될까? </a:t>
            </a:r>
            <a:r>
              <a:rPr lang="ko-KR" sz="1400"/>
              <a:t>개발자는 m/s와 rad/s로 정의하여 개발하였는데 사용자가 cm/s, degree/s로 생각하여 사용하면 어떻게 될까? 아마 원하는 결과물을 얻을 수 없을 수 없는 것은 물론이고 자칫 큰 사고로 이어질 수도 있다.</a:t>
            </a:r>
            <a:endParaRPr sz="1400"/>
          </a:p>
          <a:p>
            <a:pPr indent="0" lvl="0" marL="0" rtl="0" algn="l">
              <a:spcBef>
                <a:spcPts val="0"/>
              </a:spcBef>
              <a:spcAft>
                <a:spcPts val="0"/>
              </a:spcAft>
              <a:buClr>
                <a:schemeClr val="dk1"/>
              </a:buClr>
              <a:buSzPts val="1100"/>
              <a:buFont typeface="Arial"/>
              <a:buNone/>
            </a:pPr>
            <a:r>
              <a:rPr lang="ko-KR" sz="1400"/>
              <a:t>​</a:t>
            </a:r>
            <a:endParaRPr sz="1400"/>
          </a:p>
          <a:p>
            <a:pPr indent="0" lvl="0" marL="0" rtl="0" algn="l">
              <a:spcBef>
                <a:spcPts val="0"/>
              </a:spcBef>
              <a:spcAft>
                <a:spcPts val="0"/>
              </a:spcAft>
              <a:buNone/>
            </a:pPr>
            <a:r>
              <a:rPr lang="ko-KR" sz="1400"/>
              <a:t>이처럼 단위의 불일치는 개발자와 사용자 간의 불편을 겪게 하고 치명적인 소프트웨어 버그로 이어질 수도 있다. 단위의 경우 변환 프로그램을 추가로 넣는 방법도 있긴 하지만 이렇게 하면 데이터 변환으로 인해 불필요한 계산이 발생한다. 이에 ROS 커뮤니티에서는 ROS 개발 초기(2010년)부터 이러한 </a:t>
            </a:r>
            <a:r>
              <a:rPr b="1" lang="ko-KR" sz="1400"/>
              <a:t>단위 불일치로 인한 문제를 줄이기 위해 표준 단위에 관한 규칙</a:t>
            </a:r>
            <a:r>
              <a:rPr lang="ko-KR" sz="1400"/>
              <a:t>을 세웠다.</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ko-KR" sz="1400" u="sng">
                <a:solidFill>
                  <a:schemeClr val="hlink"/>
                </a:solidFill>
                <a:hlinkClick r:id="rId3"/>
              </a:rPr>
              <a:t>https://www.ros.org/reps/rep-0103.html</a:t>
            </a:r>
            <a:endParaRPr sz="1400"/>
          </a:p>
          <a:p>
            <a:pPr indent="0" lvl="0" marL="0" rtl="0" algn="l">
              <a:spcBef>
                <a:spcPts val="0"/>
              </a:spcBef>
              <a:spcAft>
                <a:spcPts val="0"/>
              </a:spcAft>
              <a:buNone/>
            </a:pPr>
            <a:r>
              <a:t/>
            </a:r>
            <a:endParaRPr sz="1400"/>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0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표준 단위</a:t>
            </a:r>
            <a:endParaRPr/>
          </a:p>
        </p:txBody>
      </p:sp>
      <p:pic>
        <p:nvPicPr>
          <p:cNvPr id="1575" name="Google Shape;1575;p206"/>
          <p:cNvPicPr preferRelativeResize="0"/>
          <p:nvPr/>
        </p:nvPicPr>
        <p:blipFill>
          <a:blip r:embed="rId3">
            <a:alphaModFix/>
          </a:blip>
          <a:stretch>
            <a:fillRect/>
          </a:stretch>
        </p:blipFill>
        <p:spPr>
          <a:xfrm>
            <a:off x="565450" y="943935"/>
            <a:ext cx="8015251" cy="36571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07"/>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582" name="Google Shape;1582;p207"/>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2의 좌표 표현</a:t>
            </a:r>
            <a:endParaRPr b="1" sz="3000">
              <a:latin typeface="Calibri"/>
              <a:ea typeface="Calibri"/>
              <a:cs typeface="Calibri"/>
              <a:sym typeface="Calibri"/>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20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좌표 표현 통일의 필요성</a:t>
            </a:r>
            <a:endParaRPr/>
          </a:p>
        </p:txBody>
      </p:sp>
      <p:sp>
        <p:nvSpPr>
          <p:cNvPr id="1589" name="Google Shape;1589;p20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ROS 2의 물리량 표준 단위가 ROS 프로그래밍에서의 단위 불일치를 사전에 막기위한 규칙이였다면 이번 강좌에서 다룰 내용은 </a:t>
            </a:r>
            <a:r>
              <a:rPr b="1" lang="ko-KR" sz="1400"/>
              <a:t>서로 다른 좌표 표현 방식을 사용할 경우 발생하는 좌표계(coordinate system) 불일치</a:t>
            </a:r>
            <a:r>
              <a:rPr lang="ko-KR" sz="1400"/>
              <a:t>를 사전에 막기위한 규칙이다.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예를 들어 로봇의 센서로서 널리 사용되는 카메라의 경우, 컴퓨터 비전 분야에서 널리 사용되는 z forward, x right, y down를 기본 좌표계로 사용하고 있는데 로봇은 기본적으로 x forward, y left, z up를 기본 좌표계로 사용한다. 이러한 상황에서 한쪽 좌표계를 기준으로 맞추어 지지 않는다면 두 좌표계를 사용함에 따른 논리적 문제에 빠지게 된다. 이 문제 이외에도 로봇에서 사용하는 LiDAR 및 IMU, Torque 센서들도 제조사별로 서로 다른 좌표계를 사용할 수도 있으며 좌표 변환 API가 있더라도 기본 출력을 무엇인가를 미리 알아볼 필요가 있다. 예를 들어 IMU가 NED 타입(x north, y east, z down, relative to magnetic north) 이냐 ENU 타입(x-east, y-north, z-up, relative to magnetic north)이냐를 잘 살펴봐야하고 각 센서의 값을 사용하기에 전에 각 센서들의 좌표를 로봇 좌표에 맞추어 적절한 좌표 변환이 필요하다.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앞선 강좌에서 단위의 불일치가 개발자와 사용자 간의 불편을 겪게하고 치명적인 소프트웨어 버그로 이어질 수도 있다고 하였는데 좌표 표현 또한 마찬가지로 통일된 좌표 표현을 사용하지 않으면 불편을 겪게 하고 소프트웨어 버그로 유발시킬 수 있다. 이에 ROS 커뮤니티에서는 ROS 개발 초기(2010년)부터 이러한 문제를 줄이기 위해 표준 단위에 대한 규칙과 함께 </a:t>
            </a:r>
            <a:r>
              <a:rPr b="1" lang="ko-KR" sz="1400"/>
              <a:t>좌표 표현에 규칙</a:t>
            </a:r>
            <a:r>
              <a:rPr lang="ko-KR" sz="1400"/>
              <a:t>을 세워 ROS 프로그래밍에 대한 가이드를 제공하고 있다.</a:t>
            </a:r>
            <a:endParaRPr sz="1400"/>
          </a:p>
          <a:p>
            <a:pPr indent="0" lvl="0" marL="0" rtl="0" algn="l">
              <a:spcBef>
                <a:spcPts val="0"/>
              </a:spcBef>
              <a:spcAft>
                <a:spcPts val="0"/>
              </a:spcAft>
              <a:buNone/>
            </a:pPr>
            <a:r>
              <a:t/>
            </a:r>
            <a:endParaRPr sz="1400"/>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0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좌표 표현의 기본 규칙</a:t>
            </a:r>
            <a:endParaRPr/>
          </a:p>
        </p:txBody>
      </p:sp>
      <p:sp>
        <p:nvSpPr>
          <p:cNvPr id="1596" name="Google Shape;1596;p20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ROS 커뮤니티에서는 모든 좌표계를 삼차원 벡터 표기관습을 이해하기 위한 일반적인 기억법인 오른손 법칙에 따라 표현한다. 기본적으로 회전 축의 경우에는 다음 그림과 같이 검지, 중지, 엄지를 축을 사용하며 오른손의 손가락을 감는 방향이 정회전 + 방향이다.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예를 들어, 표준 단위와 함께 설명하자면 회전 각은 라디안(radian)단위를 이용하고 있고, 로봇이 제자리에서 시계 12시 방향에서 9시 방향으로 회전하였다면 로봇은 정방향 +1.5708 rad 만큼 회전하였다고 이야기한다.</a:t>
            </a:r>
            <a:endParaRPr sz="1400"/>
          </a:p>
          <a:p>
            <a:pPr indent="0" lvl="0" marL="0" rtl="0" algn="l">
              <a:spcBef>
                <a:spcPts val="0"/>
              </a:spcBef>
              <a:spcAft>
                <a:spcPts val="0"/>
              </a:spcAft>
              <a:buNone/>
            </a:pPr>
            <a:r>
              <a:t/>
            </a:r>
            <a:endParaRPr sz="1400"/>
          </a:p>
        </p:txBody>
      </p:sp>
      <p:pic>
        <p:nvPicPr>
          <p:cNvPr id="1597" name="Google Shape;1597;p209"/>
          <p:cNvPicPr preferRelativeResize="0"/>
          <p:nvPr/>
        </p:nvPicPr>
        <p:blipFill rotWithShape="1">
          <a:blip r:embed="rId3">
            <a:alphaModFix/>
          </a:blip>
          <a:srcRect b="5249" l="0" r="0" t="0"/>
          <a:stretch/>
        </p:blipFill>
        <p:spPr>
          <a:xfrm>
            <a:off x="1256250" y="2332650"/>
            <a:ext cx="6631499" cy="27753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1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좌표 표현의 축 방향 (Axis Orientation) 규칙</a:t>
            </a:r>
            <a:endParaRPr/>
          </a:p>
        </p:txBody>
      </p:sp>
      <p:sp>
        <p:nvSpPr>
          <p:cNvPr id="1604" name="Google Shape;1604;p21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a:t>1) 기본 3축</a:t>
            </a:r>
            <a:endParaRPr b="1" sz="1400"/>
          </a:p>
          <a:p>
            <a:pPr indent="0" lvl="0" marL="0" rtl="0" algn="l">
              <a:spcBef>
                <a:spcPts val="0"/>
              </a:spcBef>
              <a:spcAft>
                <a:spcPts val="0"/>
              </a:spcAft>
              <a:buNone/>
            </a:pPr>
            <a:r>
              <a:rPr lang="ko-KR" sz="1400"/>
              <a:t>ROS 커뮤니티에서는 다음 그림과 같이 축 방향 (Axis Orientation)으로 </a:t>
            </a:r>
            <a:r>
              <a:rPr b="1" lang="ko-KR" sz="1400">
                <a:solidFill>
                  <a:srgbClr val="FF0000"/>
                </a:solidFill>
              </a:rPr>
              <a:t>x forward</a:t>
            </a:r>
            <a:r>
              <a:rPr b="1" lang="ko-KR" sz="1400"/>
              <a:t>, </a:t>
            </a:r>
            <a:r>
              <a:rPr b="1" lang="ko-KR" sz="1400">
                <a:solidFill>
                  <a:srgbClr val="00FF00"/>
                </a:solidFill>
              </a:rPr>
              <a:t>y left</a:t>
            </a:r>
            <a:r>
              <a:rPr b="1" lang="ko-KR" sz="1400"/>
              <a:t>, </a:t>
            </a:r>
            <a:r>
              <a:rPr b="1" lang="ko-KR" sz="1400">
                <a:solidFill>
                  <a:srgbClr val="0000FF"/>
                </a:solidFill>
              </a:rPr>
              <a:t>z up</a:t>
            </a:r>
            <a:r>
              <a:rPr lang="ko-KR" sz="1400">
                <a:solidFill>
                  <a:srgbClr val="0000FF"/>
                </a:solidFill>
              </a:rPr>
              <a:t> </a:t>
            </a:r>
            <a:r>
              <a:rPr lang="ko-KR" sz="1400"/>
              <a:t>을 사용한다. 시각화 툴 RViz나 3차원 시뮬레이터 Gazebo에서 이러한 기본 3축의 표현에 있어서 </a:t>
            </a:r>
            <a:r>
              <a:rPr lang="ko-KR" sz="1400"/>
              <a:t>헷갈리지</a:t>
            </a:r>
            <a:r>
              <a:rPr lang="ko-KR" sz="1400"/>
              <a:t> 않도록 RGB의 원색으로 표현하는데 순서대로 Red는 x 축, Green은 y축, Blue는 z축을 의미한다.</a:t>
            </a:r>
            <a:endParaRPr sz="1400"/>
          </a:p>
        </p:txBody>
      </p:sp>
      <p:pic>
        <p:nvPicPr>
          <p:cNvPr id="1605" name="Google Shape;1605;p210"/>
          <p:cNvPicPr preferRelativeResize="0"/>
          <p:nvPr/>
        </p:nvPicPr>
        <p:blipFill>
          <a:blip r:embed="rId3">
            <a:alphaModFix/>
          </a:blip>
          <a:stretch>
            <a:fillRect/>
          </a:stretch>
        </p:blipFill>
        <p:spPr>
          <a:xfrm>
            <a:off x="3198338" y="2048295"/>
            <a:ext cx="2747325" cy="2926126"/>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21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좌표 표현의 축 방향 (Axis Orientation) 규칙</a:t>
            </a:r>
            <a:endParaRPr/>
          </a:p>
        </p:txBody>
      </p:sp>
      <p:sp>
        <p:nvSpPr>
          <p:cNvPr id="1612" name="Google Shape;1612;p21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400"/>
              <a:t>2) ENU 좌표</a:t>
            </a:r>
            <a:endParaRPr b="1" sz="1400"/>
          </a:p>
          <a:p>
            <a:pPr indent="0" lvl="0" marL="0" rtl="0" algn="l">
              <a:spcBef>
                <a:spcPts val="0"/>
              </a:spcBef>
              <a:spcAft>
                <a:spcPts val="0"/>
              </a:spcAft>
              <a:buNone/>
            </a:pPr>
            <a:r>
              <a:rPr lang="ko-KR" sz="1400"/>
              <a:t>지리적 위치(geographic locations)의 단거리 데카르트 표현의 경우 ENU(east north up) 규칙을 사용한다. 실내 로봇에서는 잘 다루지 않는 좌표이긴 하지만 비교적 큰 맵을 다루는 드론, 실외 자율주행 로봇에서 사용하는 좌표라고 생각하면 된다.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ko-KR" sz="1400"/>
              <a:t>3) 접미사 프레임 사용 (Suffix Frames)</a:t>
            </a:r>
            <a:endParaRPr b="1" sz="1400"/>
          </a:p>
          <a:p>
            <a:pPr indent="0" lvl="0" marL="0" rtl="0" algn="l">
              <a:spcBef>
                <a:spcPts val="0"/>
              </a:spcBef>
              <a:spcAft>
                <a:spcPts val="0"/>
              </a:spcAft>
              <a:buNone/>
            </a:pPr>
            <a:r>
              <a:rPr lang="ko-KR" sz="1400"/>
              <a:t>위에서 언급한 x forward, y left, z up의 기본 3축 및 ENU 좌표에서 벗어나는 경우 접미사 프레임을 사용하여 기본 좌표계와 구별하여 사용한다. 자주 사용되는 접미사로 프레임으로는 `_optical` 접미사와 `_ned` 접미사가 있으며 필요시 좌표 변환을 통해 사용하고 있다.</a:t>
            </a:r>
            <a:endParaRPr sz="1400"/>
          </a:p>
          <a:p>
            <a:pPr indent="0" lvl="0" marL="0" rtl="0" algn="l">
              <a:spcBef>
                <a:spcPts val="0"/>
              </a:spcBef>
              <a:spcAft>
                <a:spcPts val="0"/>
              </a:spcAft>
              <a:buNone/>
            </a:pPr>
            <a:r>
              <a:rPr lang="ko-KR" sz="1400"/>
              <a:t>​</a:t>
            </a:r>
            <a:endParaRPr sz="1400"/>
          </a:p>
          <a:p>
            <a:pPr indent="0" lvl="0" marL="0" rtl="0" algn="l">
              <a:spcBef>
                <a:spcPts val="0"/>
              </a:spcBef>
              <a:spcAft>
                <a:spcPts val="0"/>
              </a:spcAft>
              <a:buNone/>
            </a:pPr>
            <a:r>
              <a:rPr b="1" lang="ko-KR" sz="1400"/>
              <a:t>3-1) `_optical` 접미사</a:t>
            </a:r>
            <a:endParaRPr b="1" sz="1400"/>
          </a:p>
          <a:p>
            <a:pPr indent="0" lvl="0" marL="0" rtl="0" algn="l">
              <a:spcBef>
                <a:spcPts val="0"/>
              </a:spcBef>
              <a:spcAft>
                <a:spcPts val="0"/>
              </a:spcAft>
              <a:buNone/>
            </a:pPr>
            <a:r>
              <a:rPr lang="ko-KR" sz="1400"/>
              <a:t>컴퓨터 비전 분야의 경우, 카메라 좌표계로 많이 사용되는 z forward, x right, y down를 사용하게 되는데 이럴 경우에는 카메라 센서의 메시지에 `_optical` 접미사를 붙여 구분한다. 이때에는 z forward, x right, y down의 카메라 좌표계와 x forward, y left, z up의 로봇 좌표계 간의 TF(transform)가 필요하다.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ko-KR" sz="1400"/>
              <a:t>3-2) `_ned` 접미사</a:t>
            </a:r>
            <a:endParaRPr b="1" sz="1400"/>
          </a:p>
          <a:p>
            <a:pPr indent="0" lvl="0" marL="0" rtl="0" algn="l">
              <a:spcBef>
                <a:spcPts val="0"/>
              </a:spcBef>
              <a:spcAft>
                <a:spcPts val="0"/>
              </a:spcAft>
              <a:buNone/>
            </a:pPr>
            <a:r>
              <a:rPr lang="ko-KR" sz="1400"/>
              <a:t>실외에서 동작하는 시스템의 경우, 사용하는 센서 및 지도에 따라 ENU가 아닌 NED (north east down) 좌표계를 사용해야 할 때가 있다. 이때에는 `_ned` 접미사를 붙여 구분한다.</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발표자 소개: 표윤석</a:t>
            </a:r>
            <a:endParaRPr/>
          </a:p>
        </p:txBody>
      </p:sp>
      <p:sp>
        <p:nvSpPr>
          <p:cNvPr id="62" name="Google Shape;62;p14"/>
          <p:cNvSpPr txBox="1"/>
          <p:nvPr>
            <p:ph idx="1" type="body"/>
          </p:nvPr>
        </p:nvSpPr>
        <p:spPr>
          <a:xfrm>
            <a:off x="371801" y="902000"/>
            <a:ext cx="6188700" cy="4142100"/>
          </a:xfrm>
          <a:prstGeom prst="rect">
            <a:avLst/>
          </a:prstGeom>
        </p:spPr>
        <p:txBody>
          <a:bodyPr anchorCtr="0" anchor="t" bIns="62200" lIns="62200" spcFirstLastPara="1" rIns="62200" wrap="square" tIns="62200">
            <a:noAutofit/>
          </a:bodyPr>
          <a:lstStyle/>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現 로보티즈 </a:t>
            </a:r>
            <a:r>
              <a:rPr lang="ko-KR" sz="1400">
                <a:solidFill>
                  <a:schemeClr val="dk1"/>
                </a:solidFill>
                <a:latin typeface="Roboto"/>
                <a:ea typeface="Roboto"/>
                <a:cs typeface="Roboto"/>
                <a:sym typeface="Roboto"/>
              </a:rPr>
              <a:t>이사</a:t>
            </a:r>
            <a:r>
              <a:rPr lang="ko-KR" sz="1400">
                <a:solidFill>
                  <a:schemeClr val="dk1"/>
                </a:solidFill>
                <a:latin typeface="Roboto"/>
                <a:ea typeface="Roboto"/>
                <a:cs typeface="Roboto"/>
                <a:sym typeface="Roboto"/>
              </a:rPr>
              <a:t> &lt;로봇운영체제 플랫폼 개발, 자율주행 로봇 개발 </a:t>
            </a:r>
            <a:r>
              <a:rPr lang="ko-KR" sz="1400">
                <a:solidFill>
                  <a:schemeClr val="dk1"/>
                </a:solidFill>
                <a:latin typeface="Roboto"/>
                <a:ea typeface="Roboto"/>
                <a:cs typeface="Roboto"/>
                <a:sym typeface="Roboto"/>
              </a:rPr>
              <a:t>총괄</a:t>
            </a:r>
            <a:r>
              <a:rPr lang="ko-KR" sz="1400">
                <a:solidFill>
                  <a:schemeClr val="dk1"/>
                </a:solidFill>
                <a:latin typeface="Roboto"/>
                <a:ea typeface="Roboto"/>
                <a:cs typeface="Roboto"/>
                <a:sym typeface="Roboto"/>
              </a:rPr>
              <a:t>&gt;</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前 ROS 2 TSC (Technical Steering Committee)</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前 일본학술진흥회(JSPS) 연구원 </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前 월간로봇 객원기자</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前 한국과학기술연구원(KIST) 연구원</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前 광운대학교 로봇게임단 로빛 주장</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前</a:t>
            </a:r>
            <a:r>
              <a:rPr lang="ko-KR" sz="1400">
                <a:solidFill>
                  <a:schemeClr val="dk1"/>
                </a:solidFill>
                <a:latin typeface="Roboto"/>
                <a:ea typeface="Roboto"/>
                <a:cs typeface="Roboto"/>
                <a:sym typeface="Roboto"/>
              </a:rPr>
              <a:t> 한국로봇산업진흥원 산업인력양성 재직자 교육 강사</a:t>
            </a:r>
            <a:br>
              <a:rPr lang="ko-KR" sz="1400">
                <a:solidFill>
                  <a:schemeClr val="dk1"/>
                </a:solidFill>
                <a:latin typeface="Roboto"/>
                <a:ea typeface="Roboto"/>
                <a:cs typeface="Roboto"/>
                <a:sym typeface="Roboto"/>
              </a:rPr>
            </a:br>
            <a:r>
              <a:rPr lang="ko-KR" sz="1400">
                <a:solidFill>
                  <a:schemeClr val="dk1"/>
                </a:solidFill>
                <a:latin typeface="Roboto"/>
                <a:ea typeface="Roboto"/>
                <a:cs typeface="Roboto"/>
                <a:sym typeface="Roboto"/>
              </a:rPr>
              <a:t>(2016년~2019년 16시간 ROS 강의 20회 진행, 총 320시간)</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“ROS 2로 시작하는 로봇 프로그래밍” 등 10권의 서적 출판</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로보틱스 커뮤니티 오로카, 로열모 운영진</a:t>
            </a:r>
            <a:br>
              <a:rPr lang="ko-KR" sz="1400">
                <a:solidFill>
                  <a:schemeClr val="dk1"/>
                </a:solidFill>
                <a:latin typeface="Roboto"/>
                <a:ea typeface="Roboto"/>
                <a:cs typeface="Roboto"/>
                <a:sym typeface="Roboto"/>
              </a:rPr>
            </a:br>
            <a:endParaRPr sz="8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큐슈대학교 정보지능전공 석사, 박사</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광운대학교 전자공학과 학사</a:t>
            </a:r>
            <a:br>
              <a:rPr lang="ko-KR" sz="1400">
                <a:solidFill>
                  <a:schemeClr val="dk1"/>
                </a:solidFill>
                <a:latin typeface="Roboto"/>
                <a:ea typeface="Roboto"/>
                <a:cs typeface="Roboto"/>
                <a:sym typeface="Roboto"/>
              </a:rPr>
            </a:br>
            <a:endParaRPr sz="8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대통령상 수상 (International Robot Contest 2008)</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산업통상자원부 장관 표창 (2019 로봇산업 발전 유공자)</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Finalist of Best Service Robotics Paper Award (ICRA 2017)</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산업자원부 장관상 2회 수상 (2015 RUF, 2005 ROBOTPIAD)</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일본기계학회 교육상 수상 (2019 JSME)</a:t>
            </a:r>
            <a:endParaRPr sz="14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ko-KR" sz="1400">
                <a:solidFill>
                  <a:schemeClr val="dk1"/>
                </a:solidFill>
                <a:latin typeface="Roboto"/>
                <a:ea typeface="Roboto"/>
                <a:cs typeface="Roboto"/>
                <a:sym typeface="Roboto"/>
              </a:rPr>
              <a:t>일본 제15회 로보원 우승(2009 ROBO-ONE)</a:t>
            </a:r>
            <a:endParaRPr>
              <a:solidFill>
                <a:schemeClr val="dk1"/>
              </a:solidFill>
              <a:latin typeface="Roboto"/>
              <a:ea typeface="Roboto"/>
              <a:cs typeface="Roboto"/>
              <a:sym typeface="Roboto"/>
            </a:endParaRPr>
          </a:p>
        </p:txBody>
      </p:sp>
      <p:pic>
        <p:nvPicPr>
          <p:cNvPr id="63" name="Google Shape;63;p14"/>
          <p:cNvPicPr preferRelativeResize="0"/>
          <p:nvPr/>
        </p:nvPicPr>
        <p:blipFill>
          <a:blip r:embed="rId3">
            <a:alphaModFix/>
          </a:blip>
          <a:stretch>
            <a:fillRect/>
          </a:stretch>
        </p:blipFill>
        <p:spPr>
          <a:xfrm>
            <a:off x="6320300" y="1289825"/>
            <a:ext cx="2502800" cy="3337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소개: Tools</a:t>
            </a:r>
            <a:endParaRPr/>
          </a:p>
        </p:txBody>
      </p:sp>
      <p:sp>
        <p:nvSpPr>
          <p:cNvPr id="215" name="Google Shape;215;p3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2400"/>
              <a:t>Tools</a:t>
            </a:r>
            <a:endParaRPr b="1" sz="2400"/>
          </a:p>
          <a:p>
            <a:pPr indent="0" lvl="0" marL="0" rtl="0" algn="l">
              <a:spcBef>
                <a:spcPts val="0"/>
              </a:spcBef>
              <a:spcAft>
                <a:spcPts val="0"/>
              </a:spcAft>
              <a:buNone/>
            </a:pPr>
            <a:r>
              <a:t/>
            </a:r>
            <a:endParaRPr/>
          </a:p>
          <a:p>
            <a:pPr indent="0" lvl="0" marL="0" rtl="0" algn="l">
              <a:spcBef>
                <a:spcPts val="0"/>
              </a:spcBef>
              <a:spcAft>
                <a:spcPts val="0"/>
              </a:spcAft>
              <a:buNone/>
            </a:pPr>
            <a:r>
              <a:rPr lang="ko-KR"/>
              <a:t>로봇 애플리케이션을 구축하는 일은 쉽지 않다. 센서와 액추에이터를 통해 물리적 세계와 비동기적으로 상호 작용해야 한다는 점과 소프트웨어 개발의 모든 어려움이 결합되어 있다. 애플리케이션을 효율적으로 구축하려면 우수한 개발자 도구가 필요하다. ROS에는 </a:t>
            </a:r>
            <a:r>
              <a:rPr b="1" lang="ko-KR"/>
              <a:t>실행, 상태, 디버깅, 시각화, 플로팅, 로깅, 재생 등 다양한 개발 도구가 포함</a:t>
            </a:r>
            <a:r>
              <a:rPr lang="ko-KR"/>
              <a:t>되어 있다. 이러한 도구는 개발 팀의 진행 속도를 높여주며, 제품 출시 시 함께 제공될 수 있다.</a:t>
            </a:r>
            <a:endParaRPr/>
          </a:p>
        </p:txBody>
      </p:sp>
      <p:sp>
        <p:nvSpPr>
          <p:cNvPr id="216" name="Google Shape;216;p32"/>
          <p:cNvSpPr txBox="1"/>
          <p:nvPr/>
        </p:nvSpPr>
        <p:spPr>
          <a:xfrm>
            <a:off x="40000" y="4902850"/>
            <a:ext cx="3637200" cy="195900"/>
          </a:xfrm>
          <a:prstGeom prst="rect">
            <a:avLst/>
          </a:prstGeom>
          <a:noFill/>
          <a:ln>
            <a:noFill/>
          </a:ln>
        </p:spPr>
        <p:txBody>
          <a:bodyPr anchorCtr="0" anchor="t" bIns="36000" lIns="36000" spcFirstLastPara="1" rIns="36000" wrap="square" tIns="36000">
            <a:spAutoFit/>
          </a:bodyPr>
          <a:lstStyle/>
          <a:p>
            <a:pPr indent="0" lvl="0" marL="0" rtl="0" algn="l">
              <a:spcBef>
                <a:spcPts val="0"/>
              </a:spcBef>
              <a:spcAft>
                <a:spcPts val="0"/>
              </a:spcAft>
              <a:buNone/>
            </a:pPr>
            <a:r>
              <a:rPr lang="ko-KR" sz="800"/>
              <a:t>[출처] </a:t>
            </a:r>
            <a:r>
              <a:rPr lang="ko-KR" sz="800" u="sng">
                <a:solidFill>
                  <a:schemeClr val="hlink"/>
                </a:solidFill>
                <a:hlinkClick r:id="rId3"/>
              </a:rPr>
              <a:t>https://www.ros.org/</a:t>
            </a:r>
            <a:r>
              <a:rPr lang="ko-KR" sz="800"/>
              <a:t> </a:t>
            </a:r>
            <a:endParaRPr sz="800"/>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21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좌표 표현의 회전 표현(Rotation Representation) 규칙</a:t>
            </a:r>
            <a:endParaRPr/>
          </a:p>
        </p:txBody>
      </p:sp>
      <p:sp>
        <p:nvSpPr>
          <p:cNvPr id="1619" name="Google Shape;1619;p21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400"/>
              <a:t>1) 쿼터니언 (quaternion)</a:t>
            </a:r>
            <a:endParaRPr b="1" sz="1400"/>
          </a:p>
          <a:p>
            <a:pPr indent="-317500" lvl="0" marL="457200" rtl="0" algn="l">
              <a:spcBef>
                <a:spcPts val="0"/>
              </a:spcBef>
              <a:spcAft>
                <a:spcPts val="0"/>
              </a:spcAft>
              <a:buSzPts val="1400"/>
              <a:buChar char="●"/>
            </a:pPr>
            <a:r>
              <a:rPr lang="ko-KR" sz="1400"/>
              <a:t>간결한 표현방식으로 가장 널리 사용됨 (x, y, z, w)</a:t>
            </a:r>
            <a:endParaRPr sz="1400"/>
          </a:p>
          <a:p>
            <a:pPr indent="-317500" lvl="0" marL="457200" rtl="0" algn="l">
              <a:spcBef>
                <a:spcPts val="0"/>
              </a:spcBef>
              <a:spcAft>
                <a:spcPts val="0"/>
              </a:spcAft>
              <a:buSzPts val="1400"/>
              <a:buChar char="●"/>
            </a:pPr>
            <a:r>
              <a:rPr lang="ko-KR" sz="1400"/>
              <a:t>특이점 없음 (No singularities)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ko-KR" sz="1400"/>
              <a:t>2) 회전 매트릭스 (rotation matrix)</a:t>
            </a:r>
            <a:endParaRPr b="1" sz="1400"/>
          </a:p>
          <a:p>
            <a:pPr indent="-317500" lvl="0" marL="457200" rtl="0" algn="l">
              <a:spcBef>
                <a:spcPts val="0"/>
              </a:spcBef>
              <a:spcAft>
                <a:spcPts val="0"/>
              </a:spcAft>
              <a:buSzPts val="1400"/>
              <a:buChar char="●"/>
            </a:pPr>
            <a:r>
              <a:rPr lang="ko-KR" sz="1400"/>
              <a:t>특이점 없음 (No singularities)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ko-KR" sz="1400"/>
              <a:t>​3) 고정축 roll, pitch, yaw (fixed axis roll, pitch, yaw about X, Y, Z axes respectively)</a:t>
            </a:r>
            <a:endParaRPr b="1" sz="1400"/>
          </a:p>
          <a:p>
            <a:pPr indent="-317500" lvl="0" marL="457200" rtl="0" algn="l">
              <a:spcBef>
                <a:spcPts val="0"/>
              </a:spcBef>
              <a:spcAft>
                <a:spcPts val="0"/>
              </a:spcAft>
              <a:buSzPts val="1400"/>
              <a:buChar char="●"/>
            </a:pPr>
            <a:r>
              <a:rPr lang="ko-KR" sz="1400"/>
              <a:t>각속도에 사용</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ko-KR" sz="1400"/>
              <a:t>4) 오일러 각도 yaw, pitch, roll (euler angles yaw, pitch, and roll about Z, Y, X axes respectively)</a:t>
            </a:r>
            <a:endParaRPr b="1" sz="1400"/>
          </a:p>
          <a:p>
            <a:pPr indent="-317500" lvl="0" marL="457200" rtl="0" algn="l">
              <a:spcBef>
                <a:spcPts val="0"/>
              </a:spcBef>
              <a:spcAft>
                <a:spcPts val="0"/>
              </a:spcAft>
              <a:buSzPts val="1400"/>
              <a:buChar char="●"/>
            </a:pPr>
            <a:r>
              <a:rPr lang="ko-KR" sz="1400"/>
              <a:t>전역 좌표계에서 회전이 발생하기 때문에 한 축의 회전이 다른 축의 회전과 </a:t>
            </a:r>
            <a:r>
              <a:rPr lang="ko-KR" sz="1400"/>
              <a:t>겹치는</a:t>
            </a:r>
            <a:r>
              <a:rPr lang="ko-KR" sz="1400"/>
              <a:t> 문제(일명 짐벌락)로 인해 사용을 권장하지 않는다.</a:t>
            </a:r>
            <a:endParaRPr sz="1400"/>
          </a:p>
          <a:p>
            <a:pPr indent="0" lvl="0" marL="0" rtl="0" algn="l">
              <a:spcBef>
                <a:spcPts val="0"/>
              </a:spcBef>
              <a:spcAft>
                <a:spcPts val="0"/>
              </a:spcAft>
              <a:buNone/>
            </a:pPr>
            <a:r>
              <a:t/>
            </a:r>
            <a:endParaRPr sz="1400"/>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13"/>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626" name="Google Shape;1626;p213"/>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2의 </a:t>
            </a:r>
            <a:r>
              <a:rPr b="1" lang="ko-KR" sz="3600">
                <a:latin typeface="Calibri"/>
                <a:ea typeface="Calibri"/>
                <a:cs typeface="Calibri"/>
                <a:sym typeface="Calibri"/>
              </a:rPr>
              <a:t>QoS</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(Quality of Service)</a:t>
            </a:r>
            <a:endParaRPr b="1" sz="3600">
              <a:latin typeface="Calibri"/>
              <a:ea typeface="Calibri"/>
              <a:cs typeface="Calibri"/>
              <a:sym typeface="Calibri"/>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1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좌표 표현 통일의 필요성</a:t>
            </a:r>
            <a:endParaRPr/>
          </a:p>
        </p:txBody>
      </p:sp>
      <p:sp>
        <p:nvSpPr>
          <p:cNvPr id="1633" name="Google Shape;1633;p21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본격적으로 </a:t>
            </a:r>
            <a:r>
              <a:rPr b="1" lang="ko-KR" sz="1400"/>
              <a:t>DDS의 서비스 품질 (QoS, Quality of Service)</a:t>
            </a:r>
            <a:r>
              <a:rPr lang="ko-KR" sz="1400"/>
              <a:t>에 대해 알아보자. QoS라는 용어가 조금 낯설게 느껴져 어려울 수 있을텐데 쉽게 말해서 </a:t>
            </a:r>
            <a:r>
              <a:rPr b="1" lang="ko-KR" sz="1400"/>
              <a:t>"데이터 통신의 옵션"</a:t>
            </a:r>
            <a:r>
              <a:rPr lang="ko-KR" sz="1400"/>
              <a:t>이라고 생각하면 된다. TCPROS라는 자체 프로토콜을 사용했던 기존 ROS 1과는 달리 ROS 2에서는 TCP처럼 신뢰성을 중시여기는 통신 방식과 UDP처럼 통신 속도에 포커스를 맞춘 통신 방식을 선택적으로 사용할 수 있다. 이를 위해 ROS 2에서는 이 DDS의 QoS를 도입하였고 퍼블리셔나 서브스크라이브 등을 선언할 때 QoS를 매개 변수형태로 지정할 수 있어서 원하는 데이터 통신의 옵션 설정을 유저가 직접할 수 있게 되어 있다. 이 QoS로 바꿀 수 있는 것은 데이터 전송시의 실시간성 설정과 관련된 부분과 대역폭에 영향을 미치는 옵션, 데이터의 지속성과 관련한 옵션, 중복성에 관련한 옵션 등이 있다. 이 옵션을 어떤 상황에서 어떻게 설정하냐가 중요한데 이는 이어지는 설명에서 하나씩 알아가도록 하겠다.</a:t>
            </a:r>
            <a:endParaRPr sz="1400"/>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21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QoS의 종류</a:t>
            </a:r>
            <a:endParaRPr/>
          </a:p>
        </p:txBody>
      </p:sp>
      <p:sp>
        <p:nvSpPr>
          <p:cNvPr id="1640" name="Google Shape;1640;p215"/>
          <p:cNvSpPr txBox="1"/>
          <p:nvPr>
            <p:ph idx="1" type="body"/>
          </p:nvPr>
        </p:nvSpPr>
        <p:spPr>
          <a:xfrm>
            <a:off x="371802" y="902000"/>
            <a:ext cx="43359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현재의 DDS 사양서에서 설정 가능한 QoS 항목으로는 오른쪽 그림과 같이 22가지인데 ROS 2에서는 TCP처럼 데이터 손실을 방지함으로써 신뢰도를 우선시하거나 (reliable), UDP처럼 통신 속도를 최우선시하여 사용(best effort)할 수 있게 하는 </a:t>
            </a:r>
            <a:r>
              <a:rPr b="1" lang="ko-KR" sz="1400"/>
              <a:t>Reliability</a:t>
            </a:r>
            <a:r>
              <a:rPr lang="ko-KR" sz="1400"/>
              <a:t> 기능이 대표적으로 사용되고 있다. 그 이외에 통신 상태에 따라 정해진 사이즈만큼의 데이터를 보관하는 </a:t>
            </a:r>
            <a:r>
              <a:rPr b="1" lang="ko-KR" sz="1400"/>
              <a:t>History</a:t>
            </a:r>
            <a:r>
              <a:rPr lang="ko-KR" sz="1400"/>
              <a:t> 기능, 데이터를 수신하는 서브스크라이버가 생성되기 전의 데이터를 사용할지 폐기할지에 대한 설정인 </a:t>
            </a:r>
            <a:r>
              <a:rPr b="1" lang="ko-KR" sz="1400"/>
              <a:t>Durability</a:t>
            </a:r>
            <a:r>
              <a:rPr lang="ko-KR" sz="1400"/>
              <a:t> 기능, 정해진 주기 안에 데이터가 발신 및 수신되지 않을 경우 이벤트 함수를 실행시키는 </a:t>
            </a:r>
            <a:r>
              <a:rPr b="1" lang="ko-KR" sz="1400"/>
              <a:t>Deadline</a:t>
            </a:r>
            <a:r>
              <a:rPr lang="ko-KR" sz="1400"/>
              <a:t> 기능, 정해진 주기 안에서 수신되는 데이터만 유효 판정하고 그렇지 않은 데이터는 삭제하는 </a:t>
            </a:r>
            <a:r>
              <a:rPr b="1" lang="ko-KR" sz="1400"/>
              <a:t>Lifespan</a:t>
            </a:r>
            <a:r>
              <a:rPr lang="ko-KR" sz="1400"/>
              <a:t> 기능, 정해진 주기 안에서 노드 혹은 토픽의 생사 확인하는 </a:t>
            </a:r>
            <a:r>
              <a:rPr b="1" lang="ko-KR" sz="1400"/>
              <a:t>Liveliness</a:t>
            </a:r>
            <a:r>
              <a:rPr lang="ko-KR" sz="1400"/>
              <a:t>도 옵션으로 설정할 수 있다.</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ko-KR" sz="1400" u="sng">
                <a:solidFill>
                  <a:schemeClr val="hlink"/>
                </a:solidFill>
                <a:hlinkClick r:id="rId3"/>
              </a:rPr>
              <a:t>https://www.omg.org/spec/DDS</a:t>
            </a:r>
            <a:endParaRPr sz="1400"/>
          </a:p>
          <a:p>
            <a:pPr indent="0" lvl="0" marL="0" rtl="0" algn="l">
              <a:spcBef>
                <a:spcPts val="0"/>
              </a:spcBef>
              <a:spcAft>
                <a:spcPts val="0"/>
              </a:spcAft>
              <a:buNone/>
            </a:pPr>
            <a:r>
              <a:t/>
            </a:r>
            <a:endParaRPr sz="1400"/>
          </a:p>
        </p:txBody>
      </p:sp>
      <p:pic>
        <p:nvPicPr>
          <p:cNvPr id="1641" name="Google Shape;1641;p215"/>
          <p:cNvPicPr preferRelativeResize="0"/>
          <p:nvPr/>
        </p:nvPicPr>
        <p:blipFill>
          <a:blip r:embed="rId4">
            <a:alphaModFix/>
          </a:blip>
          <a:stretch>
            <a:fillRect/>
          </a:stretch>
        </p:blipFill>
        <p:spPr>
          <a:xfrm>
            <a:off x="4707673" y="902000"/>
            <a:ext cx="4115429" cy="41421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21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History</a:t>
            </a:r>
            <a:endParaRPr/>
          </a:p>
        </p:txBody>
      </p:sp>
      <p:sp>
        <p:nvSpPr>
          <p:cNvPr id="1648" name="Google Shape;1648;p21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(1) Values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(2) RxO (requested by offered)</a:t>
            </a:r>
            <a:endParaRPr sz="1400"/>
          </a:p>
          <a:p>
            <a:pPr indent="0" lvl="0" marL="0" rtl="0" algn="l">
              <a:spcBef>
                <a:spcPts val="0"/>
              </a:spcBef>
              <a:spcAft>
                <a:spcPts val="0"/>
              </a:spcAft>
              <a:buNone/>
            </a:pPr>
            <a:r>
              <a:rPr lang="ko-KR" sz="1400"/>
              <a:t>: 해당 사항 없음</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ko-KR" sz="1400"/>
              <a:t>(3) Examples</a:t>
            </a:r>
            <a:endParaRPr sz="1400"/>
          </a:p>
        </p:txBody>
      </p:sp>
      <p:sp>
        <p:nvSpPr>
          <p:cNvPr id="1649" name="Google Shape;1649;p216"/>
          <p:cNvSpPr txBox="1"/>
          <p:nvPr/>
        </p:nvSpPr>
        <p:spPr>
          <a:xfrm>
            <a:off x="448250" y="3150000"/>
            <a:ext cx="5760000" cy="469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[RCLCPP]</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rclcpp::QoS(rclcpp::KeepLast(10)).reliable().durability_volatile();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graphicFrame>
        <p:nvGraphicFramePr>
          <p:cNvPr id="1650" name="Google Shape;1650;p216"/>
          <p:cNvGraphicFramePr/>
          <p:nvPr/>
        </p:nvGraphicFramePr>
        <p:xfrm>
          <a:off x="448250" y="1260000"/>
          <a:ext cx="3000000" cy="3000000"/>
        </p:xfrm>
        <a:graphic>
          <a:graphicData uri="http://schemas.openxmlformats.org/drawingml/2006/table">
            <a:tbl>
              <a:tblPr>
                <a:solidFill>
                  <a:srgbClr val="FFFFFF"/>
                </a:solidFill>
                <a:tableStyleId>{B19A7A8C-E438-461C-B57F-80B0C3580A21}</a:tableStyleId>
              </a:tblPr>
              <a:tblGrid>
                <a:gridCol w="2222400"/>
                <a:gridCol w="6152450"/>
              </a:tblGrid>
              <a:tr h="127225">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History</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데이터를 몇 개나 보관할지를 결정하는 QoS 옵션</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r>
              <a:tr h="183775">
                <a:tc>
                  <a:txBody>
                    <a:bodyPr/>
                    <a:lstStyle/>
                    <a:p>
                      <a:pPr indent="0" lvl="0" marL="0" rtl="0" algn="l">
                        <a:lnSpc>
                          <a:spcPct val="100000"/>
                        </a:lnSpc>
                        <a:spcBef>
                          <a:spcPts val="0"/>
                        </a:spcBef>
                        <a:spcAft>
                          <a:spcPts val="0"/>
                        </a:spcAft>
                        <a:buNone/>
                      </a:pPr>
                      <a:r>
                        <a:rPr b="1" lang="ko-KR" sz="1000">
                          <a:solidFill>
                            <a:srgbClr val="FF0010"/>
                          </a:solidFill>
                          <a:latin typeface="Calibri"/>
                          <a:ea typeface="Calibri"/>
                          <a:cs typeface="Calibri"/>
                          <a:sym typeface="Calibri"/>
                        </a:rPr>
                        <a:t>KEEP_LAST</a:t>
                      </a:r>
                      <a:endParaRPr b="1" sz="1000">
                        <a:solidFill>
                          <a:srgbClr val="FF0010"/>
                        </a:solidFill>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정해진 메시지 큐 사이즈 만큼의 데이터를 보관</a:t>
                      </a:r>
                      <a:endParaRPr sz="1000">
                        <a:latin typeface="Calibri"/>
                        <a:ea typeface="Calibri"/>
                        <a:cs typeface="Calibri"/>
                        <a:sym typeface="Calibri"/>
                      </a:endParaRPr>
                    </a:p>
                    <a:p>
                      <a:pPr indent="0" lvl="0" marL="0" rtl="0" algn="l">
                        <a:lnSpc>
                          <a:spcPct val="100000"/>
                        </a:lnSpc>
                        <a:spcBef>
                          <a:spcPts val="0"/>
                        </a:spcBef>
                        <a:spcAft>
                          <a:spcPts val="0"/>
                        </a:spcAft>
                        <a:buNone/>
                      </a:pPr>
                      <a:r>
                        <a:rPr b="1" lang="ko-KR" sz="1000">
                          <a:latin typeface="Calibri"/>
                          <a:ea typeface="Calibri"/>
                          <a:cs typeface="Calibri"/>
                          <a:sym typeface="Calibri"/>
                        </a:rPr>
                        <a:t>* </a:t>
                      </a:r>
                      <a:r>
                        <a:rPr b="1" lang="ko-KR" sz="1000">
                          <a:solidFill>
                            <a:srgbClr val="FF0010"/>
                          </a:solidFill>
                          <a:latin typeface="Calibri"/>
                          <a:ea typeface="Calibri"/>
                          <a:cs typeface="Calibri"/>
                          <a:sym typeface="Calibri"/>
                        </a:rPr>
                        <a:t>depth</a:t>
                      </a:r>
                      <a:r>
                        <a:rPr lang="ko-KR" sz="1000">
                          <a:latin typeface="Calibri"/>
                          <a:ea typeface="Calibri"/>
                          <a:cs typeface="Calibri"/>
                          <a:sym typeface="Calibri"/>
                        </a:rPr>
                        <a:t>: 메시지 큐의 사이즈 (KEEP_LAST 설정일 경우에만 유효)</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127225">
                <a:tc>
                  <a:txBody>
                    <a:bodyPr/>
                    <a:lstStyle/>
                    <a:p>
                      <a:pPr indent="0" lvl="0" marL="0" rtl="0" algn="l">
                        <a:lnSpc>
                          <a:spcPct val="100000"/>
                        </a:lnSpc>
                        <a:spcBef>
                          <a:spcPts val="0"/>
                        </a:spcBef>
                        <a:spcAft>
                          <a:spcPts val="0"/>
                        </a:spcAft>
                        <a:buNone/>
                      </a:pPr>
                      <a:r>
                        <a:rPr b="1" lang="ko-KR" sz="1000">
                          <a:solidFill>
                            <a:srgbClr val="FF0010"/>
                          </a:solidFill>
                          <a:latin typeface="Calibri"/>
                          <a:ea typeface="Calibri"/>
                          <a:cs typeface="Calibri"/>
                          <a:sym typeface="Calibri"/>
                        </a:rPr>
                        <a:t>KEEP_ALL</a:t>
                      </a:r>
                      <a:endParaRPr b="1" sz="1000">
                        <a:solidFill>
                          <a:srgbClr val="FF0010"/>
                        </a:solidFill>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모든 데이터를 보관 (메시지 큐의 사이즈는 DDS 벤더마다 다름)</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bl>
          </a:graphicData>
        </a:graphic>
      </p:graphicFrame>
      <p:sp>
        <p:nvSpPr>
          <p:cNvPr id="1651" name="Google Shape;1651;p216"/>
          <p:cNvSpPr txBox="1"/>
          <p:nvPr/>
        </p:nvSpPr>
        <p:spPr>
          <a:xfrm>
            <a:off x="448250" y="3780000"/>
            <a:ext cx="5760000" cy="469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[RCLPY]﻿﻿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qos_profile = QoSProfile(history=QoSHistoryPolicy.KEEP_LAST, depth=10)</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21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Reliability</a:t>
            </a:r>
            <a:endParaRPr/>
          </a:p>
        </p:txBody>
      </p:sp>
      <p:sp>
        <p:nvSpPr>
          <p:cNvPr id="1658" name="Google Shape;1658;p21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(1) Values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(2) RxO (requested by offered)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(3) Examples</a:t>
            </a:r>
            <a:endParaRPr sz="1400"/>
          </a:p>
        </p:txBody>
      </p:sp>
      <p:sp>
        <p:nvSpPr>
          <p:cNvPr id="1659" name="Google Shape;1659;p217"/>
          <p:cNvSpPr txBox="1"/>
          <p:nvPr/>
        </p:nvSpPr>
        <p:spPr>
          <a:xfrm>
            <a:off x="448250" y="3600000"/>
            <a:ext cx="5760000" cy="469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[RCLCPP]</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rclcpp::QoS(rclcpp::KeepAll).best_effort().transient_local();﻿</a:t>
            </a:r>
            <a:endParaRPr b="1" sz="1000">
              <a:solidFill>
                <a:schemeClr val="lt1"/>
              </a:solidFill>
              <a:latin typeface="Calibri"/>
              <a:ea typeface="Calibri"/>
              <a:cs typeface="Calibri"/>
              <a:sym typeface="Calibri"/>
            </a:endParaRPr>
          </a:p>
        </p:txBody>
      </p:sp>
      <p:graphicFrame>
        <p:nvGraphicFramePr>
          <p:cNvPr id="1660" name="Google Shape;1660;p217"/>
          <p:cNvGraphicFramePr/>
          <p:nvPr/>
        </p:nvGraphicFramePr>
        <p:xfrm>
          <a:off x="448250" y="1260000"/>
          <a:ext cx="3000000" cy="3000000"/>
        </p:xfrm>
        <a:graphic>
          <a:graphicData uri="http://schemas.openxmlformats.org/drawingml/2006/table">
            <a:tbl>
              <a:tblPr>
                <a:solidFill>
                  <a:srgbClr val="FFFFFF"/>
                </a:solidFill>
                <a:tableStyleId>{B19A7A8C-E438-461C-B57F-80B0C3580A21}</a:tableStyleId>
              </a:tblPr>
              <a:tblGrid>
                <a:gridCol w="2222400"/>
                <a:gridCol w="6152450"/>
              </a:tblGrid>
              <a:tr h="181700">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Reliability</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데이터 전송에 있어 속도를 우선시 하는지 신뢰성을 우선시 하는지를 결정하는 QoS 옵션</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r>
              <a:tr h="190175">
                <a:tc>
                  <a:txBody>
                    <a:bodyPr/>
                    <a:lstStyle/>
                    <a:p>
                      <a:pPr indent="0" lvl="0" marL="0" rtl="0" algn="l">
                        <a:lnSpc>
                          <a:spcPct val="100000"/>
                        </a:lnSpc>
                        <a:spcBef>
                          <a:spcPts val="0"/>
                        </a:spcBef>
                        <a:spcAft>
                          <a:spcPts val="0"/>
                        </a:spcAft>
                        <a:buNone/>
                      </a:pPr>
                      <a:r>
                        <a:rPr b="1" lang="ko-KR" sz="1000">
                          <a:solidFill>
                            <a:srgbClr val="FF0010"/>
                          </a:solidFill>
                          <a:latin typeface="Calibri"/>
                          <a:ea typeface="Calibri"/>
                          <a:cs typeface="Calibri"/>
                          <a:sym typeface="Calibri"/>
                        </a:rPr>
                        <a:t>BEST_EFFORT</a:t>
                      </a:r>
                      <a:endParaRPr b="1" sz="1000">
                        <a:solidFill>
                          <a:srgbClr val="FF0010"/>
                        </a:solidFill>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데이터 송신에 집중. 전송 속도를 중시하며 네트워크 상태에 따라 유실이 발생할 수 있음</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181700">
                <a:tc>
                  <a:txBody>
                    <a:bodyPr/>
                    <a:lstStyle/>
                    <a:p>
                      <a:pPr indent="0" lvl="0" marL="0" rtl="0" algn="l">
                        <a:lnSpc>
                          <a:spcPct val="100000"/>
                        </a:lnSpc>
                        <a:spcBef>
                          <a:spcPts val="0"/>
                        </a:spcBef>
                        <a:spcAft>
                          <a:spcPts val="0"/>
                        </a:spcAft>
                        <a:buNone/>
                      </a:pPr>
                      <a:r>
                        <a:rPr b="1" lang="ko-KR" sz="1000">
                          <a:solidFill>
                            <a:srgbClr val="FF0010"/>
                          </a:solidFill>
                          <a:latin typeface="Calibri"/>
                          <a:ea typeface="Calibri"/>
                          <a:cs typeface="Calibri"/>
                          <a:sym typeface="Calibri"/>
                        </a:rPr>
                        <a:t>RELIABLE</a:t>
                      </a:r>
                      <a:endParaRPr b="1" sz="1000">
                        <a:solidFill>
                          <a:srgbClr val="FF0010"/>
                        </a:solidFill>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데이터 수신에 집중. 신뢰성을 중시하며 유실이 발생하면 재전송을 통해 수신을 보장함</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bl>
          </a:graphicData>
        </a:graphic>
      </p:graphicFrame>
      <p:sp>
        <p:nvSpPr>
          <p:cNvPr id="1661" name="Google Shape;1661;p217"/>
          <p:cNvSpPr txBox="1"/>
          <p:nvPr/>
        </p:nvSpPr>
        <p:spPr>
          <a:xfrm>
            <a:off x="448250" y="4140000"/>
            <a:ext cx="5760000" cy="469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[RCLPY]﻿﻿</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qos_profile = QoSProfile(reliability=QoSReliabilityPolicy.BEST_EFFORT)</a:t>
            </a:r>
            <a:endParaRPr b="1" sz="1000">
              <a:solidFill>
                <a:schemeClr val="lt1"/>
              </a:solidFill>
              <a:latin typeface="Calibri"/>
              <a:ea typeface="Calibri"/>
              <a:cs typeface="Calibri"/>
              <a:sym typeface="Calibri"/>
            </a:endParaRPr>
          </a:p>
        </p:txBody>
      </p:sp>
      <p:graphicFrame>
        <p:nvGraphicFramePr>
          <p:cNvPr id="1662" name="Google Shape;1662;p217"/>
          <p:cNvGraphicFramePr/>
          <p:nvPr/>
        </p:nvGraphicFramePr>
        <p:xfrm>
          <a:off x="448250" y="2338672"/>
          <a:ext cx="3000000" cy="3000000"/>
        </p:xfrm>
        <a:graphic>
          <a:graphicData uri="http://schemas.openxmlformats.org/drawingml/2006/table">
            <a:tbl>
              <a:tblPr>
                <a:solidFill>
                  <a:srgbClr val="FFFFFF"/>
                </a:solidFill>
                <a:tableStyleId>{B19A7A8C-E438-461C-B57F-80B0C3580A21}</a:tableStyleId>
              </a:tblPr>
              <a:tblGrid>
                <a:gridCol w="2533650"/>
                <a:gridCol w="2533650"/>
                <a:gridCol w="2533650"/>
              </a:tblGrid>
              <a:tr h="1565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Pub(↓) / Sub (→)</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BEST_EFFORT</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RELIABLE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r>
              <a:tr h="1565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BEST_EFFORT</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BEST_EFFORT</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lang="ko-KR" sz="1000">
                          <a:solidFill>
                            <a:srgbClr val="FF0010"/>
                          </a:solidFill>
                          <a:latin typeface="Calibri"/>
                          <a:ea typeface="Calibri"/>
                          <a:cs typeface="Calibri"/>
                          <a:sym typeface="Calibri"/>
                        </a:rPr>
                        <a:t>불가</a:t>
                      </a:r>
                      <a:endParaRPr sz="1000">
                        <a:solidFill>
                          <a:srgbClr val="FF0010"/>
                        </a:solidFill>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1565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RELIABLE</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BEST_EFFORT</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RELIABLE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21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(1) Values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(2) RxO (requested by offered)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(3) Examples</a:t>
            </a:r>
            <a:endParaRPr sz="1400"/>
          </a:p>
        </p:txBody>
      </p:sp>
      <p:sp>
        <p:nvSpPr>
          <p:cNvPr id="1669" name="Google Shape;1669;p21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Durability</a:t>
            </a:r>
            <a:endParaRPr/>
          </a:p>
        </p:txBody>
      </p:sp>
      <p:sp>
        <p:nvSpPr>
          <p:cNvPr id="1670" name="Google Shape;1670;p218"/>
          <p:cNvSpPr txBox="1"/>
          <p:nvPr/>
        </p:nvSpPr>
        <p:spPr>
          <a:xfrm>
            <a:off x="448250" y="3600000"/>
            <a:ext cx="5760000" cy="469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[RCLCPP]</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rclcpp::QoS(rclcpp::KeepAll).best_effort().transient_local()</a:t>
            </a:r>
            <a:endParaRPr b="1" sz="1000">
              <a:solidFill>
                <a:schemeClr val="lt1"/>
              </a:solidFill>
              <a:latin typeface="Calibri"/>
              <a:ea typeface="Calibri"/>
              <a:cs typeface="Calibri"/>
              <a:sym typeface="Calibri"/>
            </a:endParaRPr>
          </a:p>
        </p:txBody>
      </p:sp>
      <p:graphicFrame>
        <p:nvGraphicFramePr>
          <p:cNvPr id="1671" name="Google Shape;1671;p218"/>
          <p:cNvGraphicFramePr/>
          <p:nvPr/>
        </p:nvGraphicFramePr>
        <p:xfrm>
          <a:off x="448250" y="1260000"/>
          <a:ext cx="3000000" cy="3000000"/>
        </p:xfrm>
        <a:graphic>
          <a:graphicData uri="http://schemas.openxmlformats.org/drawingml/2006/table">
            <a:tbl>
              <a:tblPr>
                <a:solidFill>
                  <a:srgbClr val="FFFFFF"/>
                </a:solidFill>
                <a:tableStyleId>{B19A7A8C-E438-461C-B57F-80B0C3580A21}</a:tableStyleId>
              </a:tblPr>
              <a:tblGrid>
                <a:gridCol w="2222400"/>
                <a:gridCol w="6152450"/>
              </a:tblGrid>
              <a:tr h="200200">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Durability</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데이터를 수신하는 서브스크라이버가 생성되기 전의 데이터를 사용할지 폐기할지에 대한 QoS 옵션</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r>
              <a:tr h="200200">
                <a:tc>
                  <a:txBody>
                    <a:bodyPr/>
                    <a:lstStyle/>
                    <a:p>
                      <a:pPr indent="0" lvl="0" marL="0" rtl="0" algn="l">
                        <a:lnSpc>
                          <a:spcPct val="100000"/>
                        </a:lnSpc>
                        <a:spcBef>
                          <a:spcPts val="0"/>
                        </a:spcBef>
                        <a:spcAft>
                          <a:spcPts val="0"/>
                        </a:spcAft>
                        <a:buNone/>
                      </a:pPr>
                      <a:r>
                        <a:rPr b="1" lang="ko-KR" sz="1000">
                          <a:solidFill>
                            <a:srgbClr val="FF0010"/>
                          </a:solidFill>
                          <a:latin typeface="Calibri"/>
                          <a:ea typeface="Calibri"/>
                          <a:cs typeface="Calibri"/>
                          <a:sym typeface="Calibri"/>
                        </a:rPr>
                        <a:t>TRANSIENT_LOCAL</a:t>
                      </a:r>
                      <a:endParaRPr b="1" sz="1000">
                        <a:solidFill>
                          <a:srgbClr val="FF0010"/>
                        </a:solidFill>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Subscription이 생성되기 전의 데이터도 보관 (Publisher에만 적용 가능)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200200">
                <a:tc>
                  <a:txBody>
                    <a:bodyPr/>
                    <a:lstStyle/>
                    <a:p>
                      <a:pPr indent="0" lvl="0" marL="0" rtl="0" algn="l">
                        <a:lnSpc>
                          <a:spcPct val="100000"/>
                        </a:lnSpc>
                        <a:spcBef>
                          <a:spcPts val="0"/>
                        </a:spcBef>
                        <a:spcAft>
                          <a:spcPts val="0"/>
                        </a:spcAft>
                        <a:buNone/>
                      </a:pPr>
                      <a:r>
                        <a:rPr b="1" lang="ko-KR" sz="1000">
                          <a:solidFill>
                            <a:srgbClr val="FF0010"/>
                          </a:solidFill>
                          <a:latin typeface="Calibri"/>
                          <a:ea typeface="Calibri"/>
                          <a:cs typeface="Calibri"/>
                          <a:sym typeface="Calibri"/>
                        </a:rPr>
                        <a:t>VOLATILE</a:t>
                      </a:r>
                      <a:endParaRPr b="1" sz="1000">
                        <a:solidFill>
                          <a:srgbClr val="FF0010"/>
                        </a:solidFill>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Subscription이 생성되기 전의 데이터는 무효</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bl>
          </a:graphicData>
        </a:graphic>
      </p:graphicFrame>
      <p:sp>
        <p:nvSpPr>
          <p:cNvPr id="1672" name="Google Shape;1672;p218"/>
          <p:cNvSpPr txBox="1"/>
          <p:nvPr/>
        </p:nvSpPr>
        <p:spPr>
          <a:xfrm>
            <a:off x="448250" y="4140000"/>
            <a:ext cx="5760000" cy="469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[RCLPY]﻿﻿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qos_profile = QoSProfile(durability=QoSDurabilityPolicy.TRANSIENT_LOCAL)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graphicFrame>
        <p:nvGraphicFramePr>
          <p:cNvPr id="1673" name="Google Shape;1673;p218"/>
          <p:cNvGraphicFramePr/>
          <p:nvPr/>
        </p:nvGraphicFramePr>
        <p:xfrm>
          <a:off x="448250" y="2340000"/>
          <a:ext cx="3000000" cy="3000000"/>
        </p:xfrm>
        <a:graphic>
          <a:graphicData uri="http://schemas.openxmlformats.org/drawingml/2006/table">
            <a:tbl>
              <a:tblPr>
                <a:solidFill>
                  <a:srgbClr val="FFFFFF"/>
                </a:solidFill>
                <a:tableStyleId>{B19A7A8C-E438-461C-B57F-80B0C3580A21}</a:tableStyleId>
              </a:tblPr>
              <a:tblGrid>
                <a:gridCol w="2533650"/>
                <a:gridCol w="2533650"/>
                <a:gridCol w="2533650"/>
              </a:tblGrid>
              <a:tr h="1565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Pub(↓) / Sub (→)</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TRANSIENT_LOCAL</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VOLATILE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r>
              <a:tr h="1565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TRANSIENT_LOCAL</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TRANSIENT_LOCAL</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VOLATILE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1565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VOLATILE</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solidFill>
                            <a:srgbClr val="FF0010"/>
                          </a:solidFill>
                          <a:latin typeface="Calibri"/>
                          <a:ea typeface="Calibri"/>
                          <a:cs typeface="Calibri"/>
                          <a:sym typeface="Calibri"/>
                        </a:rPr>
                        <a:t>불가</a:t>
                      </a:r>
                      <a:endParaRPr sz="1000">
                        <a:solidFill>
                          <a:srgbClr val="FF0010"/>
                        </a:solidFill>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VOLATILE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bl>
          </a:graphicData>
        </a:graphic>
      </p:graphicFrame>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21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(1) Values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(2) RxO (requested by offered)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(3) Examples</a:t>
            </a:r>
            <a:endParaRPr sz="1400"/>
          </a:p>
        </p:txBody>
      </p:sp>
      <p:sp>
        <p:nvSpPr>
          <p:cNvPr id="1680" name="Google Shape;1680;p21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Deadline</a:t>
            </a:r>
            <a:endParaRPr/>
          </a:p>
        </p:txBody>
      </p:sp>
      <p:sp>
        <p:nvSpPr>
          <p:cNvPr id="1681" name="Google Shape;1681;p219"/>
          <p:cNvSpPr txBox="1"/>
          <p:nvPr/>
        </p:nvSpPr>
        <p:spPr>
          <a:xfrm>
            <a:off x="448250" y="3600000"/>
            <a:ext cx="5760000" cy="469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[RCLCPP]</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﻿rclcpp::QoS(10).deadline(100ms);</a:t>
            </a:r>
            <a:endParaRPr b="1" sz="1000">
              <a:solidFill>
                <a:schemeClr val="lt1"/>
              </a:solidFill>
              <a:latin typeface="Calibri"/>
              <a:ea typeface="Calibri"/>
              <a:cs typeface="Calibri"/>
              <a:sym typeface="Calibri"/>
            </a:endParaRPr>
          </a:p>
        </p:txBody>
      </p:sp>
      <p:graphicFrame>
        <p:nvGraphicFramePr>
          <p:cNvPr id="1682" name="Google Shape;1682;p219"/>
          <p:cNvGraphicFramePr/>
          <p:nvPr/>
        </p:nvGraphicFramePr>
        <p:xfrm>
          <a:off x="448250" y="1260000"/>
          <a:ext cx="3000000" cy="3000000"/>
        </p:xfrm>
        <a:graphic>
          <a:graphicData uri="http://schemas.openxmlformats.org/drawingml/2006/table">
            <a:tbl>
              <a:tblPr>
                <a:solidFill>
                  <a:srgbClr val="FFFFFF"/>
                </a:solidFill>
                <a:tableStyleId>{B19A7A8C-E438-461C-B57F-80B0C3580A21}</a:tableStyleId>
              </a:tblPr>
              <a:tblGrid>
                <a:gridCol w="2222400"/>
                <a:gridCol w="6152450"/>
              </a:tblGrid>
              <a:tr h="146650">
                <a:tc>
                  <a:txBody>
                    <a:bodyPr/>
                    <a:lstStyle/>
                    <a:p>
                      <a:pPr indent="0" lvl="0" marL="0" rtl="0" algn="l">
                        <a:lnSpc>
                          <a:spcPct val="160000"/>
                        </a:lnSpc>
                        <a:spcBef>
                          <a:spcPts val="0"/>
                        </a:spcBef>
                        <a:spcAft>
                          <a:spcPts val="0"/>
                        </a:spcAft>
                        <a:buNone/>
                      </a:pPr>
                      <a:r>
                        <a:rPr b="1" lang="ko-KR" sz="1000">
                          <a:latin typeface="Calibri"/>
                          <a:ea typeface="Calibri"/>
                          <a:cs typeface="Calibri"/>
                          <a:sym typeface="Calibri"/>
                        </a:rPr>
                        <a:t>Deadline</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l">
                        <a:lnSpc>
                          <a:spcPct val="160000"/>
                        </a:lnSpc>
                        <a:spcBef>
                          <a:spcPts val="0"/>
                        </a:spcBef>
                        <a:spcAft>
                          <a:spcPts val="0"/>
                        </a:spcAft>
                        <a:buNone/>
                      </a:pPr>
                      <a:r>
                        <a:rPr b="1" lang="ko-KR" sz="1000">
                          <a:latin typeface="Calibri"/>
                          <a:ea typeface="Calibri"/>
                          <a:cs typeface="Calibri"/>
                          <a:sym typeface="Calibri"/>
                        </a:rPr>
                        <a:t>정해진 주기 안에 데이터가 발신 및 수신되지 않을 경우 EventCallback를 실행시키는 QoS 옵션</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r>
              <a:tr h="358875">
                <a:tc>
                  <a:txBody>
                    <a:bodyPr/>
                    <a:lstStyle/>
                    <a:p>
                      <a:pPr indent="0" lvl="0" marL="0" rtl="0" algn="l">
                        <a:lnSpc>
                          <a:spcPct val="160000"/>
                        </a:lnSpc>
                        <a:spcBef>
                          <a:spcPts val="0"/>
                        </a:spcBef>
                        <a:spcAft>
                          <a:spcPts val="0"/>
                        </a:spcAft>
                        <a:buNone/>
                      </a:pPr>
                      <a:r>
                        <a:rPr b="1" lang="ko-KR" sz="1000">
                          <a:solidFill>
                            <a:srgbClr val="FF0010"/>
                          </a:solidFill>
                          <a:latin typeface="Calibri"/>
                          <a:ea typeface="Calibri"/>
                          <a:cs typeface="Calibri"/>
                          <a:sym typeface="Calibri"/>
                        </a:rPr>
                        <a:t>deadline_duration</a:t>
                      </a:r>
                      <a:endParaRPr b="1" sz="1000">
                        <a:solidFill>
                          <a:srgbClr val="FF0010"/>
                        </a:solidFill>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60000"/>
                        </a:lnSpc>
                        <a:spcBef>
                          <a:spcPts val="0"/>
                        </a:spcBef>
                        <a:spcAft>
                          <a:spcPts val="0"/>
                        </a:spcAft>
                        <a:buNone/>
                      </a:pPr>
                      <a:r>
                        <a:rPr lang="ko-KR" sz="1000">
                          <a:latin typeface="Calibri"/>
                          <a:ea typeface="Calibri"/>
                          <a:cs typeface="Calibri"/>
                          <a:sym typeface="Calibri"/>
                        </a:rPr>
                        <a:t>Deadline을 확인하는 주기</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bl>
          </a:graphicData>
        </a:graphic>
      </p:graphicFrame>
      <p:sp>
        <p:nvSpPr>
          <p:cNvPr id="1683" name="Google Shape;1683;p219"/>
          <p:cNvSpPr txBox="1"/>
          <p:nvPr/>
        </p:nvSpPr>
        <p:spPr>
          <a:xfrm>
            <a:off x="448250" y="4140000"/>
            <a:ext cx="5760000" cy="469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[RCLPY]</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qos_profile = QoSProfile(depth=10, deadline=Duration(0.1))</a:t>
            </a:r>
            <a:endParaRPr b="1" sz="1000">
              <a:solidFill>
                <a:schemeClr val="lt1"/>
              </a:solidFill>
              <a:latin typeface="Calibri"/>
              <a:ea typeface="Calibri"/>
              <a:cs typeface="Calibri"/>
              <a:sym typeface="Calibri"/>
            </a:endParaRPr>
          </a:p>
        </p:txBody>
      </p:sp>
      <p:graphicFrame>
        <p:nvGraphicFramePr>
          <p:cNvPr id="1684" name="Google Shape;1684;p219"/>
          <p:cNvGraphicFramePr/>
          <p:nvPr/>
        </p:nvGraphicFramePr>
        <p:xfrm>
          <a:off x="450000" y="2340000"/>
          <a:ext cx="3000000" cy="3000000"/>
        </p:xfrm>
        <a:graphic>
          <a:graphicData uri="http://schemas.openxmlformats.org/drawingml/2006/table">
            <a:tbl>
              <a:tblPr>
                <a:solidFill>
                  <a:srgbClr val="FFFFFF"/>
                </a:solidFill>
                <a:tableStyleId>{B19A7A8C-E438-461C-B57F-80B0C3580A21}</a:tableStyleId>
              </a:tblPr>
              <a:tblGrid>
                <a:gridCol w="2533650"/>
                <a:gridCol w="2533650"/>
                <a:gridCol w="2533650"/>
              </a:tblGrid>
              <a:tr h="629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Pub(↓) / Sub (→)</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1000ms</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2000ms</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r>
              <a:tr h="629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1000ms</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가능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가능</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629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2000ms</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b="1" lang="ko-KR" sz="1000">
                          <a:solidFill>
                            <a:srgbClr val="FF0010"/>
                          </a:solidFill>
                          <a:latin typeface="Calibri"/>
                          <a:ea typeface="Calibri"/>
                          <a:cs typeface="Calibri"/>
                          <a:sym typeface="Calibri"/>
                        </a:rPr>
                        <a:t>불가</a:t>
                      </a:r>
                      <a:endParaRPr b="1" sz="1000">
                        <a:solidFill>
                          <a:srgbClr val="FF0010"/>
                        </a:solidFill>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가능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bl>
          </a:graphicData>
        </a:graphic>
      </p:graphicFrame>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22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Lifespan</a:t>
            </a:r>
            <a:endParaRPr/>
          </a:p>
        </p:txBody>
      </p:sp>
      <p:sp>
        <p:nvSpPr>
          <p:cNvPr id="1691" name="Google Shape;1691;p22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(1) Values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(2) RxO (requested by offered)</a:t>
            </a:r>
            <a:endParaRPr sz="1400"/>
          </a:p>
          <a:p>
            <a:pPr indent="0" lvl="0" marL="0" rtl="0" algn="l">
              <a:spcBef>
                <a:spcPts val="0"/>
              </a:spcBef>
              <a:spcAft>
                <a:spcPts val="0"/>
              </a:spcAft>
              <a:buNone/>
            </a:pPr>
            <a:r>
              <a:rPr lang="ko-KR" sz="1400"/>
              <a:t>: 해당 사항 없음</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(3) Examples</a:t>
            </a:r>
            <a:endParaRPr sz="1400"/>
          </a:p>
        </p:txBody>
      </p:sp>
      <p:sp>
        <p:nvSpPr>
          <p:cNvPr id="1692" name="Google Shape;1692;p220"/>
          <p:cNvSpPr txBox="1"/>
          <p:nvPr/>
        </p:nvSpPr>
        <p:spPr>
          <a:xfrm>
            <a:off x="448250" y="3240000"/>
            <a:ext cx="5760000" cy="469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[RCLCPP]</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﻿rclcpp::QoS(10).reliable().transient_local().lifespan(10ms);</a:t>
            </a:r>
            <a:endParaRPr b="1" sz="1000">
              <a:solidFill>
                <a:schemeClr val="lt1"/>
              </a:solidFill>
              <a:latin typeface="Calibri"/>
              <a:ea typeface="Calibri"/>
              <a:cs typeface="Calibri"/>
              <a:sym typeface="Calibri"/>
            </a:endParaRPr>
          </a:p>
        </p:txBody>
      </p:sp>
      <p:graphicFrame>
        <p:nvGraphicFramePr>
          <p:cNvPr id="1693" name="Google Shape;1693;p220"/>
          <p:cNvGraphicFramePr/>
          <p:nvPr/>
        </p:nvGraphicFramePr>
        <p:xfrm>
          <a:off x="448250" y="1260000"/>
          <a:ext cx="3000000" cy="3000000"/>
        </p:xfrm>
        <a:graphic>
          <a:graphicData uri="http://schemas.openxmlformats.org/drawingml/2006/table">
            <a:tbl>
              <a:tblPr>
                <a:solidFill>
                  <a:srgbClr val="FFFFFF"/>
                </a:solidFill>
                <a:tableStyleId>{B19A7A8C-E438-461C-B57F-80B0C3580A21}</a:tableStyleId>
              </a:tblPr>
              <a:tblGrid>
                <a:gridCol w="2222400"/>
                <a:gridCol w="6152450"/>
              </a:tblGrid>
              <a:tr h="211300">
                <a:tc>
                  <a:txBody>
                    <a:bodyPr/>
                    <a:lstStyle/>
                    <a:p>
                      <a:pPr indent="0" lvl="0" marL="0" rtl="0" algn="l">
                        <a:lnSpc>
                          <a:spcPct val="160000"/>
                        </a:lnSpc>
                        <a:spcBef>
                          <a:spcPts val="0"/>
                        </a:spcBef>
                        <a:spcAft>
                          <a:spcPts val="0"/>
                        </a:spcAft>
                        <a:buNone/>
                      </a:pPr>
                      <a:r>
                        <a:rPr b="1" lang="ko-KR" sz="1000">
                          <a:latin typeface="Calibri"/>
                          <a:ea typeface="Calibri"/>
                          <a:cs typeface="Calibri"/>
                          <a:sym typeface="Calibri"/>
                        </a:rPr>
                        <a:t>Lifespan</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l">
                        <a:lnSpc>
                          <a:spcPct val="160000"/>
                        </a:lnSpc>
                        <a:spcBef>
                          <a:spcPts val="0"/>
                        </a:spcBef>
                        <a:spcAft>
                          <a:spcPts val="0"/>
                        </a:spcAft>
                        <a:buNone/>
                      </a:pPr>
                      <a:r>
                        <a:rPr b="1" lang="ko-KR" sz="1000">
                          <a:latin typeface="Calibri"/>
                          <a:ea typeface="Calibri"/>
                          <a:cs typeface="Calibri"/>
                          <a:sym typeface="Calibri"/>
                        </a:rPr>
                        <a:t>정해진 주기 안에서 수신되는 데이터만 유효 판정하고 그렇지 않은 데이터는 삭제하는 QoS 옵션</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r>
              <a:tr h="211300">
                <a:tc>
                  <a:txBody>
                    <a:bodyPr/>
                    <a:lstStyle/>
                    <a:p>
                      <a:pPr indent="0" lvl="0" marL="0" rtl="0" algn="l">
                        <a:lnSpc>
                          <a:spcPct val="160000"/>
                        </a:lnSpc>
                        <a:spcBef>
                          <a:spcPts val="0"/>
                        </a:spcBef>
                        <a:spcAft>
                          <a:spcPts val="0"/>
                        </a:spcAft>
                        <a:buNone/>
                      </a:pPr>
                      <a:r>
                        <a:rPr b="1" lang="ko-KR" sz="1000">
                          <a:solidFill>
                            <a:srgbClr val="FF0010"/>
                          </a:solidFill>
                          <a:latin typeface="Calibri"/>
                          <a:ea typeface="Calibri"/>
                          <a:cs typeface="Calibri"/>
                          <a:sym typeface="Calibri"/>
                        </a:rPr>
                        <a:t>lifespan_duration</a:t>
                      </a:r>
                      <a:endParaRPr b="1" sz="1000">
                        <a:solidFill>
                          <a:srgbClr val="FF0010"/>
                        </a:solidFill>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60000"/>
                        </a:lnSpc>
                        <a:spcBef>
                          <a:spcPts val="0"/>
                        </a:spcBef>
                        <a:spcAft>
                          <a:spcPts val="0"/>
                        </a:spcAft>
                        <a:buNone/>
                      </a:pPr>
                      <a:r>
                        <a:rPr lang="ko-KR" sz="1000">
                          <a:latin typeface="Calibri"/>
                          <a:ea typeface="Calibri"/>
                          <a:cs typeface="Calibri"/>
                          <a:sym typeface="Calibri"/>
                        </a:rPr>
                        <a:t>Lifespan을 확인하는 주기</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bl>
          </a:graphicData>
        </a:graphic>
      </p:graphicFrame>
      <p:sp>
        <p:nvSpPr>
          <p:cNvPr id="1694" name="Google Shape;1694;p220"/>
          <p:cNvSpPr txBox="1"/>
          <p:nvPr/>
        </p:nvSpPr>
        <p:spPr>
          <a:xfrm>
            <a:off x="448250" y="3780000"/>
            <a:ext cx="5760000" cy="469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[RCLPY]</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﻿qos_profile = QoSProfile(lifespan=Duration(0.01))</a:t>
            </a:r>
            <a:endParaRPr b="1" sz="1000">
              <a:solidFill>
                <a:schemeClr val="lt1"/>
              </a:solidFill>
              <a:latin typeface="Calibri"/>
              <a:ea typeface="Calibri"/>
              <a:cs typeface="Calibri"/>
              <a:sym typeface="Calibri"/>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2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Liveliness</a:t>
            </a:r>
            <a:endParaRPr/>
          </a:p>
        </p:txBody>
      </p:sp>
      <p:sp>
        <p:nvSpPr>
          <p:cNvPr id="1701" name="Google Shape;1701;p22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(1) Values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(2) RxO (requested by offered)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(3) Examples</a:t>
            </a:r>
            <a:endParaRPr sz="1400"/>
          </a:p>
        </p:txBody>
      </p:sp>
      <p:sp>
        <p:nvSpPr>
          <p:cNvPr id="1702" name="Google Shape;1702;p221"/>
          <p:cNvSpPr txBox="1"/>
          <p:nvPr/>
        </p:nvSpPr>
        <p:spPr>
          <a:xfrm>
            <a:off x="448250" y="3780000"/>
            <a:ext cx="5760000" cy="614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[RCLCPP]</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rclcpp::QoS qos_profile(10);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qos_profile.liveliness(RMW_QOS_POLICY_LIVELINESS_AUTOMATIC).liveliness_lease_duration(1000ms);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graphicFrame>
        <p:nvGraphicFramePr>
          <p:cNvPr id="1703" name="Google Shape;1703;p221"/>
          <p:cNvGraphicFramePr/>
          <p:nvPr/>
        </p:nvGraphicFramePr>
        <p:xfrm>
          <a:off x="448250" y="1260000"/>
          <a:ext cx="3000000" cy="3000000"/>
        </p:xfrm>
        <a:graphic>
          <a:graphicData uri="http://schemas.openxmlformats.org/drawingml/2006/table">
            <a:tbl>
              <a:tblPr>
                <a:solidFill>
                  <a:srgbClr val="FFFFFF"/>
                </a:solidFill>
                <a:tableStyleId>{B19A7A8C-E438-461C-B57F-80B0C3580A21}</a:tableStyleId>
              </a:tblPr>
              <a:tblGrid>
                <a:gridCol w="2222400"/>
                <a:gridCol w="6152450"/>
              </a:tblGrid>
              <a:tr h="98975">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Liveliness</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l">
                        <a:lnSpc>
                          <a:spcPct val="100000"/>
                        </a:lnSpc>
                        <a:spcBef>
                          <a:spcPts val="0"/>
                        </a:spcBef>
                        <a:spcAft>
                          <a:spcPts val="0"/>
                        </a:spcAft>
                        <a:buNone/>
                      </a:pPr>
                      <a:r>
                        <a:rPr b="1" lang="ko-KR" sz="1000">
                          <a:latin typeface="Calibri"/>
                          <a:ea typeface="Calibri"/>
                          <a:cs typeface="Calibri"/>
                          <a:sym typeface="Calibri"/>
                        </a:rPr>
                        <a:t>정해진 주기 안에서 노드 혹은 토픽의 생사 확인하는 QoS 옵션</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r>
              <a:tr h="166200">
                <a:tc>
                  <a:txBody>
                    <a:bodyPr/>
                    <a:lstStyle/>
                    <a:p>
                      <a:pPr indent="0" lvl="0" marL="0" rtl="0" algn="l">
                        <a:lnSpc>
                          <a:spcPct val="100000"/>
                        </a:lnSpc>
                        <a:spcBef>
                          <a:spcPts val="0"/>
                        </a:spcBef>
                        <a:spcAft>
                          <a:spcPts val="0"/>
                        </a:spcAft>
                        <a:buNone/>
                      </a:pPr>
                      <a:r>
                        <a:rPr b="1" lang="ko-KR" sz="1000">
                          <a:solidFill>
                            <a:srgbClr val="FF0010"/>
                          </a:solidFill>
                          <a:latin typeface="Calibri"/>
                          <a:ea typeface="Calibri"/>
                          <a:cs typeface="Calibri"/>
                          <a:sym typeface="Calibri"/>
                        </a:rPr>
                        <a:t>liveliness</a:t>
                      </a:r>
                      <a:endParaRPr b="1" sz="1000">
                        <a:solidFill>
                          <a:srgbClr val="FF0010"/>
                        </a:solidFill>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자동 또는 매뉴얼로 확인할지를 지정하는 옵션, 하기 3가지 중 선택</a:t>
                      </a:r>
                      <a:endParaRPr sz="1000">
                        <a:latin typeface="Calibri"/>
                        <a:ea typeface="Calibri"/>
                        <a:cs typeface="Calibri"/>
                        <a:sym typeface="Calibri"/>
                      </a:endParaRPr>
                    </a:p>
                    <a:p>
                      <a:pPr indent="0" lvl="0" marL="0" rtl="0" algn="l">
                        <a:lnSpc>
                          <a:spcPct val="100000"/>
                        </a:lnSpc>
                        <a:spcBef>
                          <a:spcPts val="0"/>
                        </a:spcBef>
                        <a:spcAft>
                          <a:spcPts val="0"/>
                        </a:spcAft>
                        <a:buNone/>
                      </a:pPr>
                      <a:r>
                        <a:rPr lang="ko-KR" sz="1000">
                          <a:latin typeface="Calibri"/>
                          <a:ea typeface="Calibri"/>
                          <a:cs typeface="Calibri"/>
                          <a:sym typeface="Calibri"/>
                        </a:rPr>
                        <a:t>* AUTOMATIC, MANUAL_BY_NODE, MANUAL_BY_TOPIC 중 선택</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98975">
                <a:tc>
                  <a:txBody>
                    <a:bodyPr/>
                    <a:lstStyle/>
                    <a:p>
                      <a:pPr indent="0" lvl="0" marL="0" rtl="0" algn="l">
                        <a:lnSpc>
                          <a:spcPct val="100000"/>
                        </a:lnSpc>
                        <a:spcBef>
                          <a:spcPts val="0"/>
                        </a:spcBef>
                        <a:spcAft>
                          <a:spcPts val="0"/>
                        </a:spcAft>
                        <a:buNone/>
                      </a:pPr>
                      <a:r>
                        <a:rPr b="1" lang="ko-KR" sz="1000">
                          <a:solidFill>
                            <a:srgbClr val="FF0010"/>
                          </a:solidFill>
                          <a:latin typeface="Calibri"/>
                          <a:ea typeface="Calibri"/>
                          <a:cs typeface="Calibri"/>
                          <a:sym typeface="Calibri"/>
                        </a:rPr>
                        <a:t>lease_duration​</a:t>
                      </a:r>
                      <a:endParaRPr b="1" sz="1000">
                        <a:solidFill>
                          <a:srgbClr val="FF0010"/>
                        </a:solidFill>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l">
                        <a:lnSpc>
                          <a:spcPct val="100000"/>
                        </a:lnSpc>
                        <a:spcBef>
                          <a:spcPts val="0"/>
                        </a:spcBef>
                        <a:spcAft>
                          <a:spcPts val="0"/>
                        </a:spcAft>
                        <a:buNone/>
                      </a:pPr>
                      <a:r>
                        <a:rPr lang="ko-KR" sz="1000">
                          <a:latin typeface="Calibri"/>
                          <a:ea typeface="Calibri"/>
                          <a:cs typeface="Calibri"/>
                          <a:sym typeface="Calibri"/>
                        </a:rPr>
                        <a:t>Liveliness을 확인하는 주기</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bl>
          </a:graphicData>
        </a:graphic>
      </p:graphicFrame>
      <p:sp>
        <p:nvSpPr>
          <p:cNvPr id="1704" name="Google Shape;1704;p221"/>
          <p:cNvSpPr txBox="1"/>
          <p:nvPr/>
        </p:nvSpPr>
        <p:spPr>
          <a:xfrm>
            <a:off x="448250" y="4500000"/>
            <a:ext cx="5760000" cy="469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[RCLPY]</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qos_profile = QoSProfile(liveliness=AUTOMATIC, liveliness_lease_duration=Duration(1.0))</a:t>
            </a:r>
            <a:endParaRPr b="1" sz="1000">
              <a:solidFill>
                <a:schemeClr val="lt1"/>
              </a:solidFill>
              <a:latin typeface="Calibri"/>
              <a:ea typeface="Calibri"/>
              <a:cs typeface="Calibri"/>
              <a:sym typeface="Calibri"/>
            </a:endParaRPr>
          </a:p>
        </p:txBody>
      </p:sp>
      <p:graphicFrame>
        <p:nvGraphicFramePr>
          <p:cNvPr id="1705" name="Google Shape;1705;p221"/>
          <p:cNvGraphicFramePr/>
          <p:nvPr/>
        </p:nvGraphicFramePr>
        <p:xfrm>
          <a:off x="448250" y="2520000"/>
          <a:ext cx="3000000" cy="3000000"/>
        </p:xfrm>
        <a:graphic>
          <a:graphicData uri="http://schemas.openxmlformats.org/drawingml/2006/table">
            <a:tbl>
              <a:tblPr>
                <a:solidFill>
                  <a:srgbClr val="FFFFFF"/>
                </a:solidFill>
                <a:tableStyleId>{B19A7A8C-E438-461C-B57F-80B0C3580A21}</a:tableStyleId>
              </a:tblPr>
              <a:tblGrid>
                <a:gridCol w="1905000"/>
                <a:gridCol w="1905000"/>
                <a:gridCol w="1905000"/>
                <a:gridCol w="1905000"/>
              </a:tblGrid>
              <a:tr h="1874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Pub(↓) / Sub (→)</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AUTOMATIC</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MANUAL_BY_NODE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MANUAL_BY_TOPIC</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r>
              <a:tr h="1874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AUTOMATIC</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가능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lang="ko-KR" sz="1000">
                          <a:solidFill>
                            <a:srgbClr val="FF0010"/>
                          </a:solidFill>
                          <a:latin typeface="Calibri"/>
                          <a:ea typeface="Calibri"/>
                          <a:cs typeface="Calibri"/>
                          <a:sym typeface="Calibri"/>
                        </a:rPr>
                        <a:t>불가</a:t>
                      </a:r>
                      <a:endParaRPr sz="1000">
                        <a:solidFill>
                          <a:srgbClr val="FF0010"/>
                        </a:solidFill>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lang="ko-KR" sz="1000">
                          <a:solidFill>
                            <a:srgbClr val="FF0010"/>
                          </a:solidFill>
                          <a:latin typeface="Calibri"/>
                          <a:ea typeface="Calibri"/>
                          <a:cs typeface="Calibri"/>
                          <a:sym typeface="Calibri"/>
                        </a:rPr>
                        <a:t>불가</a:t>
                      </a:r>
                      <a:endParaRPr sz="1000">
                        <a:solidFill>
                          <a:srgbClr val="FF0010"/>
                        </a:solidFill>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1874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MANUAL_BY_NODE</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가능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가능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lang="ko-KR" sz="1000">
                          <a:solidFill>
                            <a:srgbClr val="FF0010"/>
                          </a:solidFill>
                          <a:latin typeface="Calibri"/>
                          <a:ea typeface="Calibri"/>
                          <a:cs typeface="Calibri"/>
                          <a:sym typeface="Calibri"/>
                        </a:rPr>
                        <a:t>불가</a:t>
                      </a:r>
                      <a:endParaRPr sz="1000">
                        <a:solidFill>
                          <a:srgbClr val="FF0010"/>
                        </a:solidFill>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r h="187400">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MANUAL_BY_TOPIC</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C9C9C"/>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가능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가능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가능</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E2E2E2"/>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소개: Capabilities</a:t>
            </a:r>
            <a:endParaRPr/>
          </a:p>
        </p:txBody>
      </p:sp>
      <p:sp>
        <p:nvSpPr>
          <p:cNvPr id="222" name="Google Shape;222;p3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2400"/>
              <a:t>Capabilities</a:t>
            </a:r>
            <a:endParaRPr b="1" sz="2400"/>
          </a:p>
          <a:p>
            <a:pPr indent="0" lvl="0" marL="0" rtl="0" algn="l">
              <a:spcBef>
                <a:spcPts val="0"/>
              </a:spcBef>
              <a:spcAft>
                <a:spcPts val="0"/>
              </a:spcAft>
              <a:buNone/>
            </a:pPr>
            <a:r>
              <a:t/>
            </a:r>
            <a:endParaRPr/>
          </a:p>
          <a:p>
            <a:pPr indent="0" lvl="0" marL="0" rtl="0" algn="l">
              <a:spcBef>
                <a:spcPts val="0"/>
              </a:spcBef>
              <a:spcAft>
                <a:spcPts val="0"/>
              </a:spcAft>
              <a:buNone/>
            </a:pPr>
            <a:r>
              <a:rPr lang="ko-KR"/>
              <a:t>ROS 에코시스템은 로봇 소프트웨어의 보고이다. GPS용 디바이스 드라이버, 4족 보행 로봇을 위한 보행 및 균형 컨트롤러, 모바일 로봇을 위한 매핑 시스템 등 어떤 것이 필요하든 ROS는 여러분을 위한 모든 것을 제공하고 있다. </a:t>
            </a:r>
            <a:r>
              <a:rPr b="1" lang="ko-KR"/>
              <a:t>드라이버부터 알고리즘, 사용자 인터페이스에 이르기까지 ROS는 애플리케이션에 집중할 수 있는 빌딩 블록을 제공</a:t>
            </a:r>
            <a:r>
              <a:rPr lang="ko-KR"/>
              <a:t>한다.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ROS 프로젝트의 목표는 당연하게 여겨지는 것에 대한 기준을 지속적으로 높여 </a:t>
            </a:r>
            <a:r>
              <a:rPr b="1" lang="ko-KR"/>
              <a:t>로봇 애플리케이션 구축에 대한 진입 장벽을 낮추는 것</a:t>
            </a:r>
            <a:r>
              <a:rPr lang="ko-KR"/>
              <a:t>이다. 유용 하거나 재미있고 흥미로운 로봇에 대한 좋은 아이디어가 있는 사람이라면 누구나 기본 하드웨어와 소프트웨어에 대한 모든 것을 이해하지 않고도 그 아이디어를 현실화할 수 있어야 한다.</a:t>
            </a:r>
            <a:endParaRPr/>
          </a:p>
          <a:p>
            <a:pPr indent="0" lvl="0" marL="0" rtl="0" algn="l">
              <a:spcBef>
                <a:spcPts val="0"/>
              </a:spcBef>
              <a:spcAft>
                <a:spcPts val="0"/>
              </a:spcAft>
              <a:buNone/>
            </a:pPr>
            <a:r>
              <a:t/>
            </a:r>
            <a:endParaRPr/>
          </a:p>
        </p:txBody>
      </p:sp>
      <p:sp>
        <p:nvSpPr>
          <p:cNvPr id="223" name="Google Shape;223;p33"/>
          <p:cNvSpPr txBox="1"/>
          <p:nvPr/>
        </p:nvSpPr>
        <p:spPr>
          <a:xfrm>
            <a:off x="40000" y="4902850"/>
            <a:ext cx="3637200" cy="195900"/>
          </a:xfrm>
          <a:prstGeom prst="rect">
            <a:avLst/>
          </a:prstGeom>
          <a:noFill/>
          <a:ln>
            <a:noFill/>
          </a:ln>
        </p:spPr>
        <p:txBody>
          <a:bodyPr anchorCtr="0" anchor="t" bIns="36000" lIns="36000" spcFirstLastPara="1" rIns="36000" wrap="square" tIns="36000">
            <a:spAutoFit/>
          </a:bodyPr>
          <a:lstStyle/>
          <a:p>
            <a:pPr indent="0" lvl="0" marL="0" rtl="0" algn="l">
              <a:spcBef>
                <a:spcPts val="0"/>
              </a:spcBef>
              <a:spcAft>
                <a:spcPts val="0"/>
              </a:spcAft>
              <a:buNone/>
            </a:pPr>
            <a:r>
              <a:rPr lang="ko-KR" sz="800"/>
              <a:t>[출처] </a:t>
            </a:r>
            <a:r>
              <a:rPr lang="ko-KR" sz="800" u="sng">
                <a:solidFill>
                  <a:schemeClr val="hlink"/>
                </a:solidFill>
                <a:hlinkClick r:id="rId3"/>
              </a:rPr>
              <a:t>https://www.ros.org/</a:t>
            </a:r>
            <a:r>
              <a:rPr lang="ko-KR" sz="800"/>
              <a:t> </a:t>
            </a:r>
            <a:endParaRPr sz="8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22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RMW QoS Profile</a:t>
            </a:r>
            <a:endParaRPr/>
          </a:p>
        </p:txBody>
      </p:sp>
      <p:sp>
        <p:nvSpPr>
          <p:cNvPr id="1712" name="Google Shape;1712;p22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ROS 2의 RMW에서 QoS 설정을 쉽게 사용할 수 있도록 가장 많이 사용하는 QoS 설정을 세트로 표현해둔 것이 있는데 이를 RMW QoS Profile이라고 한다. 그 목적에 따라 Default, Sensor Data, Service, Action Status, Parameters, Parameter Events와 같이 6가지로 구분하며 Reliability, History, Depth(History Depth), Durability 를 설정하게 된다.</a:t>
            </a:r>
            <a:endParaRPr sz="1400"/>
          </a:p>
        </p:txBody>
      </p:sp>
      <p:graphicFrame>
        <p:nvGraphicFramePr>
          <p:cNvPr id="1713" name="Google Shape;1713;p222"/>
          <p:cNvGraphicFramePr/>
          <p:nvPr/>
        </p:nvGraphicFramePr>
        <p:xfrm>
          <a:off x="771525" y="1910375"/>
          <a:ext cx="3000000" cy="3000000"/>
        </p:xfrm>
        <a:graphic>
          <a:graphicData uri="http://schemas.openxmlformats.org/drawingml/2006/table">
            <a:tbl>
              <a:tblPr>
                <a:solidFill>
                  <a:srgbClr val="FFFFFF"/>
                </a:solidFill>
                <a:tableStyleId>{B19A7A8C-E438-461C-B57F-80B0C3580A21}</a:tableStyleId>
              </a:tblPr>
              <a:tblGrid>
                <a:gridCol w="1085850"/>
                <a:gridCol w="1085850"/>
                <a:gridCol w="1085850"/>
                <a:gridCol w="1085850"/>
                <a:gridCol w="1085850"/>
                <a:gridCol w="1085850"/>
                <a:gridCol w="1085850"/>
              </a:tblGrid>
              <a:tr h="463775">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a:t>
                      </a:r>
                      <a:endParaRPr b="1" sz="1000">
                        <a:latin typeface="Calibri"/>
                        <a:ea typeface="Calibri"/>
                        <a:cs typeface="Calibri"/>
                        <a:sym typeface="Calibri"/>
                      </a:endParaRPr>
                    </a:p>
                  </a:txBody>
                  <a:tcPr marT="95250" marB="9525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Default</a:t>
                      </a:r>
                      <a:endParaRPr b="1"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Sensor Data</a:t>
                      </a:r>
                      <a:endParaRPr b="1"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Service</a:t>
                      </a:r>
                      <a:endParaRPr b="1"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Action Status</a:t>
                      </a:r>
                      <a:endParaRPr b="1"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Parameters</a:t>
                      </a:r>
                      <a:endParaRPr b="1"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Parameter Events</a:t>
                      </a:r>
                      <a:endParaRPr b="1"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r>
              <a:tr h="657225">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Reliability</a:t>
                      </a:r>
                      <a:endParaRPr b="1" sz="1000">
                        <a:latin typeface="Calibri"/>
                        <a:ea typeface="Calibri"/>
                        <a:cs typeface="Calibri"/>
                        <a:sym typeface="Calibri"/>
                      </a:endParaRPr>
                    </a:p>
                  </a:txBody>
                  <a:tcPr marT="95250" marB="9525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RELIABLE</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BEST_EFFORT</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RELIABLE</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RELIABLE</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RELIABLE</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RELIABLE</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428625">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History</a:t>
                      </a:r>
                      <a:endParaRPr b="1" sz="1000">
                        <a:latin typeface="Calibri"/>
                        <a:ea typeface="Calibri"/>
                        <a:cs typeface="Calibri"/>
                        <a:sym typeface="Calibri"/>
                      </a:endParaRPr>
                    </a:p>
                  </a:txBody>
                  <a:tcPr marT="95250" marB="9525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KEEP_LAST</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KEEP_LAST</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KEEP_LAST</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KEEP_LAST</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KEEP_LAST</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KEEP_LAST</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885825">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Depth</a:t>
                      </a:r>
                      <a:endParaRPr b="1" sz="1000">
                        <a:latin typeface="Calibri"/>
                        <a:ea typeface="Calibri"/>
                        <a:cs typeface="Calibri"/>
                        <a:sym typeface="Calibri"/>
                      </a:endParaRPr>
                    </a:p>
                    <a:p>
                      <a:pPr indent="0" lvl="0" marL="0" rtl="0" algn="ctr">
                        <a:lnSpc>
                          <a:spcPct val="100000"/>
                        </a:lnSpc>
                        <a:spcBef>
                          <a:spcPts val="0"/>
                        </a:spcBef>
                        <a:spcAft>
                          <a:spcPts val="0"/>
                        </a:spcAft>
                        <a:buNone/>
                      </a:pPr>
                      <a:r>
                        <a:rPr b="1" lang="ko-KR" sz="1000">
                          <a:latin typeface="Calibri"/>
                          <a:ea typeface="Calibri"/>
                          <a:cs typeface="Calibri"/>
                          <a:sym typeface="Calibri"/>
                        </a:rPr>
                        <a:t>(History Depth)</a:t>
                      </a:r>
                      <a:endParaRPr b="1" sz="1000">
                        <a:latin typeface="Calibri"/>
                        <a:ea typeface="Calibri"/>
                        <a:cs typeface="Calibri"/>
                        <a:sym typeface="Calibri"/>
                      </a:endParaRPr>
                    </a:p>
                  </a:txBody>
                  <a:tcPr marT="95250" marB="9525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10</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5</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10</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1</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1,000</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1,000</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r h="657225">
                <a:tc>
                  <a:txBody>
                    <a:bodyPr/>
                    <a:lstStyle/>
                    <a:p>
                      <a:pPr indent="0" lvl="0" marL="0" rtl="0" algn="ctr">
                        <a:lnSpc>
                          <a:spcPct val="100000"/>
                        </a:lnSpc>
                        <a:spcBef>
                          <a:spcPts val="0"/>
                        </a:spcBef>
                        <a:spcAft>
                          <a:spcPts val="0"/>
                        </a:spcAft>
                        <a:buNone/>
                      </a:pPr>
                      <a:r>
                        <a:rPr b="1" lang="ko-KR" sz="1000">
                          <a:latin typeface="Calibri"/>
                          <a:ea typeface="Calibri"/>
                          <a:cs typeface="Calibri"/>
                          <a:sym typeface="Calibri"/>
                        </a:rPr>
                        <a:t>Durability</a:t>
                      </a:r>
                      <a:endParaRPr b="1" sz="1000">
                        <a:latin typeface="Calibri"/>
                        <a:ea typeface="Calibri"/>
                        <a:cs typeface="Calibri"/>
                        <a:sym typeface="Calibri"/>
                      </a:endParaRPr>
                    </a:p>
                  </a:txBody>
                  <a:tcPr marT="95250" marB="95250" marR="95250" marL="9525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VOLATILE</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VOLATILE</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VOLATILE</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TRANSIENT</a:t>
                      </a:r>
                      <a:endParaRPr sz="1000">
                        <a:latin typeface="Calibri"/>
                        <a:ea typeface="Calibri"/>
                        <a:cs typeface="Calibri"/>
                        <a:sym typeface="Calibri"/>
                      </a:endParaRPr>
                    </a:p>
                    <a:p>
                      <a:pPr indent="0" lvl="0" marL="0" rtl="0" algn="ctr">
                        <a:lnSpc>
                          <a:spcPct val="100000"/>
                        </a:lnSpc>
                        <a:spcBef>
                          <a:spcPts val="0"/>
                        </a:spcBef>
                        <a:spcAft>
                          <a:spcPts val="0"/>
                        </a:spcAft>
                        <a:buNone/>
                      </a:pPr>
                      <a:r>
                        <a:rPr lang="ko-KR" sz="1000">
                          <a:latin typeface="Calibri"/>
                          <a:ea typeface="Calibri"/>
                          <a:cs typeface="Calibri"/>
                          <a:sym typeface="Calibri"/>
                        </a:rPr>
                        <a:t>LOCAL</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VOLATILE</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c>
                  <a:txBody>
                    <a:bodyPr/>
                    <a:lstStyle/>
                    <a:p>
                      <a:pPr indent="0" lvl="0" marL="0" rtl="0" algn="ctr">
                        <a:lnSpc>
                          <a:spcPct val="100000"/>
                        </a:lnSpc>
                        <a:spcBef>
                          <a:spcPts val="0"/>
                        </a:spcBef>
                        <a:spcAft>
                          <a:spcPts val="0"/>
                        </a:spcAft>
                        <a:buNone/>
                      </a:pPr>
                      <a:r>
                        <a:rPr lang="ko-KR" sz="1000">
                          <a:latin typeface="Calibri"/>
                          <a:ea typeface="Calibri"/>
                          <a:cs typeface="Calibri"/>
                          <a:sym typeface="Calibri"/>
                        </a:rPr>
                        <a:t>VOLATILE</a:t>
                      </a:r>
                      <a:endParaRPr sz="1000">
                        <a:latin typeface="Calibri"/>
                        <a:ea typeface="Calibri"/>
                        <a:cs typeface="Calibri"/>
                        <a:sym typeface="Calibri"/>
                      </a:endParaRPr>
                    </a:p>
                  </a:txBody>
                  <a:tcPr marT="95250" marB="95250" marR="95250" marL="9525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B0F1FF"/>
                    </a:solidFill>
                  </a:tcPr>
                </a:tc>
              </a:tr>
            </a:tbl>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sp>
        <p:nvSpPr>
          <p:cNvPr id="1719" name="Google Shape;1719;p22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User</a:t>
            </a:r>
            <a:r>
              <a:rPr lang="ko-KR"/>
              <a:t> QoS </a:t>
            </a:r>
            <a:r>
              <a:rPr lang="ko-KR"/>
              <a:t>Profile</a:t>
            </a:r>
            <a:endParaRPr/>
          </a:p>
        </p:txBody>
      </p:sp>
      <p:sp>
        <p:nvSpPr>
          <p:cNvPr id="1720" name="Google Shape;1720;p22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이외에도 유저가 직접 설정하여 새로운 프로파일을 만들어 사용할 수 있는데 이를 위해서는 아래와 같이 QoS 모듈들을 임포트하고, 그 뒤 실제 코드에서 `QoSProfile`을 선언하며 reliability, history, durability, depth를 아래와 같이 원하는 옵션으로 커스텀하게 설정할 수 있다. 그 뒤 아래와 같이 퍼블리셔를 선언하는 `create_publisher` 함수를 사용할 때 `rmw_qos_profile` 대신에 사용자가 정의한 유저 QoS 프로파일 매개변수로 사용하면 된다.</a:t>
            </a:r>
            <a:endParaRPr sz="1400"/>
          </a:p>
          <a:p>
            <a:pPr indent="0" lvl="0" marL="0" rtl="0" algn="l">
              <a:spcBef>
                <a:spcPts val="0"/>
              </a:spcBef>
              <a:spcAft>
                <a:spcPts val="0"/>
              </a:spcAft>
              <a:buNone/>
            </a:pPr>
            <a:r>
              <a:rPr lang="ko-KR" sz="1400"/>
              <a:t>개인적으로는 후자로 소개한 유저 QoS 프로파일 사용 방법이 자유롭게 원하는 형태로 사용할 수 있어서 실제 개발할 때 더 많이 사용하는 편이다.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721" name="Google Shape;1721;p223"/>
          <p:cNvSpPr txBox="1"/>
          <p:nvPr/>
        </p:nvSpPr>
        <p:spPr>
          <a:xfrm>
            <a:off x="448250" y="2560800"/>
            <a:ext cx="5760000" cy="767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from rclpy.qos import QoSDurabilityPolicy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from rclpy.qos import QoSHistoryPolicy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from rclpy.qos import QoSProfile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from rclpy.qos import QoSReliabilityPolicy﻿</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
        <p:nvSpPr>
          <p:cNvPr id="1722" name="Google Shape;1722;p223"/>
          <p:cNvSpPr txBox="1"/>
          <p:nvPr/>
        </p:nvSpPr>
        <p:spPr>
          <a:xfrm>
            <a:off x="448250" y="3399000"/>
            <a:ext cx="5760000" cy="954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﻿QOS_RKL10V = QoSProfile(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reliability=QoSReliabilityPolicy.RELIABLE,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history=QoSHistoryPolicy.KEEP_LAST,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depth=10,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durability=QoSDurabilityPolicy.VOLATILE)﻿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
        <p:nvSpPr>
          <p:cNvPr id="1723" name="Google Shape;1723;p223"/>
          <p:cNvSpPr txBox="1"/>
          <p:nvPr/>
        </p:nvSpPr>
        <p:spPr>
          <a:xfrm>
            <a:off x="448250" y="4425000"/>
            <a:ext cx="5760000" cy="380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﻿self.sensor_publisher = self.create_publisher(Int8MultiArray, 'sensor', QOS_RKL10V)</a:t>
            </a:r>
            <a:endParaRPr b="1" sz="1000">
              <a:solidFill>
                <a:schemeClr val="lt1"/>
              </a:solidFill>
              <a:latin typeface="Calibri"/>
              <a:ea typeface="Calibri"/>
              <a:cs typeface="Calibri"/>
              <a:sym typeface="Calibri"/>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224"/>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730" name="Google Shape;1730;p224"/>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solidFill>
                  <a:schemeClr val="dk1"/>
                </a:solidFill>
                <a:latin typeface="Calibri"/>
                <a:ea typeface="Calibri"/>
                <a:cs typeface="Calibri"/>
                <a:sym typeface="Calibri"/>
              </a:rPr>
              <a:t>ROS 2의 파일 시스템</a:t>
            </a:r>
            <a:endParaRPr b="1" sz="3600">
              <a:latin typeface="Calibri"/>
              <a:ea typeface="Calibri"/>
              <a:cs typeface="Calibri"/>
              <a:sym typeface="Calibri"/>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22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패키지와 메타패키지</a:t>
            </a:r>
            <a:endParaRPr/>
          </a:p>
        </p:txBody>
      </p:sp>
      <p:sp>
        <p:nvSpPr>
          <p:cNvPr id="1737" name="Google Shape;1737;p22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solidFill>
                  <a:schemeClr val="dk1"/>
                </a:solidFill>
              </a:rPr>
              <a:t>ROS 2의 </a:t>
            </a:r>
            <a:r>
              <a:rPr b="1" lang="ko-KR" sz="1400">
                <a:solidFill>
                  <a:schemeClr val="dk1"/>
                </a:solidFill>
              </a:rPr>
              <a:t>파일시스템</a:t>
            </a:r>
            <a:r>
              <a:rPr lang="ko-KR" sz="1400">
                <a:solidFill>
                  <a:schemeClr val="dk1"/>
                </a:solidFill>
              </a:rPr>
              <a:t>을 설명하기 위하여 </a:t>
            </a:r>
            <a:r>
              <a:rPr b="1" lang="ko-KR" sz="1400">
                <a:solidFill>
                  <a:schemeClr val="dk1"/>
                </a:solidFill>
              </a:rPr>
              <a:t>기본적인 폴더 및 파일 구성과 설치 폴더, 사용자 패키지</a:t>
            </a:r>
            <a:r>
              <a:rPr lang="ko-KR" sz="1400">
                <a:solidFill>
                  <a:schemeClr val="dk1"/>
                </a:solidFill>
              </a:rPr>
              <a:t>에 대해 알아보도록 하자.</a:t>
            </a:r>
            <a:r>
              <a:rPr lang="ko-KR" sz="1400"/>
              <a:t> ROS 2에서 </a:t>
            </a:r>
            <a:r>
              <a:rPr b="1" lang="ko-KR" sz="1400"/>
              <a:t>소프트웨어 구성을 위한 기본 단위가 패키지(package)</a:t>
            </a:r>
            <a:r>
              <a:rPr lang="ko-KR" sz="1400"/>
              <a:t>로써 ROS의 응용프로그램은 패키지 단위로 개발되고 관리된다. 패키지는 </a:t>
            </a:r>
            <a:r>
              <a:rPr b="1" lang="ko-KR" sz="1400"/>
              <a:t>ROS의 최소 단위의 실행 프로세서인 노드(node)</a:t>
            </a:r>
            <a:r>
              <a:rPr lang="ko-KR" sz="1400"/>
              <a:t>를 하나 이상 포함하거나 다른 노드를 실행하기 위한 런치(launch)와 같은 실행 및 설정 파일들을 포함하게 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2024년 8월 기준으로 REP-2005으로 등록된 ROS 2 Common Packages문서를 기준으로 보았을 때 480여개가 기본 패키지이며 ROS Index에 기술된 정보에 의하면 총 1882개의 패키지가 존재한다. `sudo apt install ros-humble-*` 명령어로 설치 가능한 패키지를 기준으로 했을 때에는 2,600 여개의 패키지가 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이러한 패키지는 </a:t>
            </a:r>
            <a:r>
              <a:rPr b="1" lang="ko-KR" sz="1400"/>
              <a:t>메타패키지(metapackage)라는 공통된 목적을 지닌 패키지들을 모아둔 패키지들의 집합 단위</a:t>
            </a:r>
            <a:r>
              <a:rPr lang="ko-KR" sz="1400"/>
              <a:t>로 관리되기도 한다. 예를 들어 Navigation2 메타패키지는 nav2_amcl, nav2_bt_navigator, nav2_costmap_2d, nav2_core, nav2_dwb_controller 등 20여 개의 패키지로 구성되어 있다. 각 패키지는 package.xml이라는 파일을 포함하고 있는데 이는 패키지의 정보를 담은 XML 파일로서 패키지의 이름, 저작자, 라이선스, 의존성 패키지 등을 기술하고 있다. 또한 ROS 2의 빌드 시스템인 `ament`는 기본적으로 CMake를 이용하고 있어서 패키지 폴더에 CMakeLists.txt라는 파일에 빌드 설정을 기술하고 있다. 이외에 노드의 소스 코드 및 노드 간의 메시지 통신을 위한 msg, srv, action 인터페이스 파일 등으로 구성되어 있다.</a:t>
            </a:r>
            <a:endParaRPr sz="1400"/>
          </a:p>
          <a:p>
            <a:pPr indent="0" lvl="0" marL="0" rtl="0" algn="l">
              <a:spcBef>
                <a:spcPts val="0"/>
              </a:spcBef>
              <a:spcAft>
                <a:spcPts val="0"/>
              </a:spcAft>
              <a:buNone/>
            </a:pPr>
            <a:r>
              <a:t/>
            </a:r>
            <a:endParaRPr sz="14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22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바이너리 설치와 소스 코드 설치</a:t>
            </a:r>
            <a:endParaRPr/>
          </a:p>
        </p:txBody>
      </p:sp>
      <p:sp>
        <p:nvSpPr>
          <p:cNvPr id="1744" name="Google Shape;1744;p22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ROS 패키지 설치는 바이너리 형태로 제공되어 별도의 빌드과정 없이 바로 실행하는 방법과 해당 패키지의 소스 코드를 직접 다운로드 한 후 사용자가 빌드하여 사용하는 방법이 있다. 이는 패키지 사용 목적에 따라 달리 사용된다. 만약, 해당 패키지를 수정하여 사용하고자 할 경우나 소스 코드 내용을 확인할 필요가 있다면 후자의 설치 방법을 이용하면 된다. 다음은 teleop_twist_joy 패키지를 예로 들어 두 설치 방법의 차이를 기술한다.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ko-KR" sz="1400" u="sng"/>
              <a:t>바이너리 설치</a:t>
            </a:r>
            <a:endParaRPr b="1" sz="1400" u="sng"/>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ko-KR" sz="1400" u="sng"/>
              <a:t>소스 코드 설치</a:t>
            </a:r>
            <a:endParaRPr b="1" sz="1400" u="sng"/>
          </a:p>
        </p:txBody>
      </p:sp>
      <p:sp>
        <p:nvSpPr>
          <p:cNvPr id="1745" name="Google Shape;1745;p226"/>
          <p:cNvSpPr txBox="1"/>
          <p:nvPr/>
        </p:nvSpPr>
        <p:spPr>
          <a:xfrm>
            <a:off x="448250" y="2560800"/>
            <a:ext cx="5760000" cy="369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sudo apt install</a:t>
            </a:r>
            <a:r>
              <a:rPr b="1" lang="ko-KR" sz="1000">
                <a:solidFill>
                  <a:schemeClr val="lt1"/>
                </a:solidFill>
                <a:latin typeface="Calibri"/>
                <a:ea typeface="Calibri"/>
                <a:cs typeface="Calibri"/>
                <a:sym typeface="Calibri"/>
              </a:rPr>
              <a:t> ros-humble-teleop-twist-joy</a:t>
            </a:r>
            <a:endParaRPr b="1" sz="1000">
              <a:solidFill>
                <a:schemeClr val="lt1"/>
              </a:solidFill>
              <a:latin typeface="Calibri"/>
              <a:ea typeface="Calibri"/>
              <a:cs typeface="Calibri"/>
              <a:sym typeface="Calibri"/>
            </a:endParaRPr>
          </a:p>
        </p:txBody>
      </p:sp>
      <p:sp>
        <p:nvSpPr>
          <p:cNvPr id="1746" name="Google Shape;1746;p226"/>
          <p:cNvSpPr txBox="1"/>
          <p:nvPr/>
        </p:nvSpPr>
        <p:spPr>
          <a:xfrm>
            <a:off x="448250" y="3627600"/>
            <a:ext cx="5760000" cy="927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cd</a:t>
            </a:r>
            <a:r>
              <a:rPr b="1" lang="ko-KR" sz="1000">
                <a:solidFill>
                  <a:schemeClr val="lt1"/>
                </a:solidFill>
                <a:latin typeface="Calibri"/>
                <a:ea typeface="Calibri"/>
                <a:cs typeface="Calibri"/>
                <a:sym typeface="Calibri"/>
              </a:rPr>
              <a:t> ~/robot_ws/src</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git clone</a:t>
            </a:r>
            <a:r>
              <a:rPr b="1" lang="ko-KR" sz="1000">
                <a:solidFill>
                  <a:schemeClr val="lt1"/>
                </a:solidFill>
                <a:latin typeface="Calibri"/>
                <a:ea typeface="Calibri"/>
                <a:cs typeface="Calibri"/>
                <a:sym typeface="Calibri"/>
              </a:rPr>
              <a:t> https://github.com/ros2/teleop_twist_joy.git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cd</a:t>
            </a:r>
            <a:r>
              <a:rPr b="1" lang="ko-KR" sz="1000">
                <a:solidFill>
                  <a:schemeClr val="lt1"/>
                </a:solidFill>
                <a:latin typeface="Calibri"/>
                <a:ea typeface="Calibri"/>
                <a:cs typeface="Calibri"/>
                <a:sym typeface="Calibri"/>
              </a:rPr>
              <a:t> ~/robot_ws/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colcon build</a:t>
            </a:r>
            <a:r>
              <a:rPr b="1" lang="ko-KR" sz="1000">
                <a:solidFill>
                  <a:schemeClr val="lt1"/>
                </a:solidFill>
                <a:latin typeface="Calibri"/>
                <a:ea typeface="Calibri"/>
                <a:cs typeface="Calibri"/>
                <a:sym typeface="Calibri"/>
              </a:rPr>
              <a:t> --symlink-install --packages-select teleop_twist_joy﻿</a:t>
            </a:r>
            <a:endParaRPr b="1" sz="1000">
              <a:solidFill>
                <a:schemeClr val="lt1"/>
              </a:solidFill>
              <a:latin typeface="Calibri"/>
              <a:ea typeface="Calibri"/>
              <a:cs typeface="Calibri"/>
              <a:sym typeface="Calibri"/>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22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기본 설치 폴더</a:t>
            </a:r>
            <a:endParaRPr/>
          </a:p>
        </p:txBody>
      </p:sp>
      <p:sp>
        <p:nvSpPr>
          <p:cNvPr id="1753" name="Google Shape;1753;p22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ROS 2는 '/opt/ros/[버전이름]' 폴더에 설치된다. 예를 들어 ROS 2 Humble Hawksbill 버전을 설치했다면 ROS가 설치된 경로는 다음과 같다.</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ko-KR" sz="1400"/>
              <a:t>기본 설치 폴더 경로</a:t>
            </a:r>
            <a:endParaRPr sz="1400"/>
          </a:p>
          <a:p>
            <a:pPr indent="-317500" lvl="1" marL="914400" rtl="0" algn="l">
              <a:spcBef>
                <a:spcPts val="0"/>
              </a:spcBef>
              <a:spcAft>
                <a:spcPts val="0"/>
              </a:spcAft>
              <a:buSzPts val="1400"/>
              <a:buChar char="○"/>
            </a:pPr>
            <a:r>
              <a:rPr lang="ko-KR" sz="1400"/>
              <a:t>/opt/ros/humble</a:t>
            </a:r>
            <a:br>
              <a:rPr lang="ko-KR" sz="1400"/>
            </a:br>
            <a:endParaRPr sz="1400"/>
          </a:p>
          <a:p>
            <a:pPr indent="-317500" lvl="0" marL="457200" rtl="0" algn="l">
              <a:spcBef>
                <a:spcPts val="0"/>
              </a:spcBef>
              <a:spcAft>
                <a:spcPts val="0"/>
              </a:spcAft>
              <a:buSzPts val="1400"/>
              <a:buChar char="●"/>
            </a:pPr>
            <a:r>
              <a:rPr lang="ko-KR" sz="1400"/>
              <a:t>세부 내용</a:t>
            </a:r>
            <a:endParaRPr sz="1400"/>
          </a:p>
          <a:p>
            <a:pPr indent="-317500" lvl="1" marL="914400" rtl="0" algn="l">
              <a:spcBef>
                <a:spcPts val="0"/>
              </a:spcBef>
              <a:spcAft>
                <a:spcPts val="0"/>
              </a:spcAft>
              <a:buSzPts val="1400"/>
              <a:buChar char="○"/>
            </a:pPr>
            <a:r>
              <a:rPr lang="ko-KR" sz="1400"/>
              <a:t>/bin 실행 가능한 바이너리 파일</a:t>
            </a:r>
            <a:endParaRPr sz="1400"/>
          </a:p>
          <a:p>
            <a:pPr indent="-317500" lvl="1" marL="914400" rtl="0" algn="l">
              <a:spcBef>
                <a:spcPts val="0"/>
              </a:spcBef>
              <a:spcAft>
                <a:spcPts val="0"/>
              </a:spcAft>
              <a:buSzPts val="1400"/>
              <a:buChar char="○"/>
            </a:pPr>
            <a:r>
              <a:rPr lang="ko-KR" sz="1400"/>
              <a:t>/cmake 빌드 설정 파일</a:t>
            </a:r>
            <a:endParaRPr sz="1400"/>
          </a:p>
          <a:p>
            <a:pPr indent="-317500" lvl="1" marL="914400" rtl="0" algn="l">
              <a:spcBef>
                <a:spcPts val="0"/>
              </a:spcBef>
              <a:spcAft>
                <a:spcPts val="0"/>
              </a:spcAft>
              <a:buSzPts val="1400"/>
              <a:buChar char="○"/>
            </a:pPr>
            <a:r>
              <a:rPr lang="ko-KR" sz="1400"/>
              <a:t>/include 헤더 파일</a:t>
            </a:r>
            <a:endParaRPr sz="1400"/>
          </a:p>
          <a:p>
            <a:pPr indent="-317500" lvl="1" marL="914400" rtl="0" algn="l">
              <a:spcBef>
                <a:spcPts val="0"/>
              </a:spcBef>
              <a:spcAft>
                <a:spcPts val="0"/>
              </a:spcAft>
              <a:buSzPts val="1400"/>
              <a:buChar char="○"/>
            </a:pPr>
            <a:r>
              <a:rPr lang="ko-KR" sz="1400"/>
              <a:t>/lib 라이브러리 파일</a:t>
            </a:r>
            <a:endParaRPr sz="1400"/>
          </a:p>
          <a:p>
            <a:pPr indent="-317500" lvl="1" marL="914400" rtl="0" algn="l">
              <a:spcBef>
                <a:spcPts val="0"/>
              </a:spcBef>
              <a:spcAft>
                <a:spcPts val="0"/>
              </a:spcAft>
              <a:buSzPts val="1400"/>
              <a:buChar char="○"/>
            </a:pPr>
            <a:r>
              <a:rPr lang="ko-KR" sz="1400"/>
              <a:t>/opt 기타 의존 패키지</a:t>
            </a:r>
            <a:endParaRPr sz="1400"/>
          </a:p>
          <a:p>
            <a:pPr indent="-317500" lvl="1" marL="914400" rtl="0" algn="l">
              <a:spcBef>
                <a:spcPts val="0"/>
              </a:spcBef>
              <a:spcAft>
                <a:spcPts val="0"/>
              </a:spcAft>
              <a:buSzPts val="1400"/>
              <a:buChar char="○"/>
            </a:pPr>
            <a:r>
              <a:rPr lang="ko-KR" sz="1400"/>
              <a:t>/share 패키지의 빌드, 환경 설정 파일</a:t>
            </a:r>
            <a:endParaRPr sz="1400"/>
          </a:p>
          <a:p>
            <a:pPr indent="-317500" lvl="1" marL="914400" rtl="0" algn="l">
              <a:spcBef>
                <a:spcPts val="0"/>
              </a:spcBef>
              <a:spcAft>
                <a:spcPts val="0"/>
              </a:spcAft>
              <a:buSzPts val="1400"/>
              <a:buChar char="○"/>
            </a:pPr>
            <a:r>
              <a:rPr lang="ko-KR" sz="1400"/>
              <a:t>local_setup.* 환경 설정 파일</a:t>
            </a:r>
            <a:endParaRPr sz="1400"/>
          </a:p>
          <a:p>
            <a:pPr indent="-317500" lvl="1" marL="914400" rtl="0" algn="l">
              <a:spcBef>
                <a:spcPts val="0"/>
              </a:spcBef>
              <a:spcAft>
                <a:spcPts val="0"/>
              </a:spcAft>
              <a:buSzPts val="1400"/>
              <a:buChar char="○"/>
            </a:pPr>
            <a:r>
              <a:rPr lang="ko-KR" sz="1400"/>
              <a:t>setup.* 환경 설정 파일﻿</a:t>
            </a:r>
            <a:endParaRPr sz="1400"/>
          </a:p>
          <a:p>
            <a:pPr indent="0" lvl="0" marL="0" rtl="0" algn="l">
              <a:spcBef>
                <a:spcPts val="0"/>
              </a:spcBef>
              <a:spcAft>
                <a:spcPts val="0"/>
              </a:spcAft>
              <a:buNone/>
            </a:pPr>
            <a:r>
              <a:t/>
            </a:r>
            <a:endParaRPr sz="1400"/>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22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사용자 작업 폴더</a:t>
            </a:r>
            <a:endParaRPr/>
          </a:p>
        </p:txBody>
      </p:sp>
      <p:sp>
        <p:nvSpPr>
          <p:cNvPr id="1760" name="Google Shape;1760;p22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사용자 작업 폴더는 사용자가 원하는 곳에 생성할 수 있으나 이 강좌에서는 원활한 진행을 위하여 리눅스 사용자 폴더인 '~/robot_ws/'를 사용하도록 하자. 즉 '/home/사용자이름/robot_ws'를 사용할 것이다. 예를 들어, 사용자 이름이 'oroca'이고 workspace 폴더 이름은 'robot_ws'라고 설정하였다면 경로는 다음과 같다.</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ko-KR" sz="1400"/>
              <a:t>사용자 작업 폴더 경로</a:t>
            </a:r>
            <a:endParaRPr sz="1400"/>
          </a:p>
          <a:p>
            <a:pPr indent="-317500" lvl="1" marL="914400" rtl="0" algn="l">
              <a:spcBef>
                <a:spcPts val="0"/>
              </a:spcBef>
              <a:spcAft>
                <a:spcPts val="0"/>
              </a:spcAft>
              <a:buSzPts val="1400"/>
              <a:buChar char="○"/>
            </a:pPr>
            <a:r>
              <a:rPr lang="ko-KR" sz="1400"/>
              <a:t>/home/oroca/robot_ws/</a:t>
            </a:r>
            <a:br>
              <a:rPr lang="ko-KR" sz="1400"/>
            </a:br>
            <a:endParaRPr sz="1400"/>
          </a:p>
          <a:p>
            <a:pPr indent="-317500" lvl="0" marL="457200" rtl="0" algn="l">
              <a:spcBef>
                <a:spcPts val="0"/>
              </a:spcBef>
              <a:spcAft>
                <a:spcPts val="0"/>
              </a:spcAft>
              <a:buSzPts val="1400"/>
              <a:buChar char="●"/>
            </a:pPr>
            <a:r>
              <a:rPr lang="ko-KR" sz="1400">
                <a:solidFill>
                  <a:schemeClr val="dk1"/>
                </a:solidFill>
              </a:rPr>
              <a:t>​</a:t>
            </a:r>
            <a:r>
              <a:rPr lang="ko-KR" sz="1400"/>
              <a:t>세</a:t>
            </a:r>
            <a:r>
              <a:rPr lang="ko-KR" sz="1400"/>
              <a:t>부 내용</a:t>
            </a:r>
            <a:endParaRPr sz="1400"/>
          </a:p>
          <a:p>
            <a:pPr indent="-317500" lvl="1" marL="914400" rtl="0" algn="l">
              <a:spcBef>
                <a:spcPts val="0"/>
              </a:spcBef>
              <a:spcAft>
                <a:spcPts val="0"/>
              </a:spcAft>
              <a:buSzPts val="1400"/>
              <a:buChar char="○"/>
            </a:pPr>
            <a:r>
              <a:rPr lang="ko-KR" sz="1400"/>
              <a:t>/build 빌드 설정 파일용 폴더</a:t>
            </a:r>
            <a:endParaRPr sz="1400"/>
          </a:p>
          <a:p>
            <a:pPr indent="-317500" lvl="1" marL="914400" rtl="0" algn="l">
              <a:spcBef>
                <a:spcPts val="0"/>
              </a:spcBef>
              <a:spcAft>
                <a:spcPts val="0"/>
              </a:spcAft>
              <a:buSzPts val="1400"/>
              <a:buChar char="○"/>
            </a:pPr>
            <a:r>
              <a:rPr lang="ko-KR" sz="1400"/>
              <a:t>/install msg, srv 헤더 파일과 사용자 패키지 라이브러리, 실행 파일용 폴더</a:t>
            </a:r>
            <a:endParaRPr sz="1400"/>
          </a:p>
          <a:p>
            <a:pPr indent="-317500" lvl="1" marL="914400" rtl="0" algn="l">
              <a:spcBef>
                <a:spcPts val="0"/>
              </a:spcBef>
              <a:spcAft>
                <a:spcPts val="0"/>
              </a:spcAft>
              <a:buSzPts val="1400"/>
              <a:buChar char="○"/>
            </a:pPr>
            <a:r>
              <a:rPr lang="ko-KR" sz="1400"/>
              <a:t>/log 빌드 로깅 파일용 폴더</a:t>
            </a:r>
            <a:endParaRPr sz="1400"/>
          </a:p>
          <a:p>
            <a:pPr indent="-317500" lvl="1" marL="914400" rtl="0" algn="l">
              <a:spcBef>
                <a:spcPts val="0"/>
              </a:spcBef>
              <a:spcAft>
                <a:spcPts val="0"/>
              </a:spcAft>
              <a:buSzPts val="1400"/>
              <a:buChar char="○"/>
            </a:pPr>
            <a:r>
              <a:rPr lang="ko-KR" sz="1400"/>
              <a:t>/src 사용자 패키지﻿용 폴더</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22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사용자 작업 폴더</a:t>
            </a:r>
            <a:endParaRPr/>
          </a:p>
        </p:txBody>
      </p:sp>
      <p:sp>
        <p:nvSpPr>
          <p:cNvPr id="1767" name="Google Shape;1767;p22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17500" lvl="0" marL="457200" rtl="0" algn="l">
              <a:spcBef>
                <a:spcPts val="0"/>
              </a:spcBef>
              <a:spcAft>
                <a:spcPts val="0"/>
              </a:spcAft>
              <a:buSzPts val="1400"/>
              <a:buChar char="●"/>
            </a:pPr>
            <a:r>
              <a:rPr lang="ko-KR" sz="1400"/>
              <a:t>﻿/src 				C/C++ 코드용 폴더</a:t>
            </a:r>
            <a:endParaRPr sz="1400"/>
          </a:p>
          <a:p>
            <a:pPr indent="-317500" lvl="0" marL="457200" rtl="0" algn="l">
              <a:spcBef>
                <a:spcPts val="0"/>
              </a:spcBef>
              <a:spcAft>
                <a:spcPts val="0"/>
              </a:spcAft>
              <a:buSzPts val="1400"/>
              <a:buChar char="●"/>
            </a:pPr>
            <a:r>
              <a:rPr lang="ko-KR" sz="1400"/>
              <a:t>/include 			C/C++ </a:t>
            </a:r>
            <a:r>
              <a:rPr lang="ko-KR" sz="1400"/>
              <a:t>헤더파일 용</a:t>
            </a:r>
            <a:r>
              <a:rPr lang="ko-KR" sz="1400"/>
              <a:t> 폴더 (각 패키지 이름별 폴더로 패키지별 헤더를 구분함)</a:t>
            </a:r>
            <a:endParaRPr sz="1400"/>
          </a:p>
          <a:p>
            <a:pPr indent="-317500" lvl="0" marL="457200" rtl="0" algn="l">
              <a:spcBef>
                <a:spcPts val="0"/>
              </a:spcBef>
              <a:spcAft>
                <a:spcPts val="0"/>
              </a:spcAft>
              <a:buSzPts val="1400"/>
              <a:buChar char="●"/>
            </a:pPr>
            <a:r>
              <a:rPr lang="ko-KR" sz="1400"/>
              <a:t>/param 			파라미터 파일용 폴더</a:t>
            </a:r>
            <a:endParaRPr sz="1400"/>
          </a:p>
          <a:p>
            <a:pPr indent="-317500" lvl="0" marL="457200" rtl="0" algn="l">
              <a:spcBef>
                <a:spcPts val="0"/>
              </a:spcBef>
              <a:spcAft>
                <a:spcPts val="0"/>
              </a:spcAft>
              <a:buSzPts val="1400"/>
              <a:buChar char="●"/>
            </a:pPr>
            <a:r>
              <a:rPr lang="ko-KR" sz="1400"/>
              <a:t>/launch 			roslaunch에 사용되는 launch 파일용 폴더</a:t>
            </a:r>
            <a:endParaRPr sz="1400"/>
          </a:p>
          <a:p>
            <a:pPr indent="-317500" lvl="0" marL="457200" rtl="0" algn="l">
              <a:spcBef>
                <a:spcPts val="0"/>
              </a:spcBef>
              <a:spcAft>
                <a:spcPts val="0"/>
              </a:spcAft>
              <a:buSzPts val="1400"/>
              <a:buChar char="●"/>
            </a:pPr>
            <a:r>
              <a:rPr lang="ko-KR" sz="1400"/>
              <a:t>/패키지_이름_폴더 	Python 코드용 폴더</a:t>
            </a:r>
            <a:endParaRPr sz="1400"/>
          </a:p>
          <a:p>
            <a:pPr indent="-317500" lvl="0" marL="457200" rtl="0" algn="l">
              <a:spcBef>
                <a:spcPts val="0"/>
              </a:spcBef>
              <a:spcAft>
                <a:spcPts val="0"/>
              </a:spcAft>
              <a:buSzPts val="1400"/>
              <a:buChar char="●"/>
            </a:pPr>
            <a:r>
              <a:rPr lang="ko-KR" sz="1400"/>
              <a:t>/test	 			테스트 코드 및 테스트 데이터용 폴더</a:t>
            </a:r>
            <a:endParaRPr sz="1400"/>
          </a:p>
          <a:p>
            <a:pPr indent="-317500" lvl="0" marL="457200" rtl="0" algn="l">
              <a:spcBef>
                <a:spcPts val="0"/>
              </a:spcBef>
              <a:spcAft>
                <a:spcPts val="0"/>
              </a:spcAft>
              <a:buSzPts val="1400"/>
              <a:buChar char="●"/>
            </a:pPr>
            <a:r>
              <a:rPr lang="ko-KR" sz="1400"/>
              <a:t>/msg 				메시지 파일용 폴더</a:t>
            </a:r>
            <a:endParaRPr sz="1400"/>
          </a:p>
          <a:p>
            <a:pPr indent="-317500" lvl="0" marL="457200" rtl="0" algn="l">
              <a:spcBef>
                <a:spcPts val="0"/>
              </a:spcBef>
              <a:spcAft>
                <a:spcPts val="0"/>
              </a:spcAft>
              <a:buSzPts val="1400"/>
              <a:buChar char="●"/>
            </a:pPr>
            <a:r>
              <a:rPr lang="ko-KR" sz="1400"/>
              <a:t>/srv 				서비스 파일용 폴더</a:t>
            </a:r>
            <a:endParaRPr sz="1400"/>
          </a:p>
          <a:p>
            <a:pPr indent="-317500" lvl="0" marL="457200" rtl="0" algn="l">
              <a:spcBef>
                <a:spcPts val="0"/>
              </a:spcBef>
              <a:spcAft>
                <a:spcPts val="0"/>
              </a:spcAft>
              <a:buSzPts val="1400"/>
              <a:buChar char="●"/>
            </a:pPr>
            <a:r>
              <a:rPr lang="ko-KR" sz="1400"/>
              <a:t>/action 			액션 파일용 폴더</a:t>
            </a:r>
            <a:endParaRPr sz="1400"/>
          </a:p>
          <a:p>
            <a:pPr indent="-317500" lvl="0" marL="457200" rtl="0" algn="l">
              <a:spcBef>
                <a:spcPts val="0"/>
              </a:spcBef>
              <a:spcAft>
                <a:spcPts val="0"/>
              </a:spcAft>
              <a:buSzPts val="1400"/>
              <a:buChar char="●"/>
            </a:pPr>
            <a:r>
              <a:rPr lang="ko-KR" sz="1400"/>
              <a:t>/doc 				문서용 폴더</a:t>
            </a:r>
            <a:br>
              <a:rPr lang="ko-KR" sz="1400"/>
            </a:br>
            <a:endParaRPr sz="1400"/>
          </a:p>
          <a:p>
            <a:pPr indent="-317500" lvl="0" marL="457200" rtl="0" algn="l">
              <a:spcBef>
                <a:spcPts val="0"/>
              </a:spcBef>
              <a:spcAft>
                <a:spcPts val="0"/>
              </a:spcAft>
              <a:buSzPts val="1400"/>
              <a:buChar char="●"/>
            </a:pPr>
            <a:r>
              <a:rPr lang="ko-KR" sz="1400"/>
              <a:t>package.xml 		패키지 설정 파일 (</a:t>
            </a:r>
            <a:r>
              <a:rPr lang="ko-KR" sz="1400" u="sng">
                <a:solidFill>
                  <a:schemeClr val="hlink"/>
                </a:solidFill>
                <a:hlinkClick r:id="rId3"/>
              </a:rPr>
              <a:t>REP-0140</a:t>
            </a:r>
            <a:r>
              <a:rPr lang="ko-KR" sz="1400"/>
              <a:t>, </a:t>
            </a:r>
            <a:r>
              <a:rPr lang="ko-KR" sz="1400" u="sng">
                <a:solidFill>
                  <a:schemeClr val="hlink"/>
                </a:solidFill>
                <a:hlinkClick r:id="rId4"/>
              </a:rPr>
              <a:t>REP-0149</a:t>
            </a:r>
            <a:r>
              <a:rPr lang="ko-KR" sz="1400"/>
              <a:t> 참고)</a:t>
            </a:r>
            <a:endParaRPr sz="1400"/>
          </a:p>
          <a:p>
            <a:pPr indent="-317500" lvl="0" marL="457200" rtl="0" algn="l">
              <a:spcBef>
                <a:spcPts val="0"/>
              </a:spcBef>
              <a:spcAft>
                <a:spcPts val="0"/>
              </a:spcAft>
              <a:buSzPts val="1400"/>
              <a:buChar char="●"/>
            </a:pPr>
            <a:r>
              <a:rPr lang="ko-KR" sz="1400"/>
              <a:t>CMakeLists.txt 		C/C++ 빌드 설정 파일</a:t>
            </a:r>
            <a:endParaRPr sz="1400"/>
          </a:p>
          <a:p>
            <a:pPr indent="-317500" lvl="0" marL="457200" rtl="0" algn="l">
              <a:spcBef>
                <a:spcPts val="0"/>
              </a:spcBef>
              <a:spcAft>
                <a:spcPts val="0"/>
              </a:spcAft>
              <a:buSzPts val="1400"/>
              <a:buChar char="●"/>
            </a:pPr>
            <a:r>
              <a:rPr lang="ko-KR" sz="1400"/>
              <a:t>setup.py 			파이썬 코드 환경 설정 파일</a:t>
            </a:r>
            <a:endParaRPr sz="1400"/>
          </a:p>
          <a:p>
            <a:pPr indent="-317500" lvl="0" marL="457200" rtl="0" algn="l">
              <a:spcBef>
                <a:spcPts val="0"/>
              </a:spcBef>
              <a:spcAft>
                <a:spcPts val="0"/>
              </a:spcAft>
              <a:buSzPts val="1400"/>
              <a:buChar char="●"/>
            </a:pPr>
            <a:r>
              <a:rPr lang="ko-KR" sz="1400"/>
              <a:t>README 			사용자 문서, github 리포지토리의 메인에 표시된다.</a:t>
            </a:r>
            <a:endParaRPr sz="1400"/>
          </a:p>
          <a:p>
            <a:pPr indent="-317500" lvl="0" marL="457200" rtl="0" algn="l">
              <a:spcBef>
                <a:spcPts val="0"/>
              </a:spcBef>
              <a:spcAft>
                <a:spcPts val="0"/>
              </a:spcAft>
              <a:buSzPts val="1400"/>
              <a:buChar char="●"/>
            </a:pPr>
            <a:r>
              <a:rPr lang="ko-KR" sz="1400"/>
              <a:t>CONTRIBUTING 		해당 패키지 개발에 공헌하는 방법을 기술하는 파일</a:t>
            </a:r>
            <a:endParaRPr sz="1400"/>
          </a:p>
          <a:p>
            <a:pPr indent="-317500" lvl="0" marL="457200" rtl="0" algn="l">
              <a:spcBef>
                <a:spcPts val="0"/>
              </a:spcBef>
              <a:spcAft>
                <a:spcPts val="0"/>
              </a:spcAft>
              <a:buSzPts val="1400"/>
              <a:buChar char="●"/>
            </a:pPr>
            <a:r>
              <a:rPr lang="ko-KR" sz="1400"/>
              <a:t>LICENSE 			이 패키지의 라이선스를 기술하는 파일</a:t>
            </a:r>
            <a:endParaRPr sz="1400"/>
          </a:p>
          <a:p>
            <a:pPr indent="-317500" lvl="0" marL="457200" rtl="0" algn="l">
              <a:spcBef>
                <a:spcPts val="0"/>
              </a:spcBef>
              <a:spcAft>
                <a:spcPts val="0"/>
              </a:spcAft>
              <a:buSzPts val="1400"/>
              <a:buChar char="●"/>
            </a:pPr>
            <a:r>
              <a:rPr lang="ko-KR" sz="1400"/>
              <a:t>CHANGELOG.rst 		이 패키지의 버전별 변경 사항 모음 파일 (</a:t>
            </a:r>
            <a:r>
              <a:rPr lang="ko-KR" sz="1400" u="sng">
                <a:solidFill>
                  <a:schemeClr val="hlink"/>
                </a:solidFill>
                <a:hlinkClick r:id="rId5"/>
              </a:rPr>
              <a:t>REP-0132</a:t>
            </a:r>
            <a:r>
              <a:rPr lang="ko-KR" sz="1400"/>
              <a:t> 참고)</a:t>
            </a:r>
            <a:endParaRPr sz="1400"/>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230"/>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774" name="Google Shape;1774;p230"/>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solidFill>
                  <a:schemeClr val="dk1"/>
                </a:solidFill>
                <a:latin typeface="Calibri"/>
                <a:ea typeface="Calibri"/>
                <a:cs typeface="Calibri"/>
                <a:sym typeface="Calibri"/>
              </a:rPr>
              <a:t>ROS 2의 빌드 시스템과 빌드 툴</a:t>
            </a:r>
            <a:endParaRPr b="1" sz="3600">
              <a:latin typeface="Calibri"/>
              <a:ea typeface="Calibri"/>
              <a:cs typeface="Calibri"/>
              <a:sym typeface="Calibri"/>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23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빌드 시스템(build system)</a:t>
            </a:r>
            <a:endParaRPr/>
          </a:p>
        </p:txBody>
      </p:sp>
      <p:sp>
        <p:nvSpPr>
          <p:cNvPr id="1781" name="Google Shape;1781;p23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lang="ko-KR"/>
              <a:t>ROS 1 (ROS Fuerte 까지): rosbuild (CMake)</a:t>
            </a:r>
            <a:endParaRPr/>
          </a:p>
          <a:p>
            <a:pPr indent="-342900" lvl="0" marL="457200" rtl="0" algn="l">
              <a:spcBef>
                <a:spcPts val="0"/>
              </a:spcBef>
              <a:spcAft>
                <a:spcPts val="0"/>
              </a:spcAft>
              <a:buSzPts val="1800"/>
              <a:buChar char="●"/>
            </a:pPr>
            <a:r>
              <a:rPr lang="ko-KR"/>
              <a:t>ROS 1 (ROS Groovy 이후): catkin (CMake)</a:t>
            </a:r>
            <a:endParaRPr/>
          </a:p>
          <a:p>
            <a:pPr indent="-342900" lvl="0" marL="457200" rtl="0" algn="l">
              <a:spcBef>
                <a:spcPts val="0"/>
              </a:spcBef>
              <a:spcAft>
                <a:spcPts val="0"/>
              </a:spcAft>
              <a:buSzPts val="1800"/>
              <a:buChar char="●"/>
            </a:pPr>
            <a:r>
              <a:rPr lang="ko-KR"/>
              <a:t>ROS 2</a:t>
            </a:r>
            <a:endParaRPr/>
          </a:p>
          <a:p>
            <a:pPr indent="-342900" lvl="1" marL="914400" rtl="0" algn="l">
              <a:spcBef>
                <a:spcPts val="0"/>
              </a:spcBef>
              <a:spcAft>
                <a:spcPts val="0"/>
              </a:spcAft>
              <a:buSzPts val="1800"/>
              <a:buChar char="○"/>
            </a:pPr>
            <a:r>
              <a:rPr b="1" lang="ko-KR" sz="1800"/>
              <a:t>ament	</a:t>
            </a:r>
            <a:endParaRPr b="1" sz="1800"/>
          </a:p>
          <a:p>
            <a:pPr indent="-342900" lvl="2" marL="1371600" rtl="0" algn="l">
              <a:spcBef>
                <a:spcPts val="0"/>
              </a:spcBef>
              <a:spcAft>
                <a:spcPts val="0"/>
              </a:spcAft>
              <a:buSzPts val="1800"/>
              <a:buChar char="■"/>
            </a:pPr>
            <a:r>
              <a:rPr b="1" lang="ko-KR" sz="1800"/>
              <a:t>ament_cmake</a:t>
            </a:r>
            <a:r>
              <a:rPr lang="ko-KR" sz="1800"/>
              <a:t> (CMake)</a:t>
            </a:r>
            <a:endParaRPr sz="1800"/>
          </a:p>
          <a:p>
            <a:pPr indent="-342900" lvl="2" marL="1371600" rtl="0" algn="l">
              <a:spcBef>
                <a:spcPts val="0"/>
              </a:spcBef>
              <a:spcAft>
                <a:spcPts val="0"/>
              </a:spcAft>
              <a:buSzPts val="1800"/>
              <a:buChar char="■"/>
            </a:pPr>
            <a:r>
              <a:rPr b="1" lang="ko-KR" sz="1800"/>
              <a:t>ament_python</a:t>
            </a:r>
            <a:r>
              <a:rPr lang="ko-KR" sz="1800"/>
              <a:t>: Python setuptools (Full support)</a:t>
            </a:r>
            <a:endParaRPr sz="1800"/>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소개: Community</a:t>
            </a:r>
            <a:endParaRPr/>
          </a:p>
        </p:txBody>
      </p:sp>
      <p:sp>
        <p:nvSpPr>
          <p:cNvPr id="229" name="Google Shape;229;p3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2400"/>
              <a:t>Community</a:t>
            </a:r>
            <a:endParaRPr b="1" sz="2400"/>
          </a:p>
          <a:p>
            <a:pPr indent="0" lvl="0" marL="0" rtl="0" algn="l">
              <a:spcBef>
                <a:spcPts val="0"/>
              </a:spcBef>
              <a:spcAft>
                <a:spcPts val="0"/>
              </a:spcAft>
              <a:buNone/>
            </a:pPr>
            <a:r>
              <a:t/>
            </a:r>
            <a:endParaRPr/>
          </a:p>
          <a:p>
            <a:pPr indent="0" lvl="0" marL="0" rtl="0" algn="l">
              <a:spcBef>
                <a:spcPts val="0"/>
              </a:spcBef>
              <a:spcAft>
                <a:spcPts val="0"/>
              </a:spcAft>
              <a:buNone/>
            </a:pPr>
            <a:r>
              <a:rPr b="1" lang="ko-KR"/>
              <a:t>ROS 커뮤니티</a:t>
            </a:r>
            <a:r>
              <a:rPr lang="ko-KR"/>
              <a:t>는 규모가 크고 다양하며 글로벌하다. </a:t>
            </a:r>
            <a:r>
              <a:rPr b="1" lang="ko-KR"/>
              <a:t>학생과 취미 활동가부터 다국적 기업, 정부 기관에 이르기까지 다양한 사람과 조직</a:t>
            </a:r>
            <a:r>
              <a:rPr lang="ko-KR"/>
              <a:t>이 </a:t>
            </a:r>
            <a:r>
              <a:rPr b="1" lang="ko-KR"/>
              <a:t>ROS 프로젝트</a:t>
            </a:r>
            <a:r>
              <a:rPr lang="ko-KR"/>
              <a:t>를 계속 이어가고 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이 프로젝트의 커뮤니티 허브이자 중립적인 관리자는 이 웹사이트와 같은 공유 온라인 서비스를 호스팅하고, 사용자가 설치하는 바이너리 패키지를 포함한 배포 릴리스를 생성 및 관리하며, ROS 내 대부분의 핵심 소프트웨어를 개발 및 유지 관리하는 Open Robotics이다. 오픈 로보틱스는 ROS와 관련된 엔지니어링 서비스도 제공하고 있다.</a:t>
            </a:r>
            <a:endParaRPr/>
          </a:p>
          <a:p>
            <a:pPr indent="0" lvl="0" marL="0" rtl="0" algn="l">
              <a:spcBef>
                <a:spcPts val="0"/>
              </a:spcBef>
              <a:spcAft>
                <a:spcPts val="0"/>
              </a:spcAft>
              <a:buNone/>
            </a:pPr>
            <a:r>
              <a:t/>
            </a:r>
            <a:endParaRPr/>
          </a:p>
        </p:txBody>
      </p:sp>
      <p:sp>
        <p:nvSpPr>
          <p:cNvPr id="230" name="Google Shape;230;p34"/>
          <p:cNvSpPr txBox="1"/>
          <p:nvPr/>
        </p:nvSpPr>
        <p:spPr>
          <a:xfrm>
            <a:off x="40000" y="4902850"/>
            <a:ext cx="3637200" cy="195900"/>
          </a:xfrm>
          <a:prstGeom prst="rect">
            <a:avLst/>
          </a:prstGeom>
          <a:noFill/>
          <a:ln>
            <a:noFill/>
          </a:ln>
        </p:spPr>
        <p:txBody>
          <a:bodyPr anchorCtr="0" anchor="t" bIns="36000" lIns="36000" spcFirstLastPara="1" rIns="36000" wrap="square" tIns="36000">
            <a:spAutoFit/>
          </a:bodyPr>
          <a:lstStyle/>
          <a:p>
            <a:pPr indent="0" lvl="0" marL="0" rtl="0" algn="l">
              <a:spcBef>
                <a:spcPts val="0"/>
              </a:spcBef>
              <a:spcAft>
                <a:spcPts val="0"/>
              </a:spcAft>
              <a:buNone/>
            </a:pPr>
            <a:r>
              <a:rPr lang="ko-KR" sz="800"/>
              <a:t>[출처] </a:t>
            </a:r>
            <a:r>
              <a:rPr lang="ko-KR" sz="800" u="sng">
                <a:solidFill>
                  <a:schemeClr val="hlink"/>
                </a:solidFill>
                <a:hlinkClick r:id="rId3"/>
              </a:rPr>
              <a:t>https://www.ros.org/</a:t>
            </a:r>
            <a:r>
              <a:rPr lang="ko-KR" sz="800"/>
              <a:t> </a:t>
            </a:r>
            <a:endParaRPr sz="800"/>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23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빌드 툴(build tools)</a:t>
            </a:r>
            <a:endParaRPr/>
          </a:p>
        </p:txBody>
      </p:sp>
      <p:sp>
        <p:nvSpPr>
          <p:cNvPr id="1788" name="Google Shape;1788;p23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17500" lvl="0" marL="457200" rtl="0" algn="l">
              <a:spcBef>
                <a:spcPts val="0"/>
              </a:spcBef>
              <a:spcAft>
                <a:spcPts val="0"/>
              </a:spcAft>
              <a:buSzPts val="1400"/>
              <a:buChar char="●"/>
            </a:pPr>
            <a:r>
              <a:rPr b="1" lang="ko-KR" sz="1400"/>
              <a:t>​catkin_make</a:t>
            </a:r>
            <a:r>
              <a:rPr lang="ko-KR" sz="1400"/>
              <a:t> : catkin_make는 ROS 1 빌드 시스템을 포함하는 ROS 패키지 catkin에서 제공하던 기본 툴로 ROS Fuerte 버전 이후 rosbuild의 대체 툴로서 오랜 기간 사용되어온 ROS 1의 대표 빌드 툴이다.</a:t>
            </a:r>
            <a:br>
              <a:rPr lang="ko-KR" sz="1400"/>
            </a:br>
            <a:endParaRPr sz="1400"/>
          </a:p>
          <a:p>
            <a:pPr indent="-317500" lvl="0" marL="457200" rtl="0" algn="l">
              <a:spcBef>
                <a:spcPts val="0"/>
              </a:spcBef>
              <a:spcAft>
                <a:spcPts val="0"/>
              </a:spcAft>
              <a:buSzPts val="1400"/>
              <a:buChar char="●"/>
            </a:pPr>
            <a:r>
              <a:rPr b="1" lang="ko-KR" sz="1400"/>
              <a:t>catkin_make_isolated</a:t>
            </a:r>
            <a:r>
              <a:rPr lang="ko-KR" sz="1400"/>
              <a:t>: catkin_make과 마찬가지로 ROS 1 빌드 시스템을 포함하는 ROS 패키지 catkin에서 제공하던 기본 툴로 하나의 CMake으로 복수의 패키지를 빌드 할 수 있었으며 격리 빌드를 지원함으로써 모든 패키지를 별도로 빌드하게 되었다. 이 기능 변화를 통해 설치용 폴더를 분리하거나 병합할 수 있게 되었다.</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ko-KR" sz="1400"/>
              <a:t>catkin_tools</a:t>
            </a:r>
            <a:r>
              <a:rPr lang="ko-KR" sz="1400"/>
              <a:t>: catkin_make, catkin_make_isolated의 독립 사용에 불편함을 해결하고 Python으로 구성된 패키지도 관리할 수 있게 해주는 툴로 catkin_make의 부족한 부분을 제공하였다.</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ko-KR" sz="1400"/>
              <a:t>ament_tools</a:t>
            </a:r>
            <a:r>
              <a:rPr lang="ko-KR" sz="1400"/>
              <a:t>: ROS 2의 ament_cmake 및 ament_python, 순수 CMake 패키지를 모두 지원하는 툴로 catkin_make, catkin_make_isolated, catkin_tools 모두의 기능을 사용할 수 있으며 ROS 2 Bouncy 버전 이전까지 사용되었다.</a:t>
            </a:r>
            <a:br>
              <a:rPr lang="ko-KR" sz="1400"/>
            </a:br>
            <a:endParaRPr sz="1400"/>
          </a:p>
          <a:p>
            <a:pPr indent="-317500" lvl="0" marL="457200" rtl="0" algn="l">
              <a:spcBef>
                <a:spcPts val="0"/>
              </a:spcBef>
              <a:spcAft>
                <a:spcPts val="0"/>
              </a:spcAft>
              <a:buSzPts val="1400"/>
              <a:buChar char="●"/>
            </a:pPr>
            <a:r>
              <a:rPr b="1" lang="ko-KR" sz="1400"/>
              <a:t>colcon</a:t>
            </a:r>
            <a:r>
              <a:rPr lang="ko-KR" sz="1400"/>
              <a:t>: ROS 1과 ROS 2 모두를 지원하기 위하여 통합된 빌드 툴로서 소개되었으며 ROS 2 Bouncy 이후 ROS 2의 기본 빌드 툴로 사용 중에 있다.</a:t>
            </a:r>
            <a:endParaRPr sz="1400"/>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23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생성</a:t>
            </a:r>
            <a:endParaRPr/>
          </a:p>
        </p:txBody>
      </p:sp>
      <p:sp>
        <p:nvSpPr>
          <p:cNvPr id="1795" name="Google Shape;1795;p233"/>
          <p:cNvSpPr txBox="1"/>
          <p:nvPr/>
        </p:nvSpPr>
        <p:spPr>
          <a:xfrm>
            <a:off x="448250" y="1080000"/>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cd</a:t>
            </a:r>
            <a:r>
              <a:rPr b="1" lang="ko-KR" sz="1000">
                <a:solidFill>
                  <a:schemeClr val="lt1"/>
                </a:solidFill>
                <a:latin typeface="Calibri"/>
                <a:ea typeface="Calibri"/>
                <a:cs typeface="Calibri"/>
                <a:sym typeface="Calibri"/>
              </a:rPr>
              <a:t> ~/robot_ws/src</a:t>
            </a:r>
            <a:endParaRPr b="1" sz="1000">
              <a:solidFill>
                <a:schemeClr val="lt1"/>
              </a:solidFill>
              <a:latin typeface="Calibri"/>
              <a:ea typeface="Calibri"/>
              <a:cs typeface="Calibri"/>
              <a:sym typeface="Calibri"/>
            </a:endParaRPr>
          </a:p>
        </p:txBody>
      </p:sp>
      <p:sp>
        <p:nvSpPr>
          <p:cNvPr id="1796" name="Google Shape;1796;p233"/>
          <p:cNvSpPr txBox="1"/>
          <p:nvPr/>
        </p:nvSpPr>
        <p:spPr>
          <a:xfrm>
            <a:off x="448250" y="1613400"/>
            <a:ext cx="5760000" cy="4872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pkg create</a:t>
            </a:r>
            <a:r>
              <a:rPr b="1" lang="ko-KR" sz="1000">
                <a:solidFill>
                  <a:schemeClr val="lt1"/>
                </a:solidFill>
                <a:latin typeface="Calibri"/>
                <a:ea typeface="Calibri"/>
                <a:cs typeface="Calibri"/>
                <a:sym typeface="Calibri"/>
              </a:rPr>
              <a:t> my_first_ros_rclcpp_pkg --build-type ament_cmake --dependencies rclcpp std_msgs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pkg create</a:t>
            </a:r>
            <a:r>
              <a:rPr b="1" lang="ko-KR" sz="1000">
                <a:solidFill>
                  <a:schemeClr val="lt1"/>
                </a:solidFill>
                <a:latin typeface="Calibri"/>
                <a:ea typeface="Calibri"/>
                <a:cs typeface="Calibri"/>
                <a:sym typeface="Calibri"/>
              </a:rPr>
              <a:t> my_first_ros_rclpy_pkg --build-type ament_python --dependencies rclpy std_msgs</a:t>
            </a:r>
            <a:endParaRPr b="1" sz="1000">
              <a:solidFill>
                <a:schemeClr val="lt1"/>
              </a:solidFill>
              <a:latin typeface="Calibri"/>
              <a:ea typeface="Calibri"/>
              <a:cs typeface="Calibri"/>
              <a:sym typeface="Calibri"/>
            </a:endParaRPr>
          </a:p>
        </p:txBody>
      </p:sp>
      <p:sp>
        <p:nvSpPr>
          <p:cNvPr id="1797" name="Google Shape;1797;p233"/>
          <p:cNvSpPr txBox="1"/>
          <p:nvPr/>
        </p:nvSpPr>
        <p:spPr>
          <a:xfrm>
            <a:off x="448250" y="2299200"/>
            <a:ext cx="3960000" cy="2654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(my_first_ros_rclcpp_pkg)</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include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 my_first_ros_rclcpp_pkg</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src</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CMakeLists.txt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package.xml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3 directories, 2 files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
        <p:nvSpPr>
          <p:cNvPr id="1798" name="Google Shape;1798;p233"/>
          <p:cNvSpPr txBox="1"/>
          <p:nvPr/>
        </p:nvSpPr>
        <p:spPr>
          <a:xfrm>
            <a:off x="4731450" y="2299200"/>
            <a:ext cx="3960000" cy="2654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(my_first_ros_rclpy_pkg)</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my_first_ros_rclpy_pkg</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 __init__.py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resource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 my_first_ros_rclpy_pkg</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test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 test_copyright.py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 test_flake8.py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 test_pep257.py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package.xml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setup.cfg</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setup.py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3 directories, 8 files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3" name="Shape 1803"/>
        <p:cNvGrpSpPr/>
        <p:nvPr/>
      </p:nvGrpSpPr>
      <p:grpSpPr>
        <a:xfrm>
          <a:off x="0" y="0"/>
          <a:ext cx="0" cy="0"/>
          <a:chOff x="0" y="0"/>
          <a:chExt cx="0" cy="0"/>
        </a:xfrm>
      </p:grpSpPr>
      <p:sp>
        <p:nvSpPr>
          <p:cNvPr id="1804" name="Google Shape;1804;p23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빌드</a:t>
            </a:r>
            <a:endParaRPr/>
          </a:p>
        </p:txBody>
      </p:sp>
      <p:sp>
        <p:nvSpPr>
          <p:cNvPr id="1805" name="Google Shape;1805;p23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AutoNum type="arabicParenR"/>
            </a:pPr>
            <a:r>
              <a:rPr lang="ko-KR"/>
              <a:t>전체 패키지를 빌드할 때</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arenR"/>
            </a:pPr>
            <a:r>
              <a:rPr lang="ko-KR"/>
              <a:t>해당 패키지만 빌드할 때</a:t>
            </a:r>
            <a:endParaRPr/>
          </a:p>
        </p:txBody>
      </p:sp>
      <p:sp>
        <p:nvSpPr>
          <p:cNvPr id="1806" name="Google Shape;1806;p234"/>
          <p:cNvSpPr txBox="1"/>
          <p:nvPr/>
        </p:nvSpPr>
        <p:spPr>
          <a:xfrm>
            <a:off x="448250" y="1461000"/>
            <a:ext cx="5760000" cy="72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cd</a:t>
            </a:r>
            <a:r>
              <a:rPr b="1" lang="ko-KR" sz="1000">
                <a:solidFill>
                  <a:schemeClr val="lt1"/>
                </a:solidFill>
                <a:latin typeface="Calibri"/>
                <a:ea typeface="Calibri"/>
                <a:cs typeface="Calibri"/>
                <a:sym typeface="Calibri"/>
              </a:rPr>
              <a:t> ~/robot_ws &amp;&amp; </a:t>
            </a:r>
            <a:r>
              <a:rPr b="1" lang="ko-KR" sz="1000">
                <a:solidFill>
                  <a:srgbClr val="4A86E8"/>
                </a:solidFill>
                <a:latin typeface="Calibri"/>
                <a:ea typeface="Calibri"/>
                <a:cs typeface="Calibri"/>
                <a:sym typeface="Calibri"/>
              </a:rPr>
              <a:t>colcon build</a:t>
            </a:r>
            <a:r>
              <a:rPr b="1" lang="ko-KR" sz="1000">
                <a:solidFill>
                  <a:schemeClr val="lt1"/>
                </a:solidFill>
                <a:latin typeface="Calibri"/>
                <a:ea typeface="Calibri"/>
                <a:cs typeface="Calibri"/>
                <a:sym typeface="Calibri"/>
              </a:rPr>
              <a:t> --symlink-install</a:t>
            </a:r>
            <a:endParaRPr b="1" sz="1000">
              <a:solidFill>
                <a:schemeClr val="lt1"/>
              </a:solidFill>
              <a:latin typeface="Calibri"/>
              <a:ea typeface="Calibri"/>
              <a:cs typeface="Calibri"/>
              <a:sym typeface="Calibri"/>
            </a:endParaRPr>
          </a:p>
        </p:txBody>
      </p:sp>
      <p:sp>
        <p:nvSpPr>
          <p:cNvPr id="1807" name="Google Shape;1807;p234"/>
          <p:cNvSpPr txBox="1"/>
          <p:nvPr/>
        </p:nvSpPr>
        <p:spPr>
          <a:xfrm>
            <a:off x="448250" y="3518400"/>
            <a:ext cx="5760000" cy="72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cd</a:t>
            </a:r>
            <a:r>
              <a:rPr b="1" lang="ko-KR" sz="1000">
                <a:solidFill>
                  <a:schemeClr val="lt1"/>
                </a:solidFill>
                <a:latin typeface="Calibri"/>
                <a:ea typeface="Calibri"/>
                <a:cs typeface="Calibri"/>
                <a:sym typeface="Calibri"/>
              </a:rPr>
              <a:t> ~/robot_ws &amp;&amp; </a:t>
            </a:r>
            <a:r>
              <a:rPr b="1" lang="ko-KR" sz="1000">
                <a:solidFill>
                  <a:srgbClr val="4A86E8"/>
                </a:solidFill>
                <a:latin typeface="Calibri"/>
                <a:ea typeface="Calibri"/>
                <a:cs typeface="Calibri"/>
                <a:sym typeface="Calibri"/>
              </a:rPr>
              <a:t>colcon build</a:t>
            </a:r>
            <a:r>
              <a:rPr b="1" lang="ko-KR" sz="1000">
                <a:solidFill>
                  <a:schemeClr val="lt1"/>
                </a:solidFill>
                <a:latin typeface="Calibri"/>
                <a:ea typeface="Calibri"/>
                <a:cs typeface="Calibri"/>
                <a:sym typeface="Calibri"/>
              </a:rPr>
              <a:t> --symlink-install --packages-select [패키지 이름]</a:t>
            </a:r>
            <a:endParaRPr b="1" sz="1000">
              <a:solidFill>
                <a:schemeClr val="lt1"/>
              </a:solidFill>
              <a:latin typeface="Calibri"/>
              <a:ea typeface="Calibri"/>
              <a:cs typeface="Calibri"/>
              <a:sym typeface="Calibri"/>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23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빌드 시스템에 필요한 부가 기능</a:t>
            </a:r>
            <a:endParaRPr/>
          </a:p>
        </p:txBody>
      </p:sp>
      <p:sp>
        <p:nvSpPr>
          <p:cNvPr id="1814" name="Google Shape;1814;p23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AutoNum type="arabicParenR"/>
            </a:pPr>
            <a:r>
              <a:rPr lang="ko-KR"/>
              <a:t>vcstool (버전 컨트롤 시스템 툴)</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	</a:t>
            </a:r>
            <a:endParaRPr/>
          </a:p>
          <a:p>
            <a:pPr indent="-342900" lvl="0" marL="457200" rtl="0" algn="l">
              <a:spcBef>
                <a:spcPts val="0"/>
              </a:spcBef>
              <a:spcAft>
                <a:spcPts val="0"/>
              </a:spcAft>
              <a:buSzPts val="1800"/>
              <a:buAutoNum type="arabicParenR"/>
            </a:pPr>
            <a:r>
              <a:rPr lang="ko-KR"/>
              <a:t>rosdep (의존성 관리 툴)</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AutoNum type="arabicParenR"/>
            </a:pPr>
            <a:r>
              <a:rPr lang="ko-KR"/>
              <a:t>bloom (바이너리 패키지 관리 툴)</a:t>
            </a:r>
            <a:endParaRPr/>
          </a:p>
        </p:txBody>
      </p:sp>
      <p:sp>
        <p:nvSpPr>
          <p:cNvPr id="1815" name="Google Shape;1815;p235"/>
          <p:cNvSpPr txBox="1"/>
          <p:nvPr/>
        </p:nvSpPr>
        <p:spPr>
          <a:xfrm>
            <a:off x="448250" y="1461000"/>
            <a:ext cx="5760000" cy="72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wget</a:t>
            </a:r>
            <a:r>
              <a:rPr b="1" lang="ko-KR" sz="1000">
                <a:solidFill>
                  <a:schemeClr val="lt1"/>
                </a:solidFill>
                <a:latin typeface="Calibri"/>
                <a:ea typeface="Calibri"/>
                <a:cs typeface="Calibri"/>
                <a:sym typeface="Calibri"/>
              </a:rPr>
              <a:t> https://raw.githubusercontent.com/ros2/ros2/humble/ros2.repos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vcs</a:t>
            </a:r>
            <a:r>
              <a:rPr b="1" lang="ko-KR" sz="1000">
                <a:solidFill>
                  <a:schemeClr val="lt1"/>
                </a:solidFill>
                <a:latin typeface="Calibri"/>
                <a:ea typeface="Calibri"/>
                <a:cs typeface="Calibri"/>
                <a:sym typeface="Calibri"/>
              </a:rPr>
              <a:t> import src &lt; ros2.repos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
        <p:nvSpPr>
          <p:cNvPr id="1816" name="Google Shape;1816;p235"/>
          <p:cNvSpPr txBox="1"/>
          <p:nvPr/>
        </p:nvSpPr>
        <p:spPr>
          <a:xfrm>
            <a:off x="448250" y="2756400"/>
            <a:ext cx="5760000" cy="822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sudo rosdep</a:t>
            </a:r>
            <a:r>
              <a:rPr b="1" lang="ko-KR" sz="1000">
                <a:solidFill>
                  <a:schemeClr val="lt1"/>
                </a:solidFill>
                <a:latin typeface="Calibri"/>
                <a:ea typeface="Calibri"/>
                <a:cs typeface="Calibri"/>
                <a:sym typeface="Calibri"/>
              </a:rPr>
              <a:t> init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rosdep update</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rosdep install</a:t>
            </a:r>
            <a:r>
              <a:rPr b="1" lang="ko-KR" sz="1000">
                <a:solidFill>
                  <a:schemeClr val="lt1"/>
                </a:solidFill>
                <a:latin typeface="Calibri"/>
                <a:ea typeface="Calibri"/>
                <a:cs typeface="Calibri"/>
                <a:sym typeface="Calibri"/>
              </a:rPr>
              <a:t> --from-paths src -y --ignore-src</a:t>
            </a:r>
            <a:endParaRPr b="1" sz="1000">
              <a:solidFill>
                <a:schemeClr val="lt1"/>
              </a:solidFill>
              <a:latin typeface="Calibri"/>
              <a:ea typeface="Calibri"/>
              <a:cs typeface="Calibri"/>
              <a:sym typeface="Calibri"/>
            </a:endParaRPr>
          </a:p>
        </p:txBody>
      </p:sp>
      <p:sp>
        <p:nvSpPr>
          <p:cNvPr id="1817" name="Google Shape;1817;p235"/>
          <p:cNvSpPr txBox="1"/>
          <p:nvPr/>
        </p:nvSpPr>
        <p:spPr>
          <a:xfrm>
            <a:off x="448250" y="4204200"/>
            <a:ext cx="5760000" cy="440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bloom-release</a:t>
            </a:r>
            <a:r>
              <a:rPr b="1" lang="ko-KR" sz="1000">
                <a:solidFill>
                  <a:schemeClr val="lt1"/>
                </a:solidFill>
                <a:latin typeface="Calibri"/>
                <a:ea typeface="Calibri"/>
                <a:cs typeface="Calibri"/>
                <a:sym typeface="Calibri"/>
              </a:rPr>
              <a:t> --ros-distro </a:t>
            </a:r>
            <a:r>
              <a:rPr b="1" lang="ko-KR" sz="1000">
                <a:solidFill>
                  <a:schemeClr val="lt1"/>
                </a:solidFill>
                <a:latin typeface="Calibri"/>
                <a:ea typeface="Calibri"/>
                <a:cs typeface="Calibri"/>
                <a:sym typeface="Calibri"/>
              </a:rPr>
              <a:t>humble</a:t>
            </a:r>
            <a:r>
              <a:rPr b="1" lang="ko-KR" sz="1000">
                <a:solidFill>
                  <a:schemeClr val="lt1"/>
                </a:solidFill>
                <a:latin typeface="Calibri"/>
                <a:ea typeface="Calibri"/>
                <a:cs typeface="Calibri"/>
                <a:sym typeface="Calibri"/>
              </a:rPr>
              <a:t> --track </a:t>
            </a:r>
            <a:r>
              <a:rPr b="1" lang="ko-KR" sz="1000">
                <a:solidFill>
                  <a:schemeClr val="lt1"/>
                </a:solidFill>
                <a:latin typeface="Calibri"/>
                <a:ea typeface="Calibri"/>
                <a:cs typeface="Calibri"/>
                <a:sym typeface="Calibri"/>
              </a:rPr>
              <a:t>humble</a:t>
            </a:r>
            <a:r>
              <a:rPr b="1" lang="ko-KR" sz="1000">
                <a:solidFill>
                  <a:schemeClr val="lt1"/>
                </a:solidFill>
                <a:latin typeface="Calibri"/>
                <a:ea typeface="Calibri"/>
                <a:cs typeface="Calibri"/>
                <a:sym typeface="Calibri"/>
              </a:rPr>
              <a:t> awesome_pkg</a:t>
            </a:r>
            <a:endParaRPr b="1" sz="1000">
              <a:solidFill>
                <a:schemeClr val="lt1"/>
              </a:solidFill>
              <a:latin typeface="Calibri"/>
              <a:ea typeface="Calibri"/>
              <a:cs typeface="Calibri"/>
              <a:sym typeface="Calibri"/>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236"/>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824" name="Google Shape;1824;p236"/>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3600">
                <a:solidFill>
                  <a:schemeClr val="dk1"/>
                </a:solidFill>
                <a:latin typeface="Calibri"/>
                <a:ea typeface="Calibri"/>
                <a:cs typeface="Calibri"/>
                <a:sym typeface="Calibri"/>
              </a:rPr>
              <a:t>패키지 파일 </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rPr b="1" lang="ko-KR" sz="3600">
                <a:solidFill>
                  <a:schemeClr val="dk1"/>
                </a:solidFill>
                <a:latin typeface="Calibri"/>
                <a:ea typeface="Calibri"/>
                <a:cs typeface="Calibri"/>
                <a:sym typeface="Calibri"/>
              </a:rPr>
              <a:t>(환경 설정, 빌드 설정)</a:t>
            </a:r>
            <a:endParaRPr b="1" sz="3600">
              <a:solidFill>
                <a:schemeClr val="dk1"/>
              </a:solidFill>
              <a:latin typeface="Calibri"/>
              <a:ea typeface="Calibri"/>
              <a:cs typeface="Calibri"/>
              <a:sym typeface="Calibri"/>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23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파일 (환경 설정, 빌드 설정)</a:t>
            </a:r>
            <a:endParaRPr/>
          </a:p>
        </p:txBody>
      </p:sp>
      <p:sp>
        <p:nvSpPr>
          <p:cNvPr id="1831" name="Google Shape;1831;p23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이번 강좌에서 설명할 패키지 파일 사용 방법은 </a:t>
            </a:r>
            <a:r>
              <a:rPr b="1" lang="ko-KR" sz="1400"/>
              <a:t>ROS 2 프로그래밍 전에 알아둬야할 필수 사전 정보</a:t>
            </a:r>
            <a:r>
              <a:rPr lang="ko-KR" sz="1400"/>
              <a:t>라고 할 수 있겠다.</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ko-KR" sz="1400"/>
              <a:t>패키지 설정 파일 			package.xml</a:t>
            </a:r>
            <a:endParaRPr sz="1400"/>
          </a:p>
          <a:p>
            <a:pPr indent="-317500" lvl="0" marL="457200" rtl="0" algn="l">
              <a:spcBef>
                <a:spcPts val="0"/>
              </a:spcBef>
              <a:spcAft>
                <a:spcPts val="0"/>
              </a:spcAft>
              <a:buSzPts val="1400"/>
              <a:buChar char="●"/>
            </a:pPr>
            <a:r>
              <a:rPr lang="ko-KR" sz="1400"/>
              <a:t>빌드 설정 파일 			CMakeLists.txt</a:t>
            </a:r>
            <a:endParaRPr sz="1400"/>
          </a:p>
          <a:p>
            <a:pPr indent="-317500" lvl="0" marL="457200" rtl="0" algn="l">
              <a:spcBef>
                <a:spcPts val="0"/>
              </a:spcBef>
              <a:spcAft>
                <a:spcPts val="0"/>
              </a:spcAft>
              <a:buSzPts val="1400"/>
              <a:buChar char="●"/>
            </a:pPr>
            <a:r>
              <a:rPr lang="ko-KR" sz="1400"/>
              <a:t>파이썬 패키지 설정 파일		setup.py</a:t>
            </a:r>
            <a:endParaRPr sz="1400"/>
          </a:p>
          <a:p>
            <a:pPr indent="-317500" lvl="0" marL="457200" rtl="0" algn="l">
              <a:spcBef>
                <a:spcPts val="0"/>
              </a:spcBef>
              <a:spcAft>
                <a:spcPts val="0"/>
              </a:spcAft>
              <a:buSzPts val="1400"/>
              <a:buChar char="●"/>
            </a:pPr>
            <a:r>
              <a:rPr lang="ko-KR" sz="1400"/>
              <a:t>파이썬 패키지 환경 설정 파일	setup.cfg</a:t>
            </a:r>
            <a:endParaRPr sz="1400"/>
          </a:p>
          <a:p>
            <a:pPr indent="-317500" lvl="0" marL="457200" rtl="0" algn="l">
              <a:spcBef>
                <a:spcPts val="0"/>
              </a:spcBef>
              <a:spcAft>
                <a:spcPts val="0"/>
              </a:spcAft>
              <a:buSzPts val="1400"/>
              <a:buChar char="●"/>
            </a:pPr>
            <a:r>
              <a:rPr lang="ko-KR" sz="1400"/>
              <a:t>RQt 플러그인 설정 파일		plugin.xml</a:t>
            </a:r>
            <a:endParaRPr sz="1400"/>
          </a:p>
          <a:p>
            <a:pPr indent="-317500" lvl="0" marL="457200" rtl="0" algn="l">
              <a:spcBef>
                <a:spcPts val="0"/>
              </a:spcBef>
              <a:spcAft>
                <a:spcPts val="0"/>
              </a:spcAft>
              <a:buSzPts val="1400"/>
              <a:buChar char="●"/>
            </a:pPr>
            <a:r>
              <a:rPr lang="ko-KR" sz="1400"/>
              <a:t>패키지 변경로그 파일		CHANGELOG.rst</a:t>
            </a:r>
            <a:endParaRPr sz="1400"/>
          </a:p>
          <a:p>
            <a:pPr indent="-317500" lvl="0" marL="457200" rtl="0" algn="l">
              <a:spcBef>
                <a:spcPts val="0"/>
              </a:spcBef>
              <a:spcAft>
                <a:spcPts val="0"/>
              </a:spcAft>
              <a:buSzPts val="1400"/>
              <a:buChar char="●"/>
            </a:pPr>
            <a:r>
              <a:rPr lang="ko-KR" sz="1400"/>
              <a:t>라이선스 파일			LICENSE</a:t>
            </a:r>
            <a:endParaRPr sz="1400"/>
          </a:p>
          <a:p>
            <a:pPr indent="-317500" lvl="0" marL="457200" rtl="0" algn="l">
              <a:spcBef>
                <a:spcPts val="0"/>
              </a:spcBef>
              <a:spcAft>
                <a:spcPts val="0"/>
              </a:spcAft>
              <a:buSzPts val="1400"/>
              <a:buChar char="●"/>
            </a:pPr>
            <a:r>
              <a:rPr lang="ko-KR" sz="1400"/>
              <a:t>패키지 설명 파일			README.md</a:t>
            </a:r>
            <a:endParaRPr sz="1400"/>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23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설정 파일 (package.xml)</a:t>
            </a:r>
            <a:endParaRPr/>
          </a:p>
        </p:txBody>
      </p:sp>
      <p:sp>
        <p:nvSpPr>
          <p:cNvPr id="1838" name="Google Shape;1838;p23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400"/>
              <a:t>패키지 설정 파일</a:t>
            </a:r>
            <a:r>
              <a:rPr lang="ko-KR" sz="1400"/>
              <a:t>은 ROS 패키지의 필수 구성 요소로서 </a:t>
            </a:r>
            <a:r>
              <a:rPr b="1" lang="ko-KR" sz="1400"/>
              <a:t>패키지의 정보를 기술하는 파일</a:t>
            </a:r>
            <a:r>
              <a:rPr lang="ko-KR" sz="1400"/>
              <a:t>이다. 기술하는 내용으로는 </a:t>
            </a:r>
            <a:r>
              <a:rPr b="1" lang="ko-KR" sz="1400"/>
              <a:t>패키지 이름, 저작자, 라이선스, 의존성 패키지 등</a:t>
            </a:r>
            <a:r>
              <a:rPr lang="ko-KR" sz="1400"/>
              <a:t>이 있으며 XML 형식으로 기술하고 파일명은 `</a:t>
            </a:r>
            <a:r>
              <a:rPr b="1" lang="ko-KR" sz="1400"/>
              <a:t>package.xml</a:t>
            </a:r>
            <a:r>
              <a:rPr lang="ko-KR" sz="1400"/>
              <a:t>`을 사용한다. 사용되는 빌드 툴, 의존성 패키지들이 모두 기술되기에 빌드 및 패키지 설치, 사용에 있어서 매우 중요한 파일이라고 말할 수 있다. 이에 모든 ROS 패키지의 필수 파일로 각 패키지당 무조건 1개의 패키지 설정 파일 (package.xml)을 포함하고 있다.</a:t>
            </a:r>
            <a:endParaRPr sz="1400"/>
          </a:p>
        </p:txBody>
      </p:sp>
      <p:sp>
        <p:nvSpPr>
          <p:cNvPr id="1839" name="Google Shape;1839;p238"/>
          <p:cNvSpPr txBox="1"/>
          <p:nvPr/>
        </p:nvSpPr>
        <p:spPr>
          <a:xfrm>
            <a:off x="448250" y="2070600"/>
            <a:ext cx="4124700" cy="291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&lt;?xml version="1.0"?&gt;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&lt;?xml-model href="http://download.ros.org/schema/package_format3.xsd" schematypens="http://www.w3.org/2001/XMLSchema"?&gt;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&lt;package format="3"&gt;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&lt;name&gt;my_first_ros_rclcpp_pkg&lt;/name&gt;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&lt;version&gt;0.0.0&lt;/version&gt;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&lt;description&gt;TODO: Package description&lt;/description&gt;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&lt;maintainer email="pyo@robotis.com"&gt;pyo&lt;/maintainer&gt;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&lt;license&gt;TODO: License declaration&lt;/license&gt;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&lt;buildtool_depend&gt;ament_cmake&lt;/buildtool_depend&gt;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&lt;depend&gt;rclcpp&lt;/depend&gt;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&lt;depend&gt;std_msgs&lt;/depend&gt;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&lt;test_depend&gt;ament_lint_auto&lt;/test_depend&gt;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&lt;test_depend&gt;ament_lint_common&lt;/test_depend&gt;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&lt;export&gt;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&lt;build_type&gt;ament_cmake&lt;/build_type&gt;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&lt;/export&gt;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&lt;/package&gt;</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p:txBody>
      </p:sp>
      <p:sp>
        <p:nvSpPr>
          <p:cNvPr id="1840" name="Google Shape;1840;p238"/>
          <p:cNvSpPr txBox="1"/>
          <p:nvPr/>
        </p:nvSpPr>
        <p:spPr>
          <a:xfrm>
            <a:off x="4646550" y="2070600"/>
            <a:ext cx="4124700" cy="291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&lt;?xml version="1.0"?&gt;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&lt;?xml-model href="http://download.ros.org/schema/package_format3.xsd" schematypens="http://www.w3.org/2001/XMLSchema"?&gt;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&lt;package format="3"&gt;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&lt;name&gt;my_first_ros_rclpy_pkg&lt;/name&gt;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&lt;version&gt;0.0.0&lt;/version&gt;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&lt;description&gt;TODO: Package description&lt;/description&gt;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&lt;maintainer email="pyo@robotis.com"&gt;pyo&lt;/maintainer&gt;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&lt;license&gt;TODO: License declaration&lt;/license&gt;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&lt;depend&gt;rclpy&lt;/depend&gt;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&lt;depend&gt;std_msgs&lt;/depend&gt;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&lt;test_depend&gt;ament_copyright&lt;/test_depend&gt;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&lt;test_depend&gt;ament_flake8&lt;/test_depend&gt;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&lt;test_depend&gt;ament_pep257&lt;/test_depend&gt;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&lt;test_depend&gt;python3-pytest&lt;/test_depend&gt;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&lt;export&gt;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&lt;build_type&gt;ament_python&lt;/build_type&gt;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&lt;/export&gt;</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&lt;/package&gt;</a:t>
            </a:r>
            <a:endParaRPr b="1" sz="800">
              <a:solidFill>
                <a:schemeClr val="lt1"/>
              </a:solidFill>
              <a:latin typeface="Calibri"/>
              <a:ea typeface="Calibri"/>
              <a:cs typeface="Calibri"/>
              <a:sym typeface="Calibri"/>
            </a:endParaRPr>
          </a:p>
        </p:txBody>
      </p:sp>
      <p:sp>
        <p:nvSpPr>
          <p:cNvPr id="1841" name="Google Shape;1841;p238"/>
          <p:cNvSpPr txBox="1"/>
          <p:nvPr/>
        </p:nvSpPr>
        <p:spPr>
          <a:xfrm>
            <a:off x="3074325" y="4628850"/>
            <a:ext cx="14226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800">
                <a:solidFill>
                  <a:srgbClr val="FFFF00"/>
                </a:solidFill>
              </a:rPr>
              <a:t>(my_first_ros_rclcpp_pkg)</a:t>
            </a:r>
            <a:endParaRPr sz="800">
              <a:solidFill>
                <a:srgbClr val="FFFF00"/>
              </a:solidFill>
            </a:endParaRPr>
          </a:p>
        </p:txBody>
      </p:sp>
      <p:sp>
        <p:nvSpPr>
          <p:cNvPr id="1842" name="Google Shape;1842;p238"/>
          <p:cNvSpPr txBox="1"/>
          <p:nvPr/>
        </p:nvSpPr>
        <p:spPr>
          <a:xfrm>
            <a:off x="7265325" y="4628850"/>
            <a:ext cx="1422600" cy="30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800">
                <a:solidFill>
                  <a:srgbClr val="FFFF00"/>
                </a:solidFill>
              </a:rPr>
              <a:t>(</a:t>
            </a:r>
            <a:r>
              <a:rPr lang="ko-KR" sz="800">
                <a:solidFill>
                  <a:srgbClr val="FFFF00"/>
                </a:solidFill>
              </a:rPr>
              <a:t>my_first_ros_rclpy_pkg</a:t>
            </a:r>
            <a:r>
              <a:rPr lang="ko-KR" sz="800">
                <a:solidFill>
                  <a:srgbClr val="FFFF00"/>
                </a:solidFill>
              </a:rPr>
              <a:t>)</a:t>
            </a:r>
            <a:endParaRPr sz="800">
              <a:solidFill>
                <a:srgbClr val="FFFF00"/>
              </a:solidFill>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23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설정 파일 (package.xml)</a:t>
            </a:r>
            <a:endParaRPr/>
          </a:p>
        </p:txBody>
      </p:sp>
      <p:graphicFrame>
        <p:nvGraphicFramePr>
          <p:cNvPr id="1849" name="Google Shape;1849;p239"/>
          <p:cNvGraphicFramePr/>
          <p:nvPr/>
        </p:nvGraphicFramePr>
        <p:xfrm>
          <a:off x="563575" y="838250"/>
          <a:ext cx="3000000" cy="3000000"/>
        </p:xfrm>
        <a:graphic>
          <a:graphicData uri="http://schemas.openxmlformats.org/drawingml/2006/table">
            <a:tbl>
              <a:tblPr>
                <a:noFill/>
                <a:tableStyleId>{6A30212F-536F-4A24-B946-8A854E5FF311}</a:tableStyleId>
              </a:tblPr>
              <a:tblGrid>
                <a:gridCol w="1472275"/>
                <a:gridCol w="6788050"/>
              </a:tblGrid>
              <a:tr h="46700">
                <a:tc>
                  <a:txBody>
                    <a:bodyPr/>
                    <a:lstStyle/>
                    <a:p>
                      <a:pPr indent="0" lvl="0" marL="0" rtl="0" algn="ctr">
                        <a:spcBef>
                          <a:spcPts val="0"/>
                        </a:spcBef>
                        <a:spcAft>
                          <a:spcPts val="0"/>
                        </a:spcAft>
                        <a:buNone/>
                      </a:pPr>
                      <a:r>
                        <a:rPr b="1" lang="ko-KR" sz="1000">
                          <a:latin typeface="Calibri"/>
                          <a:ea typeface="Calibri"/>
                          <a:cs typeface="Calibri"/>
                          <a:sym typeface="Calibri"/>
                        </a:rPr>
                        <a:t>&lt;?xml&gt;</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문서 문법을 정의하는 문구로 아래의 내용은 xml 버전 1.0을 따르고 있다는 것을 알린다.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&lt;package&gt; </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이 구문부터 맨 끝의 &lt;/package&gt;까지가 ROS 패키지 설정 부분이다. 세부 사항으로 format="3" 이라고 패키지 설정 파일의 버전을 기재한다. ROS 2는 3를 사용하면 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&lt;name&gt; </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패키지의 이름이다. 패키지를 생성할 때 입력한 패키지 이름이 사용된다. 다른 옵션도 마찬가지지만 이는 사용자가 원할 때 언제든지 변경할 수 있다.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&lt;version&gt;</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패키지의 버전이다. 자유롭게 지정할 수 있는데 나중에 패키지를 바이너리 패키지로 공개한다면 버전 관리에 사용되므로 신중할 필요가 있다.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&lt;description&gt;</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패키지의 간단한 설명이다. 보통 2~3 문장으로 기술한다.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&lt;maintainer&gt;</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 관리자의 이름과 이메일 주소를 기재한다.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&lt;license&gt; </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라이선스를 기재한다. Apache 2.0, BSD, MIT, Boost Software License, GPLv2, GPLv3, LGPLv2.1, LGPLv3, Proprietary 등을 기재하면 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&lt;url&gt; </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패키지를 설명하는 웹 페이지 또는 버그 관리, 소스 코드 저장소 등의 주소를 기재한다. 이 종류에 따라 type에 website, bugtracker, repository를 대입하면 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&lt;author&gt;</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 개발에 참여한 개발자의 이름과 이메일 주소를 적는다. 복수의 개발자가 참여한 경우에는 바로 다음 줄에 &lt;author&gt; 태그를 이용하여 추가로 넣어주면 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&lt;buildtool_depend&gt;</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빌드 툴의 의존성을 기술한다.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&lt;build_depend&gt; </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패키지를 빌드할 때 필요한 의존 패키지 이름을 적는다.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&lt;exec_depend&gt; </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패키지를 실행할 때 필요한 의존 패키지 이름을 적는다.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&lt;test_depend&gt;</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패키지를 테스트할 때 필요한 의존 패키지 이름을 적는다.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latin typeface="Calibri"/>
                          <a:ea typeface="Calibri"/>
                          <a:cs typeface="Calibri"/>
                          <a:sym typeface="Calibri"/>
                        </a:rPr>
                        <a:t>&lt;export&gt;</a:t>
                      </a:r>
                      <a:endParaRPr b="1" sz="1000">
                        <a:latin typeface="Calibri"/>
                        <a:ea typeface="Calibri"/>
                        <a:cs typeface="Calibri"/>
                        <a:sym typeface="Calibri"/>
                      </a:endParaRPr>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위에서 명시하지 않은 확장 태그명을 사용할 때 쓰인다. 빌드 타입을 적는 &lt;build_type&gt;, RViz 플러그인에 사용되는 &lt;rviz&gt;, RQt 플러그인에 사용되는 &lt;rqt_gui&gt;, deprecated되는 패키지일 경우 유저에게 알릴 수 있는 &lt;deprecated&gt; 태그 등이 있다.</a:t>
                      </a:r>
                      <a:endParaRPr sz="1000">
                        <a:latin typeface="Calibri"/>
                        <a:ea typeface="Calibri"/>
                        <a:cs typeface="Calibri"/>
                        <a:sym typeface="Calibri"/>
                      </a:endParaRPr>
                    </a:p>
                  </a:txBody>
                  <a:tcPr marT="36000" marB="36000" marR="36000" marL="36000" anchor="ctr">
                    <a:solidFill>
                      <a:srgbClr val="B0F1FF"/>
                    </a:solidFill>
                  </a:tcPr>
                </a:tc>
              </a:tr>
            </a:tbl>
          </a:graphicData>
        </a:graphic>
      </p:graphicFrame>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p24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빌드 설정 파일 (CMakeLists.txt)</a:t>
            </a:r>
            <a:endParaRPr/>
          </a:p>
        </p:txBody>
      </p:sp>
      <p:sp>
        <p:nvSpPr>
          <p:cNvPr id="1856" name="Google Shape;1856;p24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ROS 2의 빌드 시스템인 ament에서는 </a:t>
            </a:r>
            <a:r>
              <a:rPr b="1" lang="ko-KR" sz="1400"/>
              <a:t>C++ 프로그래밍 언어</a:t>
            </a:r>
            <a:r>
              <a:rPr lang="ko-KR" sz="1400"/>
              <a:t>를 사용한 패키지나 RQt Plugin의 경우 CMake(Cross Platform Make)를 이용하고 있고 패키지 폴더의 `</a:t>
            </a:r>
            <a:r>
              <a:rPr b="1" lang="ko-KR" sz="1400"/>
              <a:t>CMakeLists.txt</a:t>
            </a:r>
            <a:r>
              <a:rPr lang="ko-KR" sz="1400"/>
              <a:t>`라는 파일에 </a:t>
            </a:r>
            <a:r>
              <a:rPr b="1" lang="ko-KR" sz="1400"/>
              <a:t>빌드 환경을 기술</a:t>
            </a:r>
            <a:r>
              <a:rPr lang="ko-KR" sz="1400"/>
              <a:t>하여 사용하고 있다.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이 빌드 설정 파일에 실행 파일 생성, 의존성 패키지 우선 빌드, 링크 생성 등을 설정하게 되어 있다. ROS에서 CMake를 이용하는 이유는 ROS 패키지를 멀티 플랫폼에서 빌드할 수 있게 하기 위함이다. Make가 유닉스 계열만 지원하는 것과 달리, CMake는 유닉스 계열인 리눅스, BSD, OS X뿐만 아니라 윈도우즈 계열도 지원하기 때문이다.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또한 CMakeLists.txt은 Visual Studio, Eclipse, Qt Creator 등 다양한 IDE에서 기본으로 지원하여 쉽게 사용할 수 있다.</a:t>
            </a:r>
            <a:endParaRPr sz="1400"/>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1" name="Shape 1861"/>
        <p:cNvGrpSpPr/>
        <p:nvPr/>
      </p:nvGrpSpPr>
      <p:grpSpPr>
        <a:xfrm>
          <a:off x="0" y="0"/>
          <a:ext cx="0" cy="0"/>
          <a:chOff x="0" y="0"/>
          <a:chExt cx="0" cy="0"/>
        </a:xfrm>
      </p:grpSpPr>
      <p:sp>
        <p:nvSpPr>
          <p:cNvPr id="1862" name="Google Shape;1862;p24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빌드 설정 파일 (CMakeLists.txt)</a:t>
            </a:r>
            <a:endParaRPr/>
          </a:p>
        </p:txBody>
      </p:sp>
      <p:sp>
        <p:nvSpPr>
          <p:cNvPr id="1863" name="Google Shape;1863;p241"/>
          <p:cNvSpPr txBox="1"/>
          <p:nvPr/>
        </p:nvSpPr>
        <p:spPr>
          <a:xfrm>
            <a:off x="1692000" y="803825"/>
            <a:ext cx="5760000" cy="4272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cmake_minimum_required(VERSION 3.5)</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project(my_first_ros_rclcpp_pkg)</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Default to C99</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if(NOT CMAKE_C_STANDARD)</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set(CMAKE_C_STANDARD 99)</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endif()</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Default to C++14</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if(NOT CMAKE_CXX_STANDARD)</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set(CMAKE_CXX_STANDARD 14)</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endif()</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if(CMAKE_COMPILER_IS_GNUCXX OR CMAKE_CXX_COMPILER_ID MATCHES "Clang")</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add_compile_options(-Wall -Wextra -Wpedantic)</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endif()</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find dependencies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find_package(ament_cmake REQUIRED)</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find_package(rclcpp REQUIRED)</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find_package(std_msgs REQUIRED)</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if(BUILD_TESTING)</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find_package(ament_lint_auto REQUIRED)</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 the following line skips the linter which checks for copyrights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 uncomment the line when a copyright and license is not present in all source files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#set(ament_cmake_copyright_FOUND TRUE)</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 the following line skips cpplint (only works in a git repo)</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 uncomment the line when this package is not in a git repo</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#set(ament_cmake_cpplint_FOUND TRUE)</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ament_lint_auto_find_test_dependencies()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endif()</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ament_package()</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37" name="Google Shape;237;p35"/>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개발 환경 구축</a:t>
            </a:r>
            <a:endParaRPr b="1" sz="3600">
              <a:latin typeface="Calibri"/>
              <a:ea typeface="Calibri"/>
              <a:cs typeface="Calibri"/>
              <a:sym typeface="Calibri"/>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24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파이썬 패키지 설정 파일 (setup.py)</a:t>
            </a:r>
            <a:endParaRPr/>
          </a:p>
        </p:txBody>
      </p:sp>
      <p:graphicFrame>
        <p:nvGraphicFramePr>
          <p:cNvPr id="1870" name="Google Shape;1870;p242"/>
          <p:cNvGraphicFramePr/>
          <p:nvPr/>
        </p:nvGraphicFramePr>
        <p:xfrm>
          <a:off x="563575" y="838250"/>
          <a:ext cx="3000000" cy="3000000"/>
        </p:xfrm>
        <a:graphic>
          <a:graphicData uri="http://schemas.openxmlformats.org/drawingml/2006/table">
            <a:tbl>
              <a:tblPr>
                <a:noFill/>
                <a:tableStyleId>{6A30212F-536F-4A24-B946-8A854E5FF311}</a:tableStyleId>
              </a:tblPr>
              <a:tblGrid>
                <a:gridCol w="1472275"/>
                <a:gridCol w="6788050"/>
              </a:tblGrid>
              <a:tr h="46700">
                <a:tc>
                  <a:txBody>
                    <a:bodyPr/>
                    <a:lstStyle/>
                    <a:p>
                      <a:pPr indent="0" lvl="0" marL="0" rtl="0" algn="ctr">
                        <a:spcBef>
                          <a:spcPts val="0"/>
                        </a:spcBef>
                        <a:spcAft>
                          <a:spcPts val="0"/>
                        </a:spcAft>
                        <a:buNone/>
                      </a:pPr>
                      <a:r>
                        <a:rPr b="1" lang="ko-KR" sz="1000"/>
                        <a:t>name</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패키지의 이름</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version</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패키지의 버전</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packages</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의존하는 패키지, 하나씩 나열해도 되지만 `find_packages()`를 기입해주면 자동으로 의존하는 패키지를 찾아준다.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data_files</a:t>
                      </a:r>
                      <a:endParaRPr b="1" sz="1000"/>
                    </a:p>
                  </a:txBody>
                  <a:tcPr marT="36000" marB="36000" marR="36000" marL="36000" anchor="ctr">
                    <a:solidFill>
                      <a:srgbClr val="5BC7FF"/>
                    </a:solidFill>
                  </a:tcPr>
                </a:tc>
                <a:tc>
                  <a:txBody>
                    <a:bodyPr/>
                    <a:lstStyle/>
                    <a:p>
                      <a:pPr indent="0" lvl="0" marL="0" rtl="0" algn="l">
                        <a:spcBef>
                          <a:spcPts val="0"/>
                        </a:spcBef>
                        <a:spcAft>
                          <a:spcPts val="0"/>
                        </a:spcAft>
                        <a:buClr>
                          <a:schemeClr val="dk1"/>
                        </a:buClr>
                        <a:buSzPts val="1100"/>
                        <a:buFont typeface="Arial"/>
                        <a:buNone/>
                      </a:pPr>
                      <a:r>
                        <a:rPr lang="ko-KR" sz="1000">
                          <a:latin typeface="Calibri"/>
                          <a:ea typeface="Calibri"/>
                          <a:cs typeface="Calibri"/>
                          <a:sym typeface="Calibri"/>
                        </a:rPr>
                        <a:t>이 패키지에서 사용되는 파일들을 기입하여 함께 배포한다.</a:t>
                      </a:r>
                      <a:endParaRPr sz="1000">
                        <a:latin typeface="Calibri"/>
                        <a:ea typeface="Calibri"/>
                        <a:cs typeface="Calibri"/>
                        <a:sym typeface="Calibri"/>
                      </a:endParaRPr>
                    </a:p>
                    <a:p>
                      <a:pPr indent="0" lvl="0" marL="0" rtl="0" algn="l">
                        <a:spcBef>
                          <a:spcPts val="0"/>
                        </a:spcBef>
                        <a:spcAft>
                          <a:spcPts val="0"/>
                        </a:spcAft>
                        <a:buNone/>
                      </a:pPr>
                      <a:r>
                        <a:rPr lang="ko-KR" sz="1000">
                          <a:latin typeface="Calibri"/>
                          <a:ea typeface="Calibri"/>
                          <a:cs typeface="Calibri"/>
                          <a:sym typeface="Calibri"/>
                        </a:rPr>
                        <a:t>`ROS`에서는 주로 `resource` 폴더 내에 있는 `ament_index`를 위한 패키지의 이름의 빈 파일이나 `package.xml`, `*.launch.py`, `*.yaml` 등을 기입한다.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install_requires</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의존하는 패키지, 이 패키지를 `pip`을 통해 설치할 때 이곳에 기술된 패키지들을 함께 설치하게 된다.</a:t>
                      </a:r>
                      <a:endParaRPr sz="1000">
                        <a:latin typeface="Calibri"/>
                        <a:ea typeface="Calibri"/>
                        <a:cs typeface="Calibri"/>
                        <a:sym typeface="Calibri"/>
                      </a:endParaRPr>
                    </a:p>
                    <a:p>
                      <a:pPr indent="0" lvl="0" marL="0" rtl="0" algn="l">
                        <a:spcBef>
                          <a:spcPts val="0"/>
                        </a:spcBef>
                        <a:spcAft>
                          <a:spcPts val="0"/>
                        </a:spcAft>
                        <a:buNone/>
                      </a:pPr>
                      <a:r>
                        <a:rPr lang="ko-KR" sz="1000">
                          <a:latin typeface="Calibri"/>
                          <a:ea typeface="Calibri"/>
                          <a:cs typeface="Calibri"/>
                          <a:sym typeface="Calibri"/>
                        </a:rPr>
                        <a:t>`ROS`에서는 `pip`로 설치하지 않기에 `setuptools`, `launch`만을 기입해준다.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tests_require</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테스트에 필요한 패키지, `ROS`에서는 `pytest`를 사용한다.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zip_safe</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설치시 zip 파일로 아카이브할지 여부를 설정한다.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author</a:t>
                      </a:r>
                      <a:endParaRPr b="1" sz="1000"/>
                    </a:p>
                    <a:p>
                      <a:pPr indent="0" lvl="0" marL="0" rtl="0" algn="ctr">
                        <a:spcBef>
                          <a:spcPts val="0"/>
                        </a:spcBef>
                        <a:spcAft>
                          <a:spcPts val="0"/>
                        </a:spcAft>
                        <a:buNone/>
                      </a:pPr>
                      <a:r>
                        <a:rPr b="1" lang="ko-KR" sz="1000"/>
                        <a:t>author_email</a:t>
                      </a:r>
                      <a:endParaRPr b="1" sz="1000"/>
                    </a:p>
                    <a:p>
                      <a:pPr indent="0" lvl="0" marL="0" rtl="0" algn="ctr">
                        <a:spcBef>
                          <a:spcPts val="0"/>
                        </a:spcBef>
                        <a:spcAft>
                          <a:spcPts val="0"/>
                        </a:spcAft>
                        <a:buNone/>
                      </a:pPr>
                      <a:r>
                        <a:rPr b="1" lang="ko-KR" sz="1000"/>
                        <a:t>maintainer maintainer_email</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저작자, 관리자의 이름과 이메일을 기입한다.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keywords</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이 패키지의 키워드, Python Package Index (PyPI) 배포시 검색하여 이 패키지를 찾을 수 있도록 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classifiers</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PyPI에 등록될 메타 데이터 설정으로 `PyPI` 페이지의 좌측 Meta란에서 확인 가능하다.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description</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패키지 설명을 기입한다.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license</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라이선스 종류를 기입한다.</a:t>
                      </a:r>
                      <a:endParaRPr sz="1000">
                        <a:latin typeface="Calibri"/>
                        <a:ea typeface="Calibri"/>
                        <a:cs typeface="Calibri"/>
                        <a:sym typeface="Calibri"/>
                      </a:endParaRPr>
                    </a:p>
                  </a:txBody>
                  <a:tcPr marT="36000" marB="36000" marR="36000" marL="36000" anchor="ctr">
                    <a:solidFill>
                      <a:srgbClr val="B0F1FF"/>
                    </a:solidFill>
                  </a:tcPr>
                </a:tc>
              </a:tr>
              <a:tr h="46700">
                <a:tc>
                  <a:txBody>
                    <a:bodyPr/>
                    <a:lstStyle/>
                    <a:p>
                      <a:pPr indent="0" lvl="0" marL="0" rtl="0" algn="ctr">
                        <a:spcBef>
                          <a:spcPts val="0"/>
                        </a:spcBef>
                        <a:spcAft>
                          <a:spcPts val="0"/>
                        </a:spcAft>
                        <a:buNone/>
                      </a:pPr>
                      <a:r>
                        <a:rPr b="1" lang="ko-KR" sz="1000"/>
                        <a:t>entry_points</a:t>
                      </a:r>
                      <a:endParaRPr b="1" sz="1000"/>
                    </a:p>
                  </a:txBody>
                  <a:tcPr marT="36000" marB="36000" marR="36000" marL="36000" anchor="ctr">
                    <a:solidFill>
                      <a:srgbClr val="5BC7FF"/>
                    </a:solidFill>
                  </a:tcPr>
                </a:tc>
                <a:tc>
                  <a:txBody>
                    <a:bodyPr/>
                    <a:lstStyle/>
                    <a:p>
                      <a:pPr indent="0" lvl="0" marL="0" rtl="0" algn="l">
                        <a:spcBef>
                          <a:spcPts val="0"/>
                        </a:spcBef>
                        <a:spcAft>
                          <a:spcPts val="0"/>
                        </a:spcAft>
                        <a:buNone/>
                      </a:pPr>
                      <a:r>
                        <a:rPr lang="ko-KR" sz="1000">
                          <a:latin typeface="Calibri"/>
                          <a:ea typeface="Calibri"/>
                          <a:cs typeface="Calibri"/>
                          <a:sym typeface="Calibri"/>
                        </a:rPr>
                        <a:t>플랫폼 별로 콘솔 스크립트를 설치하도록 콘솔 스크립트 이름과 호출 함수를 기입한다.</a:t>
                      </a:r>
                      <a:endParaRPr sz="1000">
                        <a:latin typeface="Calibri"/>
                        <a:ea typeface="Calibri"/>
                        <a:cs typeface="Calibri"/>
                        <a:sym typeface="Calibri"/>
                      </a:endParaRPr>
                    </a:p>
                  </a:txBody>
                  <a:tcPr marT="36000" marB="36000" marR="36000" marL="36000" anchor="ctr">
                    <a:solidFill>
                      <a:srgbClr val="B0F1FF"/>
                    </a:solidFill>
                  </a:tcPr>
                </a:tc>
              </a:tr>
            </a:tbl>
          </a:graphicData>
        </a:graphic>
      </p:graphicFrame>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24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파이썬 패키지 설정 파일 (setup.py)</a:t>
            </a:r>
            <a:endParaRPr/>
          </a:p>
        </p:txBody>
      </p:sp>
      <p:sp>
        <p:nvSpPr>
          <p:cNvPr id="1877" name="Google Shape;1877;p243"/>
          <p:cNvSpPr txBox="1"/>
          <p:nvPr/>
        </p:nvSpPr>
        <p:spPr>
          <a:xfrm>
            <a:off x="1692000" y="803825"/>
            <a:ext cx="5760000" cy="4272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from setuptools import setup</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package_name = 'my_first_ros_rclpy_pkg'</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setup(</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name=package_name,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version='0.0.0',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packages=[package_name],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data_files=[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('share/ament_index/resource_index/packages',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['resource/' + package_name]),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('share/' + package_name, ['package.xml']),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install_requires=['setuptools'],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zip_safe=True,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maintainer='pyo',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maintainer_email='pyo@robotis.com',</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description='TODO: Package description',</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license='TODO: License declaration',</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tests_require=['pytest'],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entry_points={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'console_scripts':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24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파이썬 패키지 환경 설정 파일 (setup.cfg)</a:t>
            </a:r>
            <a:endParaRPr/>
          </a:p>
        </p:txBody>
      </p:sp>
      <p:sp>
        <p:nvSpPr>
          <p:cNvPr id="1884" name="Google Shape;1884;p24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이 파일은 순수한 `</a:t>
            </a:r>
            <a:r>
              <a:rPr b="1" lang="ko-KR" sz="1400"/>
              <a:t>ROS 2 Python</a:t>
            </a:r>
            <a:r>
              <a:rPr lang="ko-KR" sz="1400"/>
              <a:t>` 패키지에서만 사용하는 </a:t>
            </a:r>
            <a:r>
              <a:rPr b="1" lang="ko-KR" sz="1400"/>
              <a:t>배포를 위한 구성 파일</a:t>
            </a:r>
            <a:r>
              <a:rPr lang="ko-KR" sz="1400"/>
              <a:t>이다. 파일명으로는 `</a:t>
            </a:r>
            <a:r>
              <a:rPr b="1" lang="ko-KR" sz="1400"/>
              <a:t>setup.cfg</a:t>
            </a:r>
            <a:r>
              <a:rPr lang="ko-KR" sz="1400"/>
              <a:t>`를 사용한다. `setup.py`파일의 `setup` 함수에서 설정하지 못하는 기타 옵션을 이 구성 파일(setup.cfg)을 사용하여 정의할 수 있다. `ROS 2 Python` 패키지에서는 이 파일에 [develop]와 [install] 옵션을 설정하여 스크립트의 저장 위치를 설정한다. 이 파일의 설정 값으로는 ROS 파일 시스템을 고려하여 설정하게 되는데 그 내용은 매우 간단하여 다음과 같이 해당 패키지의 이름만 변경하여 사용하면 된다.</a:t>
            </a:r>
            <a:endParaRPr sz="1400"/>
          </a:p>
        </p:txBody>
      </p:sp>
      <p:sp>
        <p:nvSpPr>
          <p:cNvPr id="1885" name="Google Shape;1885;p244"/>
          <p:cNvSpPr txBox="1"/>
          <p:nvPr/>
        </p:nvSpPr>
        <p:spPr>
          <a:xfrm>
            <a:off x="1692000" y="2374575"/>
            <a:ext cx="5760000" cy="856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﻿[develop]</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script-dir=$base/lib/my_first_ros_rclpy_pkg</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[install]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install-scripts=$base/lib/my_first_ros_rclpy_pkg</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24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 플러그인 설정 파일 (plugin.xml)</a:t>
            </a:r>
            <a:endParaRPr/>
          </a:p>
        </p:txBody>
      </p:sp>
      <p:sp>
        <p:nvSpPr>
          <p:cNvPr id="1892" name="Google Shape;1892;p24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400"/>
              <a:t>RQT 플러그인으로 패키지를 작성할 때의 필수 구성 요소로 XML 태그로 각 속성을 기술하는 파일</a:t>
            </a:r>
            <a:r>
              <a:rPr lang="ko-KR" sz="1400"/>
              <a:t>이다. 파일명으로는 `</a:t>
            </a:r>
            <a:r>
              <a:rPr b="1" lang="ko-KR" sz="1400"/>
              <a:t>plugin.xml</a:t>
            </a:r>
            <a:r>
              <a:rPr lang="ko-KR" sz="1400"/>
              <a:t>`을 사용하며 파일이름에서 알 수 있듯이 XML 태그를 사용한다. 기본적인 내용은 아래와 같으며 각 태그의 내용만 조금씩 변경하여 사용하면 된다. 자세한 XML 태그 속성에 대해서는 </a:t>
            </a:r>
            <a:r>
              <a:rPr lang="ko-KR" sz="1400" u="sng">
                <a:solidFill>
                  <a:schemeClr val="hlink"/>
                </a:solidFill>
                <a:hlinkClick r:id="rId3"/>
              </a:rPr>
              <a:t>Attributes of library element in plugin</a:t>
            </a:r>
            <a:r>
              <a:rPr lang="ko-KR" sz="1400"/>
              <a:t> 부분을 참고하자.</a:t>
            </a:r>
            <a:endParaRPr sz="1400"/>
          </a:p>
        </p:txBody>
      </p:sp>
      <p:sp>
        <p:nvSpPr>
          <p:cNvPr id="1893" name="Google Shape;1893;p245"/>
          <p:cNvSpPr txBox="1"/>
          <p:nvPr/>
        </p:nvSpPr>
        <p:spPr>
          <a:xfrm>
            <a:off x="1692000" y="1841175"/>
            <a:ext cx="5760000" cy="32028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&lt;library path="src"&gt;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&lt;class name="Examples" type="examples_rqt.examples.Examples" base_class_type="rqt_gui_py::Plugin"&gt;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&lt;description&gt;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 plugin visualizing messages and services values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&lt;/description&gt;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&lt;qtgui&gt;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&lt;group&gt;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&lt;label&gt;Visualization&lt;/label&gt;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&lt;icon type="theme"&gt;folder&lt;/icon&gt;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&lt;statustip&gt;Plugins related to visualization&lt;/statustip&gt;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&lt;/group&gt;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&lt;label&gt;Viewer&lt;/label&gt;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&lt;icon type="theme"&gt;utilities-system-monitor&lt;/icon&gt;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&lt;statustip&gt;A plugin visualizing messages and services values&lt;/statustip&gt;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&lt;/qtgui&gt;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&lt;/class&gt;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&lt;/library&gt;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24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변경로그 파일 (CHANGELOG.rst)</a:t>
            </a:r>
            <a:endParaRPr/>
          </a:p>
        </p:txBody>
      </p:sp>
      <p:sp>
        <p:nvSpPr>
          <p:cNvPr id="1900" name="Google Shape;1900;p24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a:t>
            </a:r>
            <a:r>
              <a:rPr b="1" lang="ko-KR" sz="1400"/>
              <a:t>CHANGELOG.rst</a:t>
            </a:r>
            <a:r>
              <a:rPr lang="ko-KR" sz="1400"/>
              <a:t>` 파일은 </a:t>
            </a:r>
            <a:r>
              <a:rPr b="1" lang="ko-KR" sz="1400"/>
              <a:t>패키지의 업데이트 내역을 기술하는 파일</a:t>
            </a:r>
            <a:r>
              <a:rPr lang="ko-KR" sz="1400"/>
              <a:t>이다. 이 파일은 `reStructuredText(rst)` 파일로서 다양한 기능을 제공하지만 `ROS`에서는 아래와 같이 간단한 문법만을 사용하고 있다. 상단의 `example_rqt_package` 부분에 패키지명을 적고, `0.0.1 (2024-08-01)`처럼 버전과 업데이트된 날짜 밑에 구분자(`---`)를 넣고 변경된 코드 내용 및 작업자를 기술하면 된다. 이 변경로그파일은 패키지에 필수적으로 포함시켜야하는 파일은 아니지만 적절히 사용한다면 개발 이력을 추적할때에도 도움이 될 것이다. 그리고 개발된 패키지를 바이너리 패키지로 공개하는 절차를 수행한다면 이 파일은 필수로 포함시켜야하며 이를 통해 사용자들에게 변경 사항을 버전별로 공지할 수 있게 된다. 자세한 내용은 </a:t>
            </a:r>
            <a:r>
              <a:rPr lang="ko-KR" sz="1400" u="sng">
                <a:solidFill>
                  <a:schemeClr val="hlink"/>
                </a:solidFill>
                <a:hlinkClick r:id="rId3"/>
              </a:rPr>
              <a:t>REP-0132</a:t>
            </a:r>
            <a:r>
              <a:rPr lang="ko-KR" sz="1400"/>
              <a:t> 문서를 참고하자.</a:t>
            </a:r>
            <a:endParaRPr sz="1400"/>
          </a:p>
        </p:txBody>
      </p:sp>
      <p:sp>
        <p:nvSpPr>
          <p:cNvPr id="1901" name="Google Shape;1901;p246"/>
          <p:cNvSpPr txBox="1"/>
          <p:nvPr/>
        </p:nvSpPr>
        <p:spPr>
          <a:xfrm>
            <a:off x="1692000" y="2567625"/>
            <a:ext cx="5760000" cy="2400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Changelog for package example_rqt_package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0.0.2 (2024-08-28)</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Added new indicators to view message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Contributors: Pyo</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0.0.1 (2024-08-01)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Added example_rqt_package as rqt plugin for visualizing messages and services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Contributors: Pyo</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24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라이선스 파일 (LICENSE)</a:t>
            </a:r>
            <a:endParaRPr/>
          </a:p>
        </p:txBody>
      </p:sp>
      <p:sp>
        <p:nvSpPr>
          <p:cNvPr id="1908" name="Google Shape;1908;p24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a:t>
            </a:r>
            <a:r>
              <a:rPr b="1" lang="ko-KR" sz="1400"/>
              <a:t>LICENSE</a:t>
            </a:r>
            <a:r>
              <a:rPr lang="ko-KR" sz="1400"/>
              <a:t>` 파일은 패키지의 코드에 사용된 </a:t>
            </a:r>
            <a:r>
              <a:rPr b="1" lang="ko-KR" sz="1400"/>
              <a:t>라이선스를 기술하는 파일</a:t>
            </a:r>
            <a:r>
              <a:rPr lang="ko-KR" sz="1400"/>
              <a:t>이다. 단일 라이선스의 경우에는 파일명은 `LICENSE` 으로 확장자를 붙이지 않는다. 복수 라이선스의 경우 하기와 같이 `LICENSE` 폴더를 생성한 후 서로 다른 파일명으로 구분한다.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`ROS 2`의 기본 </a:t>
            </a:r>
            <a:r>
              <a:rPr lang="ko-KR" sz="1400"/>
              <a:t>라이선스인</a:t>
            </a:r>
            <a:r>
              <a:rPr lang="ko-KR" sz="1400"/>
              <a:t> `Apache 2.0`의 예제는 ROS 2 RCL(ROS Client Libraries) 패키지의 </a:t>
            </a:r>
            <a:r>
              <a:rPr lang="ko-KR" sz="1400" u="sng">
                <a:solidFill>
                  <a:schemeClr val="hlink"/>
                </a:solidFill>
                <a:hlinkClick r:id="rId3"/>
              </a:rPr>
              <a:t>LICENSE 파일</a:t>
            </a:r>
            <a:r>
              <a:rPr lang="ko-KR" sz="1400"/>
              <a:t>을 참고하자. 그리고 오픈 소스 라이선스에는 `Apache 2.0`, `BSD`, `MIT`, `Boost Software License`, `GPLv2`, `GPLv3`, `LGPLv2.1`, `LGPLv3` 등이 있다. 더 자세한 내용은 Open Source Initiative 및 Choose a License, OLIS  내용을 참고하자. 참고로 오픈소스 이외에 `Proprietary License`는 `사유 소프트웨어`를 의미하며 `독점 소프트웨어` 또는 `클로즈드 소스 소프트웨어(Closed Source Software)`, `비자유 소프트웨어(Non-free software)` 라고도 부른다. `Proprietary License`의 경우 `코드` 및 `package.xml`에만 명시하고 별도의 `LICENSE` 파일은 추가하지 않아도 된다.</a:t>
            </a:r>
            <a:endParaRPr sz="1400"/>
          </a:p>
        </p:txBody>
      </p:sp>
      <p:sp>
        <p:nvSpPr>
          <p:cNvPr id="1909" name="Google Shape;1909;p247"/>
          <p:cNvSpPr txBox="1"/>
          <p:nvPr/>
        </p:nvSpPr>
        <p:spPr>
          <a:xfrm>
            <a:off x="1692000" y="3517575"/>
            <a:ext cx="5760000" cy="8565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LICENSE/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 LICENSE (Apache 2.0)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 LICENSE (BSD)</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24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설명 파일 (README.md)</a:t>
            </a:r>
            <a:endParaRPr/>
          </a:p>
        </p:txBody>
      </p:sp>
      <p:sp>
        <p:nvSpPr>
          <p:cNvPr id="1916" name="Google Shape;1916;p24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a:t>
            </a:r>
            <a:r>
              <a:rPr b="1" lang="ko-KR" sz="1400"/>
              <a:t>README.md</a:t>
            </a:r>
            <a:r>
              <a:rPr lang="ko-KR" sz="1400"/>
              <a:t>`은 </a:t>
            </a:r>
            <a:r>
              <a:rPr b="1" lang="ko-KR" sz="1400"/>
              <a:t>패키지의 부가 설명을 기술하는 파일</a:t>
            </a:r>
            <a:r>
              <a:rPr lang="ko-KR" sz="1400"/>
              <a:t>로 ROS 패키지의 필수 포함 파일은 아니지만 패키지를 사용하는 사용자를 배려하는 문서라고 생각하면 된다. 파일명으로는 `README.md`을 사용한다. 이 파일은 `MarkDown(md)` 파일로서 `</a:t>
            </a:r>
            <a:r>
              <a:rPr b="1" lang="ko-KR" sz="1400"/>
              <a:t>MarkDown</a:t>
            </a:r>
            <a:r>
              <a:rPr lang="ko-KR" sz="1400"/>
              <a:t>` </a:t>
            </a:r>
            <a:r>
              <a:rPr b="1" lang="ko-KR" sz="1400"/>
              <a:t>문법</a:t>
            </a:r>
            <a:r>
              <a:rPr lang="ko-KR" sz="1400"/>
              <a:t>을 따른다.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자세한 문법은 하기 MarkDown을 참고하자. 예제로는 터틀봇3의 README 파일을 참고하자. 주로 개발 환경, 의존성 패키지, 설치 방법, 사용 방법들을 기재하고 더 자세한 내용을 다룬 매뉴얼이 있으면 이를 링크로 달아주는게 일반적이다. 패키지 설명 파일에 대한 특별한 가이드는 없고 사용자로 하여금 쉽게 관련자료를 찾아 사용할 수 있도록 기술하면 된다.</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ko-KR" sz="1400" u="sng">
                <a:solidFill>
                  <a:schemeClr val="hlink"/>
                </a:solidFill>
                <a:hlinkClick r:id="rId3"/>
              </a:rPr>
              <a:t>Basic writing and formatting syntax for MarkDown</a:t>
            </a:r>
            <a:endParaRPr sz="1400"/>
          </a:p>
          <a:p>
            <a:pPr indent="-317500" lvl="0" marL="457200" rtl="0" algn="l">
              <a:spcBef>
                <a:spcPts val="0"/>
              </a:spcBef>
              <a:spcAft>
                <a:spcPts val="0"/>
              </a:spcAft>
              <a:buSzPts val="1400"/>
              <a:buChar char="●"/>
            </a:pPr>
            <a:r>
              <a:rPr lang="ko-KR" sz="1400" u="sng">
                <a:solidFill>
                  <a:schemeClr val="hlink"/>
                </a:solidFill>
                <a:hlinkClick r:id="rId4"/>
              </a:rPr>
              <a:t>https://github.com/ROBOTIS-GIT/turtlebot3/blob/master/README.md</a:t>
            </a:r>
            <a:endParaRPr sz="1400"/>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24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실전이 중요!</a:t>
            </a:r>
            <a:endParaRPr/>
          </a:p>
        </p:txBody>
      </p:sp>
      <p:sp>
        <p:nvSpPr>
          <p:cNvPr id="1923" name="Google Shape;1923;p24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오늘 강좌에서는 ROS 2의 패키지 설정 파일 `</a:t>
            </a:r>
            <a:r>
              <a:rPr b="1" lang="ko-KR" sz="1400"/>
              <a:t>package.xml</a:t>
            </a:r>
            <a:r>
              <a:rPr lang="ko-KR" sz="1400"/>
              <a:t>`, 빌드 설정 파일 `</a:t>
            </a:r>
            <a:r>
              <a:rPr b="1" lang="ko-KR" sz="1400"/>
              <a:t>CMakeLists.txt</a:t>
            </a:r>
            <a:r>
              <a:rPr lang="ko-KR" sz="1400"/>
              <a:t>`, 파이썬 패키지 설정 파일 `</a:t>
            </a:r>
            <a:r>
              <a:rPr b="1" lang="ko-KR" sz="1400"/>
              <a:t>setup.py</a:t>
            </a:r>
            <a:r>
              <a:rPr lang="ko-KR" sz="1400"/>
              <a:t>`, 파이썬 패키지 환결 설정 파일 `</a:t>
            </a:r>
            <a:r>
              <a:rPr b="1" lang="ko-KR" sz="1400"/>
              <a:t>setup.cfg</a:t>
            </a:r>
            <a:r>
              <a:rPr lang="ko-KR" sz="1400"/>
              <a:t>`, RQt 플러그인 설정 파일 `</a:t>
            </a:r>
            <a:r>
              <a:rPr b="1" lang="ko-KR" sz="1400"/>
              <a:t>plugin.xml</a:t>
            </a:r>
            <a:r>
              <a:rPr lang="ko-KR" sz="1400"/>
              <a:t>`, 패키지 변경로그 파일 `</a:t>
            </a:r>
            <a:r>
              <a:rPr b="1" lang="ko-KR" sz="1400"/>
              <a:t>CHANGELOG.rst</a:t>
            </a:r>
            <a:r>
              <a:rPr lang="ko-KR" sz="1400"/>
              <a:t>`, 라이선스 파일 `</a:t>
            </a:r>
            <a:r>
              <a:rPr b="1" lang="ko-KR" sz="1400"/>
              <a:t>LICENSE</a:t>
            </a:r>
            <a:r>
              <a:rPr lang="ko-KR" sz="1400"/>
              <a:t>`, 패키지 설명 파일 `</a:t>
            </a:r>
            <a:r>
              <a:rPr b="1" lang="ko-KR" sz="1400"/>
              <a:t>README.md</a:t>
            </a:r>
            <a:r>
              <a:rPr lang="ko-KR" sz="1400"/>
              <a:t>`에 대해 자세히 알아보았다.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이 강좌를 통해 ROS 패키지에서 필요한 기본 파일들을 살펴보았는데 각 파일의 기술되는 내용은 케바케(case by case)의 경우가 많아 모든 내용을 다 설명하기는 쉽지 않다. 그래서 </a:t>
            </a:r>
            <a:r>
              <a:rPr b="1" lang="ko-KR" sz="1400"/>
              <a:t>각 패키지 파일들의 실전 연습이 중요한데 이는 이어지는 실습 강좌에서 하나씩 케바케를 익혀보도록 하겠다.</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a:t>
            </a:r>
            <a:endParaRPr sz="1400"/>
          </a:p>
          <a:p>
            <a:pPr indent="0" lvl="0" marL="0" rtl="0" algn="l">
              <a:spcBef>
                <a:spcPts val="0"/>
              </a:spcBef>
              <a:spcAft>
                <a:spcPts val="0"/>
              </a:spcAft>
              <a:buNone/>
            </a:pPr>
            <a:r>
              <a:t/>
            </a:r>
            <a:endParaRPr sz="1400"/>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250"/>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930" name="Google Shape;1930;p250"/>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프로그래밍 규칙</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(코드 스타일)</a:t>
            </a:r>
            <a:endParaRPr b="1" sz="3600">
              <a:latin typeface="Calibri"/>
              <a:ea typeface="Calibri"/>
              <a:cs typeface="Calibri"/>
              <a:sym typeface="Calibri"/>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25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코드 스타일 가이드</a:t>
            </a:r>
            <a:endParaRPr/>
          </a:p>
        </p:txBody>
      </p:sp>
      <p:sp>
        <p:nvSpPr>
          <p:cNvPr id="1937" name="Google Shape;1937;p25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a:t>오픈소스 코드는 해당 커뮤니티의 공동의 결과물</a:t>
            </a:r>
            <a:r>
              <a:rPr lang="ko-KR" sz="1400"/>
              <a:t>로 협업이 기반이 된다. </a:t>
            </a:r>
            <a:r>
              <a:rPr b="1" lang="ko-KR" sz="1400"/>
              <a:t>협업 프로그래밍 작업 시</a:t>
            </a:r>
            <a:r>
              <a:rPr lang="ko-KR" sz="1400"/>
              <a:t>에는 일관된 규칙을 만들고 이를 준수하며 프로그래밍하고 혹시 모를 실수에 대비하여 자동화 툴로 자가 검토를 실시하고 공개 후에도 여러 동료들로부터 코드 리뷰도 받게 된다. 이러한 </a:t>
            </a:r>
            <a:r>
              <a:rPr b="1" lang="ko-KR" sz="1400"/>
              <a:t>코드 스타일 가이드 준수</a:t>
            </a:r>
            <a:r>
              <a:rPr lang="ko-KR" sz="1400"/>
              <a:t>는 처음에는 귀찮고 버거울 수 있으나 소스 코드 작업 시 빈번히 생기는 개발자의 부가적인 선택을 줄여주고, 다른 협업 개발자 및 이용자의 코드 이해도를 높이며 상호 간의 코드 리뷰를 쉽게 할 수 있으며, 프로그래밍 언어의 특정 기능으로 인해 생길 수 있는 오류와 다양한 이슈를 피할 수 있게 해준다.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로봇운영체제 ROS도 ROS 커뮤니티의 공동의 결과물로 협업이 기반이 된다. ROS 커뮤니티도 이를 위해 `</a:t>
            </a:r>
            <a:r>
              <a:rPr b="1" lang="ko-KR" sz="1400" u="sng">
                <a:hlinkClick r:id="rId3"/>
              </a:rPr>
              <a:t>ROS 2 Developer Guide</a:t>
            </a:r>
            <a:r>
              <a:rPr lang="ko-KR" sz="1400"/>
              <a:t>`와 `</a:t>
            </a:r>
            <a:r>
              <a:rPr b="1" lang="ko-KR" sz="1400" u="sng">
                <a:hlinkClick r:id="rId4"/>
              </a:rPr>
              <a:t>ROS Enhancement Proposals (REPs)</a:t>
            </a:r>
            <a:r>
              <a:rPr lang="ko-KR" sz="1400"/>
              <a:t>`과 같은 가이드와 규칙도 만들고 `</a:t>
            </a:r>
            <a:r>
              <a:rPr b="1" lang="ko-KR" sz="1400" u="sng">
                <a:hlinkClick r:id="rId5"/>
              </a:rPr>
              <a:t>ROS 2 Code style</a:t>
            </a:r>
            <a:r>
              <a:rPr lang="ko-KR" sz="1400"/>
              <a:t>`과 같이 일관된 코드 스타일을 지키기 위하여 사용되는 각 언어에 대해 스타일 가이드라인을 세우고 구성원들의 합의하에 이를 따르고 있다. 그렇다고 독단적인 패키지 레이아웃이나 문서 레이아웃이 아닌 오픈소스 커뮤니티 등에서 가장 많이 사용되고 있는 인기 있는 스타일을 바탕으로 자체 가이드라인을 만들어 사용하고 있다. 또한 일관된 코드 스타일을 관리하기 위하여 개발 툴을 제공하고 있으며 개발자가 커뮤니티의 프로그래밍 지침을 준수하는지 확인할 수 있게 하고 있다.</a:t>
            </a:r>
            <a:endParaRPr sz="1400"/>
          </a:p>
          <a:p>
            <a:pPr indent="0" lvl="0" marL="0" rtl="0" algn="l">
              <a:spcBef>
                <a:spcPts val="0"/>
              </a:spcBef>
              <a:spcAft>
                <a:spcPts val="0"/>
              </a:spcAft>
              <a:buClr>
                <a:schemeClr val="dk1"/>
              </a:buClr>
              <a:buSzPts val="1100"/>
              <a:buFont typeface="Arial"/>
              <a:buNone/>
            </a:pPr>
            <a:r>
              <a:rPr lang="ko-KR" sz="1400"/>
              <a:t>​</a:t>
            </a:r>
            <a:endParaRPr sz="1400"/>
          </a:p>
          <a:p>
            <a:pPr indent="0" lvl="0" marL="0" rtl="0" algn="l">
              <a:spcBef>
                <a:spcPts val="0"/>
              </a:spcBef>
              <a:spcAft>
                <a:spcPts val="0"/>
              </a:spcAft>
              <a:buClr>
                <a:schemeClr val="dk1"/>
              </a:buClr>
              <a:buSzPts val="1100"/>
              <a:buFont typeface="Arial"/>
              <a:buNone/>
            </a:pPr>
            <a:r>
              <a:rPr lang="ko-KR" sz="1400"/>
              <a:t>이 강좌에서는 이 중에서 코드 스타일 중심으로 설명하도록 하겠다. 코드 스타일 가이드는 ROS가 지원하는 프로그래밍 언어만큼 다양한데 오늘은 그중에서 기본적인 네이밍 규칙과 가장 많이 사용되는 C++과 Python 코드 스타일을 알아보도록 하자.</a:t>
            </a:r>
            <a:endParaRPr sz="1400"/>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강의에 사용된 개발 환경</a:t>
            </a:r>
            <a:endParaRPr/>
          </a:p>
        </p:txBody>
      </p:sp>
      <p:sp>
        <p:nvSpPr>
          <p:cNvPr id="244" name="Google Shape;244;p3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b="1" lang="ko-KR"/>
              <a:t>OS</a:t>
            </a:r>
            <a:endParaRPr b="1"/>
          </a:p>
          <a:p>
            <a:pPr indent="-317500" lvl="1" marL="914400" rtl="0" algn="l">
              <a:spcBef>
                <a:spcPts val="0"/>
              </a:spcBef>
              <a:spcAft>
                <a:spcPts val="0"/>
              </a:spcAft>
              <a:buSzPts val="1400"/>
              <a:buChar char="○"/>
            </a:pPr>
            <a:r>
              <a:rPr b="1" lang="ko-KR"/>
              <a:t>Ubuntu 22.04 (Jammy Jellyfish) 또는 Linux Mint 21.3 (Virginia)</a:t>
            </a:r>
            <a:br>
              <a:rPr b="1" lang="ko-KR"/>
            </a:br>
            <a:endParaRPr b="1"/>
          </a:p>
          <a:p>
            <a:pPr indent="-342900" lvl="0" marL="457200" rtl="0" algn="l">
              <a:spcBef>
                <a:spcPts val="0"/>
              </a:spcBef>
              <a:spcAft>
                <a:spcPts val="0"/>
              </a:spcAft>
              <a:buSzPts val="1800"/>
              <a:buChar char="●"/>
            </a:pPr>
            <a:r>
              <a:rPr b="1" lang="ko-KR"/>
              <a:t>ROS</a:t>
            </a:r>
            <a:endParaRPr b="1"/>
          </a:p>
          <a:p>
            <a:pPr indent="-317500" lvl="1" marL="914400" rtl="0" algn="l">
              <a:spcBef>
                <a:spcPts val="0"/>
              </a:spcBef>
              <a:spcAft>
                <a:spcPts val="0"/>
              </a:spcAft>
              <a:buSzPts val="1400"/>
              <a:buChar char="○"/>
            </a:pPr>
            <a:r>
              <a:rPr b="1" lang="ko-KR"/>
              <a:t>ROS 2 Humble</a:t>
            </a:r>
            <a:br>
              <a:rPr b="1" lang="ko-KR"/>
            </a:br>
            <a:endParaRPr b="1"/>
          </a:p>
          <a:p>
            <a:pPr indent="-342900" lvl="0" marL="457200" rtl="0" algn="l">
              <a:spcBef>
                <a:spcPts val="0"/>
              </a:spcBef>
              <a:spcAft>
                <a:spcPts val="0"/>
              </a:spcAft>
              <a:buSzPts val="1800"/>
              <a:buChar char="●"/>
            </a:pPr>
            <a:r>
              <a:rPr b="1" lang="ko-KR"/>
              <a:t>에디터</a:t>
            </a:r>
            <a:endParaRPr b="1"/>
          </a:p>
          <a:p>
            <a:pPr indent="-317500" lvl="1" marL="914400" rtl="0" algn="l">
              <a:spcBef>
                <a:spcPts val="0"/>
              </a:spcBef>
              <a:spcAft>
                <a:spcPts val="0"/>
              </a:spcAft>
              <a:buSzPts val="1400"/>
              <a:buChar char="○"/>
            </a:pPr>
            <a:r>
              <a:rPr b="1" lang="ko-KR"/>
              <a:t>Visual Studio Code</a:t>
            </a:r>
            <a:br>
              <a:rPr b="1" lang="ko-KR"/>
            </a:br>
            <a:endParaRPr b="1"/>
          </a:p>
          <a:p>
            <a:pPr indent="-342900" lvl="0" marL="457200" rtl="0" algn="l">
              <a:spcBef>
                <a:spcPts val="0"/>
              </a:spcBef>
              <a:spcAft>
                <a:spcPts val="0"/>
              </a:spcAft>
              <a:buSzPts val="1800"/>
              <a:buChar char="●"/>
            </a:pPr>
            <a:r>
              <a:rPr b="1" lang="ko-KR"/>
              <a:t>설치 매뉴얼</a:t>
            </a:r>
            <a:endParaRPr b="1"/>
          </a:p>
          <a:p>
            <a:pPr indent="-317500" lvl="1" marL="914400" rtl="0" algn="l">
              <a:spcBef>
                <a:spcPts val="0"/>
              </a:spcBef>
              <a:spcAft>
                <a:spcPts val="0"/>
              </a:spcAft>
              <a:buSzPts val="1400"/>
              <a:buChar char="○"/>
            </a:pPr>
            <a:r>
              <a:rPr b="1" lang="ko-KR" u="sng">
                <a:solidFill>
                  <a:schemeClr val="hlink"/>
                </a:solidFill>
                <a:hlinkClick r:id="rId3"/>
              </a:rPr>
              <a:t>ROS 2 Installation (Humble)</a:t>
            </a:r>
            <a:br>
              <a:rPr b="1" lang="ko-KR"/>
            </a:br>
            <a:endParaRPr b="1"/>
          </a:p>
          <a:p>
            <a:pPr indent="-342900" lvl="0" marL="457200" rtl="0" algn="l">
              <a:spcBef>
                <a:spcPts val="0"/>
              </a:spcBef>
              <a:spcAft>
                <a:spcPts val="0"/>
              </a:spcAft>
              <a:buSzPts val="1800"/>
              <a:buChar char="●"/>
            </a:pPr>
            <a:r>
              <a:rPr b="1" lang="ko-KR"/>
              <a:t>환경 설정 및 간단 튜토리얼</a:t>
            </a:r>
            <a:endParaRPr b="1"/>
          </a:p>
          <a:p>
            <a:pPr indent="-317500" lvl="1" marL="914400" rtl="0" algn="l">
              <a:spcBef>
                <a:spcPts val="0"/>
              </a:spcBef>
              <a:spcAft>
                <a:spcPts val="0"/>
              </a:spcAft>
              <a:buSzPts val="1400"/>
              <a:buChar char="○"/>
            </a:pPr>
            <a:r>
              <a:rPr b="1" lang="ko-KR" u="sng">
                <a:solidFill>
                  <a:schemeClr val="hlink"/>
                </a:solidFill>
                <a:hlinkClick r:id="rId4"/>
              </a:rPr>
              <a:t>ROS 2 Configuring environment</a:t>
            </a:r>
            <a:endParaRPr b="1"/>
          </a:p>
          <a:p>
            <a:pPr indent="-317500" lvl="1" marL="914400" rtl="0" algn="l">
              <a:spcBef>
                <a:spcPts val="0"/>
              </a:spcBef>
              <a:spcAft>
                <a:spcPts val="0"/>
              </a:spcAft>
              <a:buSzPts val="1400"/>
              <a:buChar char="○"/>
            </a:pPr>
            <a:r>
              <a:rPr b="1" lang="ko-KR" u="sng">
                <a:solidFill>
                  <a:schemeClr val="hlink"/>
                </a:solidFill>
                <a:hlinkClick r:id="rId5"/>
              </a:rPr>
              <a:t>ROS 2 Turtlesim Tutorial</a:t>
            </a:r>
            <a:endParaRPr b="1"/>
          </a:p>
          <a:p>
            <a:pPr indent="0" lvl="0" marL="0" rtl="0" algn="l">
              <a:spcBef>
                <a:spcPts val="0"/>
              </a:spcBef>
              <a:spcAft>
                <a:spcPts val="0"/>
              </a:spcAft>
              <a:buNone/>
            </a:pPr>
            <a:r>
              <a:t/>
            </a:r>
            <a:endParaRPr b="1"/>
          </a:p>
        </p:txBody>
      </p:sp>
      <p:pic>
        <p:nvPicPr>
          <p:cNvPr id="245" name="Google Shape;245;p36"/>
          <p:cNvPicPr preferRelativeResize="0"/>
          <p:nvPr/>
        </p:nvPicPr>
        <p:blipFill>
          <a:blip r:embed="rId6">
            <a:alphaModFix/>
          </a:blip>
          <a:stretch>
            <a:fillRect/>
          </a:stretch>
        </p:blipFill>
        <p:spPr>
          <a:xfrm>
            <a:off x="6195828" y="1226850"/>
            <a:ext cx="2470851" cy="3098752"/>
          </a:xfrm>
          <a:prstGeom prst="rect">
            <a:avLst/>
          </a:prstGeom>
          <a:noFill/>
          <a:ln>
            <a:noFill/>
          </a:ln>
        </p:spPr>
      </p:pic>
      <p:sp>
        <p:nvSpPr>
          <p:cNvPr id="246" name="Google Shape;246;p36"/>
          <p:cNvSpPr txBox="1"/>
          <p:nvPr/>
        </p:nvSpPr>
        <p:spPr>
          <a:xfrm>
            <a:off x="5030400" y="4866600"/>
            <a:ext cx="41136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800"/>
              <a:t>[출처] </a:t>
            </a:r>
            <a:r>
              <a:rPr lang="ko-KR" sz="800" u="sng">
                <a:solidFill>
                  <a:schemeClr val="hlink"/>
                </a:solidFill>
                <a:hlinkClick r:id="rId7"/>
              </a:rPr>
              <a:t>https://github.com/ros-infrastructure/artwork/tree/master/distributions</a:t>
            </a:r>
            <a:endParaRPr sz="800"/>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25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기본 이름 규칙</a:t>
            </a:r>
            <a:endParaRPr/>
          </a:p>
        </p:txBody>
      </p:sp>
      <p:sp>
        <p:nvSpPr>
          <p:cNvPr id="1944" name="Google Shape;1944;p25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하기와 같이 3종류의 네이밍을 기본으로 하며 파일 이름은 모두 소문자로 `</a:t>
            </a:r>
            <a:r>
              <a:rPr b="1" lang="ko-KR" sz="1400"/>
              <a:t>snake_case</a:t>
            </a:r>
            <a:r>
              <a:rPr lang="ko-KR" sz="1400"/>
              <a:t>` 이름 규칙을 사용한다. 가독성을 해치는 축약어는 가능한 사용하지 않으며 확장자명은 모두 소문자로 표기한다.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단, `ROS` 인터페이스 류의 파일은 /msg 및 /srv 또는 /action 에 폴더에 위치시키며 인터페이스 파일명은 `</a:t>
            </a:r>
            <a:r>
              <a:rPr b="1" lang="ko-KR" sz="1400"/>
              <a:t>CamelCased</a:t>
            </a:r>
            <a:r>
              <a:rPr lang="ko-KR" sz="1400"/>
              <a:t>` 규칙을 따른다. 그 이유는 *.msg 및 *.srv 또는 *.action는 *.h(pp) 변환 후 인터페이스 타입으로 구조체 및 타입으로 사용되기 때문이다.</a:t>
            </a:r>
            <a:endParaRPr sz="1400"/>
          </a:p>
          <a:p>
            <a:pPr indent="-317500" lvl="0" marL="457200" rtl="0" algn="l">
              <a:spcBef>
                <a:spcPts val="0"/>
              </a:spcBef>
              <a:spcAft>
                <a:spcPts val="0"/>
              </a:spcAft>
              <a:buSzPts val="1400"/>
              <a:buChar char="●"/>
            </a:pPr>
            <a:r>
              <a:rPr b="1" lang="ko-KR" sz="1400"/>
              <a:t>CamelCased</a:t>
            </a:r>
            <a:endParaRPr b="1" sz="1400"/>
          </a:p>
          <a:p>
            <a:pPr indent="-317500" lvl="0" marL="457200" rtl="0" algn="l">
              <a:spcBef>
                <a:spcPts val="0"/>
              </a:spcBef>
              <a:spcAft>
                <a:spcPts val="0"/>
              </a:spcAft>
              <a:buSzPts val="1400"/>
              <a:buChar char="●"/>
            </a:pPr>
            <a:r>
              <a:rPr b="1" lang="ko-KR" sz="1400"/>
              <a:t>snake_case</a:t>
            </a:r>
            <a:endParaRPr b="1" sz="1400"/>
          </a:p>
          <a:p>
            <a:pPr indent="-317500" lvl="0" marL="457200" rtl="0" algn="l">
              <a:spcBef>
                <a:spcPts val="0"/>
              </a:spcBef>
              <a:spcAft>
                <a:spcPts val="0"/>
              </a:spcAft>
              <a:buSzPts val="1400"/>
              <a:buChar char="●"/>
            </a:pPr>
            <a:r>
              <a:rPr b="1" lang="ko-KR" sz="1400"/>
              <a:t>ALL_CAPITALS</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그 이외에 특정 목적에 의해 만들어지는 하기 파일 이름은 예외적으로 대소문자 규칙을 따르지 않고 하기와 같이 고유의 이름을 사용한다.</a:t>
            </a:r>
            <a:endParaRPr sz="1400"/>
          </a:p>
          <a:p>
            <a:pPr indent="-317500" lvl="0" marL="457200" rtl="0" algn="l">
              <a:spcBef>
                <a:spcPts val="0"/>
              </a:spcBef>
              <a:spcAft>
                <a:spcPts val="0"/>
              </a:spcAft>
              <a:buSzPts val="1400"/>
              <a:buChar char="●"/>
            </a:pPr>
            <a:r>
              <a:rPr lang="ko-KR" sz="1400"/>
              <a:t>package.xml</a:t>
            </a:r>
            <a:endParaRPr sz="1400"/>
          </a:p>
          <a:p>
            <a:pPr indent="-317500" lvl="0" marL="457200" rtl="0" algn="l">
              <a:spcBef>
                <a:spcPts val="0"/>
              </a:spcBef>
              <a:spcAft>
                <a:spcPts val="0"/>
              </a:spcAft>
              <a:buSzPts val="1400"/>
              <a:buChar char="●"/>
            </a:pPr>
            <a:r>
              <a:rPr lang="ko-KR" sz="1400"/>
              <a:t>CMakeLists.txt</a:t>
            </a:r>
            <a:endParaRPr sz="1400"/>
          </a:p>
          <a:p>
            <a:pPr indent="-317500" lvl="0" marL="457200" rtl="0" algn="l">
              <a:spcBef>
                <a:spcPts val="0"/>
              </a:spcBef>
              <a:spcAft>
                <a:spcPts val="0"/>
              </a:spcAft>
              <a:buSzPts val="1400"/>
              <a:buChar char="●"/>
            </a:pPr>
            <a:r>
              <a:rPr lang="ko-KR" sz="1400"/>
              <a:t>README.md</a:t>
            </a:r>
            <a:endParaRPr sz="1400"/>
          </a:p>
          <a:p>
            <a:pPr indent="-317500" lvl="0" marL="457200" rtl="0" algn="l">
              <a:spcBef>
                <a:spcPts val="0"/>
              </a:spcBef>
              <a:spcAft>
                <a:spcPts val="0"/>
              </a:spcAft>
              <a:buSzPts val="1400"/>
              <a:buChar char="●"/>
            </a:pPr>
            <a:r>
              <a:rPr lang="ko-KR" sz="1400"/>
              <a:t>LICENSE</a:t>
            </a:r>
            <a:endParaRPr sz="1400"/>
          </a:p>
          <a:p>
            <a:pPr indent="-317500" lvl="0" marL="457200" rtl="0" algn="l">
              <a:spcBef>
                <a:spcPts val="0"/>
              </a:spcBef>
              <a:spcAft>
                <a:spcPts val="0"/>
              </a:spcAft>
              <a:buSzPts val="1400"/>
              <a:buChar char="●"/>
            </a:pPr>
            <a:r>
              <a:rPr lang="ko-KR" sz="1400"/>
              <a:t>CHANGELOG.rst</a:t>
            </a:r>
            <a:endParaRPr sz="1400"/>
          </a:p>
          <a:p>
            <a:pPr indent="-317500" lvl="0" marL="457200" rtl="0" algn="l">
              <a:spcBef>
                <a:spcPts val="0"/>
              </a:spcBef>
              <a:spcAft>
                <a:spcPts val="0"/>
              </a:spcAft>
              <a:buSzPts val="1400"/>
              <a:buChar char="●"/>
            </a:pPr>
            <a:r>
              <a:rPr lang="ko-KR" sz="1400"/>
              <a:t>.gitignore</a:t>
            </a:r>
            <a:endParaRPr sz="1400"/>
          </a:p>
          <a:p>
            <a:pPr indent="-317500" lvl="0" marL="457200" rtl="0" algn="l">
              <a:spcBef>
                <a:spcPts val="0"/>
              </a:spcBef>
              <a:spcAft>
                <a:spcPts val="0"/>
              </a:spcAft>
              <a:buSzPts val="1400"/>
              <a:buChar char="●"/>
            </a:pPr>
            <a:r>
              <a:rPr lang="ko-KR" sz="1400"/>
              <a:t>.travis.yml</a:t>
            </a:r>
            <a:endParaRPr sz="1400"/>
          </a:p>
          <a:p>
            <a:pPr indent="-317500" lvl="0" marL="457200" rtl="0" algn="l">
              <a:spcBef>
                <a:spcPts val="0"/>
              </a:spcBef>
              <a:spcAft>
                <a:spcPts val="0"/>
              </a:spcAft>
              <a:buSzPts val="1400"/>
              <a:buChar char="●"/>
            </a:pPr>
            <a:r>
              <a:rPr lang="ko-KR" sz="1400"/>
              <a:t>*.repos</a:t>
            </a:r>
            <a:endParaRPr sz="1400"/>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25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C++ Style</a:t>
            </a:r>
            <a:endParaRPr/>
          </a:p>
        </p:txBody>
      </p:sp>
      <p:sp>
        <p:nvSpPr>
          <p:cNvPr id="1951" name="Google Shape;1951;p25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u="sng">
                <a:hlinkClick r:id="rId3"/>
              </a:rPr>
              <a:t>ROS 2 Developer Guide</a:t>
            </a:r>
            <a:r>
              <a:rPr lang="ko-KR" sz="1400"/>
              <a:t> 및 </a:t>
            </a:r>
            <a:r>
              <a:rPr b="1" lang="ko-KR" sz="1400" u="sng">
                <a:hlinkClick r:id="rId4"/>
              </a:rPr>
              <a:t>ROS 2 Code style</a:t>
            </a:r>
            <a:r>
              <a:rPr lang="ko-KR" sz="1400"/>
              <a:t>에서 다루고 있는 C++ 코드 스타일은 오픈소스 커뮤니티에서 가장 널리 사용 중인 </a:t>
            </a:r>
            <a:r>
              <a:rPr b="1" lang="ko-KR" sz="1400" u="sng">
                <a:hlinkClick r:id="rId5"/>
              </a:rPr>
              <a:t>Google C++ Style Guide</a:t>
            </a:r>
            <a:r>
              <a:rPr lang="ko-KR" sz="1400"/>
              <a:t>를 사용하고 있으며 ROS의 특성에 따라 일부를 수정하여 사용하고 있다. 하기에 기재되지 않는 부분은 </a:t>
            </a:r>
            <a:r>
              <a:rPr b="1" lang="ko-KR" sz="1400" u="sng">
                <a:hlinkClick r:id="rId6"/>
              </a:rPr>
              <a:t>REPs</a:t>
            </a:r>
            <a:r>
              <a:rPr lang="ko-KR" sz="1400"/>
              <a:t> 및 Google C++ Style Guide 문서를 참고하도록 하자.</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(1) 기본 규칙</a:t>
            </a:r>
            <a:endParaRPr sz="1400"/>
          </a:p>
          <a:p>
            <a:pPr indent="-317500" lvl="0" marL="457200" rtl="0" algn="l">
              <a:spcBef>
                <a:spcPts val="0"/>
              </a:spcBef>
              <a:spcAft>
                <a:spcPts val="0"/>
              </a:spcAft>
              <a:buSzPts val="1400"/>
              <a:buChar char="●"/>
            </a:pPr>
            <a:r>
              <a:rPr lang="ko-KR" sz="1400" u="sng">
                <a:solidFill>
                  <a:schemeClr val="hlink"/>
                </a:solidFill>
                <a:hlinkClick r:id="rId7"/>
              </a:rPr>
              <a:t>C++14 Standard</a:t>
            </a:r>
            <a:r>
              <a:rPr lang="ko-KR" sz="1400"/>
              <a:t>를 준수한다.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(2) 라인 길이</a:t>
            </a:r>
            <a:endParaRPr sz="1400"/>
          </a:p>
          <a:p>
            <a:pPr indent="-317500" lvl="0" marL="457200" rtl="0" algn="l">
              <a:spcBef>
                <a:spcPts val="0"/>
              </a:spcBef>
              <a:spcAft>
                <a:spcPts val="0"/>
              </a:spcAft>
              <a:buSzPts val="1400"/>
              <a:buChar char="●"/>
            </a:pPr>
            <a:r>
              <a:rPr lang="ko-KR" sz="1400"/>
              <a:t>최대 100 문자</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(3) 이름 규칙 (Naming)</a:t>
            </a:r>
            <a:endParaRPr sz="1400"/>
          </a:p>
          <a:p>
            <a:pPr indent="-317500" lvl="0" marL="457200" rtl="0" algn="l">
              <a:spcBef>
                <a:spcPts val="0"/>
              </a:spcBef>
              <a:spcAft>
                <a:spcPts val="0"/>
              </a:spcAft>
              <a:buSzPts val="1400"/>
              <a:buChar char="●"/>
            </a:pPr>
            <a:r>
              <a:rPr lang="ko-KR" sz="1400"/>
              <a:t>CamelCased		: 타입, 클래스, 구조체, 열거형</a:t>
            </a:r>
            <a:endParaRPr sz="1400"/>
          </a:p>
          <a:p>
            <a:pPr indent="-317500" lvl="0" marL="457200" rtl="0" algn="l">
              <a:spcBef>
                <a:spcPts val="0"/>
              </a:spcBef>
              <a:spcAft>
                <a:spcPts val="0"/>
              </a:spcAft>
              <a:buSzPts val="1400"/>
              <a:buChar char="●"/>
            </a:pPr>
            <a:r>
              <a:rPr lang="ko-KR" sz="1400"/>
              <a:t>snake_case		: 파일, 패키지, 인터페이스, 네임스페이스, 변수, 함수, 메소드</a:t>
            </a:r>
            <a:endParaRPr sz="1400"/>
          </a:p>
          <a:p>
            <a:pPr indent="-317500" lvl="0" marL="457200" rtl="0" algn="l">
              <a:spcBef>
                <a:spcPts val="0"/>
              </a:spcBef>
              <a:spcAft>
                <a:spcPts val="0"/>
              </a:spcAft>
              <a:buSzPts val="1400"/>
              <a:buChar char="●"/>
            </a:pPr>
            <a:r>
              <a:rPr lang="ko-KR" sz="1400"/>
              <a:t>ALL_CAPITALS	: 상수, 매크로</a:t>
            </a:r>
            <a:br>
              <a:rPr lang="ko-KR" sz="1400"/>
            </a:br>
            <a:endParaRPr sz="1400"/>
          </a:p>
          <a:p>
            <a:pPr indent="-317500" lvl="0" marL="457200" rtl="0" algn="l">
              <a:spcBef>
                <a:spcPts val="0"/>
              </a:spcBef>
              <a:spcAft>
                <a:spcPts val="0"/>
              </a:spcAft>
              <a:buSzPts val="1400"/>
              <a:buChar char="●"/>
            </a:pPr>
            <a:r>
              <a:rPr lang="ko-KR" sz="1400"/>
              <a:t>소스 파일은 `​.cpp` 확장자를 사용한다.</a:t>
            </a:r>
            <a:endParaRPr sz="1400"/>
          </a:p>
          <a:p>
            <a:pPr indent="-317500" lvl="0" marL="457200" rtl="0" algn="l">
              <a:spcBef>
                <a:spcPts val="0"/>
              </a:spcBef>
              <a:spcAft>
                <a:spcPts val="0"/>
              </a:spcAft>
              <a:buSzPts val="1400"/>
              <a:buChar char="●"/>
            </a:pPr>
            <a:r>
              <a:rPr lang="ko-KR" sz="1400"/>
              <a:t>헤더 파일은 `​.hpp` 확장자를 사용한다.</a:t>
            </a:r>
            <a:endParaRPr sz="1400"/>
          </a:p>
          <a:p>
            <a:pPr indent="-317500" lvl="0" marL="457200" rtl="0" algn="l">
              <a:spcBef>
                <a:spcPts val="0"/>
              </a:spcBef>
              <a:spcAft>
                <a:spcPts val="0"/>
              </a:spcAft>
              <a:buSzPts val="1400"/>
              <a:buChar char="●"/>
            </a:pPr>
            <a:r>
              <a:rPr lang="ko-KR" sz="1400"/>
              <a:t>전역변수(global variable)는 사용이 피치 못한 경우에는 `g_` 접두어를 붙인다.</a:t>
            </a:r>
            <a:endParaRPr sz="1400"/>
          </a:p>
          <a:p>
            <a:pPr indent="-317500" lvl="0" marL="457200" rtl="0" algn="l">
              <a:spcBef>
                <a:spcPts val="0"/>
              </a:spcBef>
              <a:spcAft>
                <a:spcPts val="0"/>
              </a:spcAft>
              <a:buSzPts val="1400"/>
              <a:buChar char="●"/>
            </a:pPr>
            <a:r>
              <a:rPr lang="ko-KR" sz="1400"/>
              <a:t>클래스 멤버 변수(class member variable)는 마지막에 밑줄(`_`)을 붙인다.</a:t>
            </a:r>
            <a:endParaRPr sz="1400"/>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25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C++ Style</a:t>
            </a:r>
            <a:endParaRPr/>
          </a:p>
        </p:txBody>
      </p:sp>
      <p:sp>
        <p:nvSpPr>
          <p:cNvPr id="1958" name="Google Shape;1958;p254"/>
          <p:cNvSpPr txBox="1"/>
          <p:nvPr>
            <p:ph idx="1" type="body"/>
          </p:nvPr>
        </p:nvSpPr>
        <p:spPr>
          <a:xfrm>
            <a:off x="371800" y="902000"/>
            <a:ext cx="8772300" cy="42414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(4) 공백 문자 대 탭 (Spaces vs. Tabs)</a:t>
            </a:r>
            <a:endParaRPr sz="1400"/>
          </a:p>
          <a:p>
            <a:pPr indent="-317500" lvl="0" marL="457200" rtl="0" algn="l">
              <a:spcBef>
                <a:spcPts val="0"/>
              </a:spcBef>
              <a:spcAft>
                <a:spcPts val="0"/>
              </a:spcAft>
              <a:buSzPts val="1400"/>
              <a:buChar char="●"/>
            </a:pPr>
            <a:r>
              <a:rPr lang="ko-KR" sz="1400"/>
              <a:t>기본 들여쓰기(indent)는 공백 문자(space) `2개`를 사용한다. (탭(tab)문자 사용 금지)</a:t>
            </a:r>
            <a:endParaRPr sz="1400"/>
          </a:p>
          <a:p>
            <a:pPr indent="-317500" lvl="0" marL="457200" rtl="0" algn="l">
              <a:spcBef>
                <a:spcPts val="0"/>
              </a:spcBef>
              <a:spcAft>
                <a:spcPts val="0"/>
              </a:spcAft>
              <a:buSzPts val="1400"/>
              <a:buChar char="●"/>
            </a:pPr>
            <a:r>
              <a:rPr lang="ko-KR" sz="1400"/>
              <a:t>`Class`의 `public:`, `protected:`, `private:`은 들여쓰기를 사용하지 않는다.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​(5) 괄호 (Brace)</a:t>
            </a:r>
            <a:endParaRPr sz="1400"/>
          </a:p>
          <a:p>
            <a:pPr indent="-317500" lvl="0" marL="457200" rtl="0" algn="l">
              <a:spcBef>
                <a:spcPts val="0"/>
              </a:spcBef>
              <a:spcAft>
                <a:spcPts val="0"/>
              </a:spcAft>
              <a:buSzPts val="1400"/>
              <a:buChar char="●"/>
            </a:pPr>
            <a:r>
              <a:rPr lang="ko-KR" sz="1400"/>
              <a:t>모든 if, else, do, while, for 구문에 괄호를 사용한다.</a:t>
            </a:r>
            <a:endParaRPr sz="1400"/>
          </a:p>
          <a:p>
            <a:pPr indent="-317500" lvl="0" marL="457200" rtl="0" algn="l">
              <a:spcBef>
                <a:spcPts val="0"/>
              </a:spcBef>
              <a:spcAft>
                <a:spcPts val="0"/>
              </a:spcAft>
              <a:buSzPts val="1400"/>
              <a:buChar char="●"/>
            </a:pPr>
            <a:r>
              <a:rPr lang="ko-KR" sz="1400"/>
              <a:t>괄호 및 공백 사용은 아래 예제를 참고하자.</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(6) 주석 (Comments)</a:t>
            </a:r>
            <a:endParaRPr sz="1400"/>
          </a:p>
          <a:p>
            <a:pPr indent="-317500" lvl="0" marL="457200" rtl="0" algn="l">
              <a:spcBef>
                <a:spcPts val="0"/>
              </a:spcBef>
              <a:spcAft>
                <a:spcPts val="0"/>
              </a:spcAft>
              <a:buSzPts val="1400"/>
              <a:buChar char="●"/>
            </a:pPr>
            <a:r>
              <a:rPr lang="ko-KR" sz="1400"/>
              <a:t>문서 주석에는 `/** */`을 사용한다.</a:t>
            </a:r>
            <a:endParaRPr sz="1400"/>
          </a:p>
          <a:p>
            <a:pPr indent="-317500" lvl="0" marL="457200" rtl="0" algn="l">
              <a:spcBef>
                <a:spcPts val="0"/>
              </a:spcBef>
              <a:spcAft>
                <a:spcPts val="0"/>
              </a:spcAft>
              <a:buSzPts val="1400"/>
              <a:buChar char="●"/>
            </a:pPr>
            <a:r>
              <a:rPr lang="ko-KR" sz="1400"/>
              <a:t>구현 주석에는 `//`을 사용한다.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(7) 린터 (Linters)</a:t>
            </a:r>
            <a:endParaRPr sz="1400"/>
          </a:p>
          <a:p>
            <a:pPr indent="-317500" lvl="0" marL="457200" rtl="0" algn="l">
              <a:spcBef>
                <a:spcPts val="0"/>
              </a:spcBef>
              <a:spcAft>
                <a:spcPts val="0"/>
              </a:spcAft>
              <a:buSzPts val="1400"/>
              <a:buChar char="●"/>
            </a:pPr>
            <a:r>
              <a:rPr lang="ko-KR" sz="1400"/>
              <a:t>C++ 코드 스타일의 자동 오류 검출을 위하여 </a:t>
            </a:r>
            <a:r>
              <a:rPr lang="ko-KR" sz="1400" u="sng">
                <a:solidFill>
                  <a:schemeClr val="hlink"/>
                </a:solidFill>
                <a:hlinkClick r:id="rId3"/>
              </a:rPr>
              <a:t>ament_cpplint</a:t>
            </a:r>
            <a:r>
              <a:rPr lang="ko-KR" sz="1400"/>
              <a:t>, </a:t>
            </a:r>
            <a:r>
              <a:rPr lang="ko-KR" sz="1400" u="sng">
                <a:solidFill>
                  <a:schemeClr val="hlink"/>
                </a:solidFill>
                <a:hlinkClick r:id="rId4"/>
              </a:rPr>
              <a:t>ament_uncrustify</a:t>
            </a:r>
            <a:r>
              <a:rPr lang="ko-KR" sz="1400"/>
              <a:t>를 사용하고 정적 코드 분석이 필요한 경우 </a:t>
            </a:r>
            <a:r>
              <a:rPr lang="ko-KR" sz="1400" u="sng">
                <a:solidFill>
                  <a:schemeClr val="hlink"/>
                </a:solidFill>
                <a:hlinkClick r:id="rId5"/>
              </a:rPr>
              <a:t>ament_cppcheck</a:t>
            </a:r>
            <a:r>
              <a:rPr lang="ko-KR" sz="1400"/>
              <a:t>를 사용하자.</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(8) 기타</a:t>
            </a:r>
            <a:endParaRPr sz="1400"/>
          </a:p>
          <a:p>
            <a:pPr indent="-317500" lvl="0" marL="457200" rtl="0" algn="l">
              <a:spcBef>
                <a:spcPts val="0"/>
              </a:spcBef>
              <a:spcAft>
                <a:spcPts val="0"/>
              </a:spcAft>
              <a:buSzPts val="1400"/>
              <a:buChar char="●"/>
            </a:pPr>
            <a:r>
              <a:rPr lang="ko-KR" sz="1400"/>
              <a:t>Boost 라이브러리의 사용은 가능한 피하고 어쩔 수 없을 경우에만 사용한다.</a:t>
            </a:r>
            <a:endParaRPr sz="1400"/>
          </a:p>
          <a:p>
            <a:pPr indent="-317500" lvl="0" marL="457200" rtl="0" algn="l">
              <a:spcBef>
                <a:spcPts val="0"/>
              </a:spcBef>
              <a:spcAft>
                <a:spcPts val="0"/>
              </a:spcAft>
              <a:buSzPts val="1400"/>
              <a:buChar char="●"/>
            </a:pPr>
            <a:r>
              <a:rPr lang="ko-KR" sz="1400"/>
              <a:t>포인트 구문은 `char * c;`처럼 사용한다. (`char* c;` 이나 `char *c;` 처럼 사용하지 않는다.)</a:t>
            </a:r>
            <a:endParaRPr sz="1400"/>
          </a:p>
          <a:p>
            <a:pPr indent="-317500" lvl="0" marL="457200" rtl="0" algn="l">
              <a:spcBef>
                <a:spcPts val="0"/>
              </a:spcBef>
              <a:spcAft>
                <a:spcPts val="0"/>
              </a:spcAft>
              <a:buSzPts val="1400"/>
              <a:buChar char="●"/>
            </a:pPr>
            <a:r>
              <a:rPr lang="ko-KR" sz="1400"/>
              <a:t>중첩 템플릿은 `set&lt;list&lt;string&gt;&gt;`처럼 사용한다. </a:t>
            </a:r>
            <a:r>
              <a:rPr lang="ko-KR" sz="1200"/>
              <a:t>(`set&lt;list&lt;string&gt; &gt;` 또는 `set&lt; list&lt;string&gt; &gt;`처럼 사용하지 않는다.)</a:t>
            </a:r>
            <a:endParaRPr sz="1200"/>
          </a:p>
          <a:p>
            <a:pPr indent="0" lvl="0" marL="0" rtl="0" algn="l">
              <a:spcBef>
                <a:spcPts val="0"/>
              </a:spcBef>
              <a:spcAft>
                <a:spcPts val="0"/>
              </a:spcAft>
              <a:buNone/>
            </a:pPr>
            <a:r>
              <a:t/>
            </a:r>
            <a:endParaRPr sz="1400"/>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25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Python Style</a:t>
            </a:r>
            <a:endParaRPr/>
          </a:p>
        </p:txBody>
      </p:sp>
      <p:sp>
        <p:nvSpPr>
          <p:cNvPr id="1965" name="Google Shape;1965;p25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u="sng">
                <a:hlinkClick r:id="rId3"/>
              </a:rPr>
              <a:t>ROS 2 Developer Guide</a:t>
            </a:r>
            <a:r>
              <a:rPr lang="ko-KR" sz="1400"/>
              <a:t> 및 </a:t>
            </a:r>
            <a:r>
              <a:rPr b="1" lang="ko-KR" sz="1400" u="sng">
                <a:hlinkClick r:id="rId4"/>
              </a:rPr>
              <a:t>ROS 2 Code style</a:t>
            </a:r>
            <a:r>
              <a:rPr lang="ko-KR" sz="1400"/>
              <a:t>에서 다루고 있는 Python 코드 스타일은 </a:t>
            </a:r>
            <a:r>
              <a:rPr lang="ko-KR" sz="1400" u="sng">
                <a:hlinkClick r:id="rId5"/>
              </a:rPr>
              <a:t>Python Enhancement Proposals (PEPs)</a:t>
            </a:r>
            <a:r>
              <a:rPr lang="ko-KR" sz="1400"/>
              <a:t>의 </a:t>
            </a:r>
            <a:r>
              <a:rPr lang="ko-KR" sz="1400" u="sng">
                <a:hlinkClick r:id="rId6"/>
              </a:rPr>
              <a:t>PEP 8</a:t>
            </a:r>
            <a:r>
              <a:rPr lang="ko-KR" sz="1400"/>
              <a:t>를 준수한다.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(1) 기본 규칙</a:t>
            </a:r>
            <a:endParaRPr sz="1400"/>
          </a:p>
          <a:p>
            <a:pPr indent="-317500" lvl="0" marL="457200" rtl="0" algn="l">
              <a:spcBef>
                <a:spcPts val="0"/>
              </a:spcBef>
              <a:spcAft>
                <a:spcPts val="0"/>
              </a:spcAft>
              <a:buSzPts val="1400"/>
              <a:buChar char="●"/>
            </a:pPr>
            <a:r>
              <a:rPr lang="ko-KR" sz="1400"/>
              <a:t>Python 3 (Python 3.5 이상)를 사용한다.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(2) 라인 길이</a:t>
            </a:r>
            <a:endParaRPr sz="1400"/>
          </a:p>
          <a:p>
            <a:pPr indent="-317500" lvl="0" marL="457200" rtl="0" algn="l">
              <a:spcBef>
                <a:spcPts val="0"/>
              </a:spcBef>
              <a:spcAft>
                <a:spcPts val="0"/>
              </a:spcAft>
              <a:buSzPts val="1400"/>
              <a:buChar char="●"/>
            </a:pPr>
            <a:r>
              <a:rPr lang="ko-KR" sz="1400"/>
              <a:t>최대 100 문자</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(3) 이름 규칙 (Naming)</a:t>
            </a:r>
            <a:endParaRPr sz="1400"/>
          </a:p>
          <a:p>
            <a:pPr indent="-317500" lvl="0" marL="457200" rtl="0" algn="l">
              <a:spcBef>
                <a:spcPts val="0"/>
              </a:spcBef>
              <a:spcAft>
                <a:spcPts val="0"/>
              </a:spcAft>
              <a:buSzPts val="1400"/>
              <a:buChar char="●"/>
            </a:pPr>
            <a:r>
              <a:rPr lang="ko-KR" sz="1400"/>
              <a:t>CamelCased		: 타입, 클래스</a:t>
            </a:r>
            <a:endParaRPr sz="1400"/>
          </a:p>
          <a:p>
            <a:pPr indent="-317500" lvl="0" marL="457200" rtl="0" algn="l">
              <a:spcBef>
                <a:spcPts val="0"/>
              </a:spcBef>
              <a:spcAft>
                <a:spcPts val="0"/>
              </a:spcAft>
              <a:buSzPts val="1400"/>
              <a:buChar char="●"/>
            </a:pPr>
            <a:r>
              <a:rPr lang="ko-KR" sz="1400"/>
              <a:t>snake_case		: 파일, 패키지, 인터페이스, 모듈, 변수, 함수, 메소드</a:t>
            </a:r>
            <a:endParaRPr sz="1400"/>
          </a:p>
          <a:p>
            <a:pPr indent="-317500" lvl="0" marL="457200" rtl="0" algn="l">
              <a:spcBef>
                <a:spcPts val="0"/>
              </a:spcBef>
              <a:spcAft>
                <a:spcPts val="0"/>
              </a:spcAft>
              <a:buSzPts val="1400"/>
              <a:buChar char="●"/>
            </a:pPr>
            <a:r>
              <a:rPr lang="ko-KR" sz="1400"/>
              <a:t>ALL_CAPITALS	: 상수</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(4) 공백 문자 대 탭 (Spaces vs. Tabs)</a:t>
            </a:r>
            <a:endParaRPr sz="1400"/>
          </a:p>
          <a:p>
            <a:pPr indent="-317500" lvl="0" marL="457200" rtl="0" algn="l">
              <a:spcBef>
                <a:spcPts val="0"/>
              </a:spcBef>
              <a:spcAft>
                <a:spcPts val="0"/>
              </a:spcAft>
              <a:buSzPts val="1400"/>
              <a:buChar char="●"/>
            </a:pPr>
            <a:r>
              <a:rPr lang="ko-KR" sz="1400"/>
              <a:t>기본 들여쓰기(indent)는 공백 문자(space) `4개`를 사용한다. (탭(tab)문자 사용 금지)</a:t>
            </a:r>
            <a:endParaRPr sz="1400"/>
          </a:p>
          <a:p>
            <a:pPr indent="-317500" lvl="0" marL="457200" rtl="0" algn="l">
              <a:spcBef>
                <a:spcPts val="0"/>
              </a:spcBef>
              <a:spcAft>
                <a:spcPts val="0"/>
              </a:spcAft>
              <a:buSzPts val="1400"/>
              <a:buChar char="●"/>
            </a:pPr>
            <a:r>
              <a:rPr lang="ko-KR" sz="1400"/>
              <a:t>`Hanging indent`(문장 중간에 들여쓰기를 사용하는 형식)의 사용 방법은 아래 예제를 참고하자.</a:t>
            </a:r>
            <a:endParaRPr sz="1400"/>
          </a:p>
          <a:p>
            <a:pPr indent="-317500" lvl="0" marL="457200" rtl="0" algn="l">
              <a:spcBef>
                <a:spcPts val="0"/>
              </a:spcBef>
              <a:spcAft>
                <a:spcPts val="0"/>
              </a:spcAft>
              <a:buSzPts val="1400"/>
              <a:buChar char="●"/>
            </a:pPr>
            <a:r>
              <a:rPr lang="ko-KR" sz="1400"/>
              <a:t>괄호 및 공백 사용은 아래 예제를 참고하자.</a:t>
            </a:r>
            <a:endParaRPr sz="1400"/>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25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Python Style</a:t>
            </a:r>
            <a:endParaRPr/>
          </a:p>
        </p:txBody>
      </p:sp>
      <p:sp>
        <p:nvSpPr>
          <p:cNvPr id="1972" name="Google Shape;1972;p25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(5) 괄호 (Brace)</a:t>
            </a:r>
            <a:endParaRPr sz="1400"/>
          </a:p>
          <a:p>
            <a:pPr indent="-317500" lvl="0" marL="457200" rtl="0" algn="l">
              <a:spcBef>
                <a:spcPts val="0"/>
              </a:spcBef>
              <a:spcAft>
                <a:spcPts val="0"/>
              </a:spcAft>
              <a:buSzPts val="1400"/>
              <a:buChar char="●"/>
            </a:pPr>
            <a:r>
              <a:rPr lang="ko-KR" sz="1400"/>
              <a:t>괄호는 계산식 및 배열 인덱스로 사용하며, 자료형에 따라 적절한 괄호(대괄호 `[ ]`, 중괄호 `{ }`, 소괄호 `( )`)를 사용한다.</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(6) 주석 (Comments)</a:t>
            </a:r>
            <a:endParaRPr sz="1400"/>
          </a:p>
          <a:p>
            <a:pPr indent="-317500" lvl="0" marL="457200" rtl="0" algn="l">
              <a:spcBef>
                <a:spcPts val="0"/>
              </a:spcBef>
              <a:spcAft>
                <a:spcPts val="0"/>
              </a:spcAft>
              <a:buSzPts val="1400"/>
              <a:buChar char="●"/>
            </a:pPr>
            <a:r>
              <a:rPr lang="ko-KR" sz="1400"/>
              <a:t>문서 주석에는 `"""`을 사용하며 Docstring Conventions을 기술한 </a:t>
            </a:r>
            <a:r>
              <a:rPr lang="ko-KR" sz="1400" u="sng">
                <a:solidFill>
                  <a:schemeClr val="hlink"/>
                </a:solidFill>
                <a:hlinkClick r:id="rId3"/>
              </a:rPr>
              <a:t>PEP 257</a:t>
            </a:r>
            <a:r>
              <a:rPr lang="ko-KR" sz="1400"/>
              <a:t>을 준수한다.</a:t>
            </a:r>
            <a:endParaRPr sz="1400"/>
          </a:p>
          <a:p>
            <a:pPr indent="-317500" lvl="0" marL="457200" rtl="0" algn="l">
              <a:spcBef>
                <a:spcPts val="0"/>
              </a:spcBef>
              <a:spcAft>
                <a:spcPts val="0"/>
              </a:spcAft>
              <a:buSzPts val="1400"/>
              <a:buChar char="●"/>
            </a:pPr>
            <a:r>
              <a:rPr lang="ko-KR" sz="1400"/>
              <a:t>구현 주석에는 `#`을 사용한다.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(7) 린터 (Linters)</a:t>
            </a:r>
            <a:endParaRPr sz="1400"/>
          </a:p>
          <a:p>
            <a:pPr indent="-317500" lvl="0" marL="457200" rtl="0" algn="l">
              <a:spcBef>
                <a:spcPts val="0"/>
              </a:spcBef>
              <a:spcAft>
                <a:spcPts val="0"/>
              </a:spcAft>
              <a:buSzPts val="1400"/>
              <a:buChar char="●"/>
            </a:pPr>
            <a:r>
              <a:rPr lang="ko-KR" sz="1400"/>
              <a:t>Python 코드 스타일의 자동 오류 검출을 위하여 </a:t>
            </a:r>
            <a:r>
              <a:rPr lang="ko-KR" sz="1400" u="sng">
                <a:solidFill>
                  <a:schemeClr val="hlink"/>
                </a:solidFill>
                <a:hlinkClick r:id="rId4"/>
              </a:rPr>
              <a:t>ament_flake8</a:t>
            </a:r>
            <a:r>
              <a:rPr lang="ko-KR" sz="1400"/>
              <a:t>를 사용하자.</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(8) 기타</a:t>
            </a:r>
            <a:endParaRPr sz="1400"/>
          </a:p>
          <a:p>
            <a:pPr indent="-317500" lvl="0" marL="457200" rtl="0" algn="l">
              <a:spcBef>
                <a:spcPts val="0"/>
              </a:spcBef>
              <a:spcAft>
                <a:spcPts val="0"/>
              </a:spcAft>
              <a:buSzPts val="1400"/>
              <a:buChar char="●"/>
            </a:pPr>
            <a:r>
              <a:rPr lang="ko-KR" sz="1400"/>
              <a:t>모든 문자는 큰 따옴표(`"`, double quotes)가 아닌 작은 따옴표(`'`, single quotes)를 사용하여 표현한다.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 다른 언어</a:t>
            </a:r>
            <a:endParaRPr sz="1400"/>
          </a:p>
          <a:p>
            <a:pPr indent="-317500" lvl="0" marL="457200" rtl="0" algn="l">
              <a:spcBef>
                <a:spcPts val="0"/>
              </a:spcBef>
              <a:spcAft>
                <a:spcPts val="0"/>
              </a:spcAft>
              <a:buSzPts val="1400"/>
              <a:buChar char="●"/>
            </a:pPr>
            <a:r>
              <a:rPr lang="ko-KR" sz="1400"/>
              <a:t>C 언어는 C99 Standard를 준수하며 </a:t>
            </a:r>
            <a:r>
              <a:rPr lang="ko-KR" sz="1400" u="sng">
                <a:solidFill>
                  <a:schemeClr val="hlink"/>
                </a:solidFill>
                <a:hlinkClick r:id="rId5"/>
              </a:rPr>
              <a:t>PEP-7</a:t>
            </a:r>
            <a:r>
              <a:rPr lang="ko-KR" sz="1400"/>
              <a:t>를 참고하자.</a:t>
            </a:r>
            <a:endParaRPr sz="1400"/>
          </a:p>
          <a:p>
            <a:pPr indent="-317500" lvl="0" marL="457200" rtl="0" algn="l">
              <a:spcBef>
                <a:spcPts val="0"/>
              </a:spcBef>
              <a:spcAft>
                <a:spcPts val="0"/>
              </a:spcAft>
              <a:buSzPts val="1400"/>
              <a:buChar char="●"/>
            </a:pPr>
            <a:r>
              <a:rPr lang="ko-KR" sz="1400"/>
              <a:t>Javascript 언어는 </a:t>
            </a:r>
            <a:r>
              <a:rPr lang="ko-KR" sz="1400" u="sng">
                <a:solidFill>
                  <a:schemeClr val="hlink"/>
                </a:solidFill>
                <a:hlinkClick r:id="rId6"/>
              </a:rPr>
              <a:t>airbnb Javascript Style guide</a:t>
            </a:r>
            <a:r>
              <a:rPr lang="ko-KR" sz="1400"/>
              <a:t>를 참고하자.</a:t>
            </a:r>
            <a:endParaRPr sz="1400"/>
          </a:p>
          <a:p>
            <a:pPr indent="0" lvl="0" marL="0" rtl="0" algn="l">
              <a:spcBef>
                <a:spcPts val="0"/>
              </a:spcBef>
              <a:spcAft>
                <a:spcPts val="0"/>
              </a:spcAft>
              <a:buNone/>
            </a:pPr>
            <a:r>
              <a:t/>
            </a:r>
            <a:endParaRPr sz="1400"/>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257"/>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1979" name="Google Shape;1979;p257"/>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프로그래밍 기초</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(Python)</a:t>
            </a:r>
            <a:endParaRPr b="1" sz="3600">
              <a:latin typeface="Calibri"/>
              <a:ea typeface="Calibri"/>
              <a:cs typeface="Calibri"/>
              <a:sym typeface="Calibri"/>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sp>
        <p:nvSpPr>
          <p:cNvPr id="1985" name="Google Shape;1985;p25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ROS의 Hello World, rclpy 버전</a:t>
            </a:r>
            <a:endParaRPr/>
          </a:p>
        </p:txBody>
      </p:sp>
      <p:sp>
        <p:nvSpPr>
          <p:cNvPr id="1986" name="Google Shape;1986;p258"/>
          <p:cNvSpPr txBox="1"/>
          <p:nvPr>
            <p:ph idx="1" type="body"/>
          </p:nvPr>
        </p:nvSpPr>
        <p:spPr>
          <a:xfrm>
            <a:off x="372604" y="887230"/>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프로그래밍 언어를 배울 때 처음에 등장하는 Hello World는 화면에 Hello World라는 문구를 출력하는 것으로 시작한다. ROS의 Hello World 또한 다르지 않지만 출력보다는 </a:t>
            </a:r>
            <a:r>
              <a:rPr b="1" lang="ko-KR" sz="1400"/>
              <a:t>메시지 전송에 더 초점을 둔다</a:t>
            </a:r>
            <a:r>
              <a:rPr lang="ko-KR" sz="1400"/>
              <a:t>. 오늘은 Python 언어로 ROS 2의 가장 간단한 구조의 토픽(topic) </a:t>
            </a:r>
            <a:r>
              <a:rPr b="1" lang="ko-KR" sz="1400"/>
              <a:t>퍼블리셔(publisher)</a:t>
            </a:r>
            <a:r>
              <a:rPr lang="ko-KR" sz="1400"/>
              <a:t>와 </a:t>
            </a:r>
            <a:r>
              <a:rPr b="1" lang="ko-KR" sz="1400"/>
              <a:t>서브스크라이버(subscriber)</a:t>
            </a:r>
            <a:r>
              <a:rPr lang="ko-KR" sz="1400"/>
              <a:t>를 작성하고 동작시켜 보겠다.</a:t>
            </a:r>
            <a:endParaRPr sz="1400"/>
          </a:p>
        </p:txBody>
      </p:sp>
      <p:sp>
        <p:nvSpPr>
          <p:cNvPr id="1987" name="Google Shape;1987;p258"/>
          <p:cNvSpPr txBox="1"/>
          <p:nvPr/>
        </p:nvSpPr>
        <p:spPr>
          <a:xfrm>
            <a:off x="448250" y="1842000"/>
            <a:ext cx="5760000" cy="30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pkg create [패키지이름] --build-type [빌드 타입] --dependencies [의존패키지1] [의존패키지n]</a:t>
            </a:r>
            <a:endParaRPr b="1" sz="1000">
              <a:solidFill>
                <a:srgbClr val="FFFFFF"/>
              </a:solidFill>
              <a:latin typeface="Calibri"/>
              <a:ea typeface="Calibri"/>
              <a:cs typeface="Calibri"/>
              <a:sym typeface="Calibri"/>
            </a:endParaRPr>
          </a:p>
        </p:txBody>
      </p:sp>
      <p:sp>
        <p:nvSpPr>
          <p:cNvPr id="1988" name="Google Shape;1988;p258"/>
          <p:cNvSpPr txBox="1"/>
          <p:nvPr/>
        </p:nvSpPr>
        <p:spPr>
          <a:xfrm>
            <a:off x="448250" y="2222650"/>
            <a:ext cx="5760000" cy="447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cd ~/robot_ws/src/</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ros2 pkg create my_first_ros_rclpy_pkg --build-type ament_python --dependencies rclpy std_msgs﻿</a:t>
            </a:r>
            <a:endParaRPr b="1" sz="1000">
              <a:solidFill>
                <a:srgbClr val="FFFFFF"/>
              </a:solidFill>
              <a:latin typeface="Calibri"/>
              <a:ea typeface="Calibri"/>
              <a:cs typeface="Calibri"/>
              <a:sym typeface="Calibri"/>
            </a:endParaRPr>
          </a:p>
        </p:txBody>
      </p:sp>
      <p:sp>
        <p:nvSpPr>
          <p:cNvPr id="1989" name="Google Shape;1989;p258"/>
          <p:cNvSpPr txBox="1"/>
          <p:nvPr/>
        </p:nvSpPr>
        <p:spPr>
          <a:xfrm>
            <a:off x="448250" y="2756050"/>
            <a:ext cx="5760000" cy="2308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my_first_ros_rclpy_pkg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 __init__.py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resource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 my_first_ros_rclpy_pkg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test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 test_copyright.py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 test_flake8.py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 test_pep257.py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package.xml</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setup.cfg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setup.py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3 directories, 8 files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25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설정 파일 (package.xml)</a:t>
            </a:r>
            <a:endParaRPr/>
          </a:p>
        </p:txBody>
      </p:sp>
      <p:sp>
        <p:nvSpPr>
          <p:cNvPr id="1996" name="Google Shape;1996;p259"/>
          <p:cNvSpPr txBox="1"/>
          <p:nvPr/>
        </p:nvSpPr>
        <p:spPr>
          <a:xfrm>
            <a:off x="448250" y="1296000"/>
            <a:ext cx="8640000" cy="3580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&lt;?xml version="1.0"?&gt;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&lt;?xml-model href="http://download.ros.org/schema/package_format3.xsd" schematypens="http://www.w3.org/2001/XMLSchema"&gt;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&lt;package format="3"&gt;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&lt;name&gt;my_first_ros_rclpy_pkg&lt;/name&gt;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&lt;version&gt;0.0.0&lt;/version&gt;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&lt;description&gt;TODO: Package description&lt;/description&gt;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&lt;maintainer email="pyo@robotis.com"&gt;pyo&lt;/maintainer&gt;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&lt;license&gt;TODO: License declaration&lt;/license&gt;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&lt;depend&gt;rclpy&lt;/depend&gt;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&lt;depend&gt;std_msgs&lt;/depend&gt;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&lt;test_depend&gt;ament_copyright&lt;/test_depend&gt;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&lt;test_depend&gt;ament_flake8&lt;/test_depend&gt;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&lt;test_depend&gt;ament_pep257&lt;/test_depend&gt;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&lt;test_depend&gt;python3-pytest&lt;/test_depend&gt;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&lt;export&gt;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&lt;build_type&gt;ament_python&lt;/build_type&gt;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&lt;/export&gt;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&lt;/package&gt;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1997" name="Google Shape;1997;p259"/>
          <p:cNvSpPr txBox="1"/>
          <p:nvPr/>
        </p:nvSpPr>
        <p:spPr>
          <a:xfrm>
            <a:off x="448250" y="900000"/>
            <a:ext cx="864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nano ~/robot_ws/src/my_first_ros_rclpy_pkg/</a:t>
            </a:r>
            <a:r>
              <a:rPr b="1" lang="ko-KR" sz="1000">
                <a:solidFill>
                  <a:schemeClr val="lt1"/>
                </a:solidFill>
                <a:latin typeface="Calibri"/>
                <a:ea typeface="Calibri"/>
                <a:cs typeface="Calibri"/>
                <a:sym typeface="Calibri"/>
              </a:rPr>
              <a:t>package.xml</a:t>
            </a:r>
            <a:endParaRPr b="1" sz="1000">
              <a:solidFill>
                <a:schemeClr val="lt1"/>
              </a:solidFill>
              <a:latin typeface="Calibri"/>
              <a:ea typeface="Calibri"/>
              <a:cs typeface="Calibri"/>
              <a:sym typeface="Calibri"/>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26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파이썬 패키지 설정 파일 (setup.py)</a:t>
            </a:r>
            <a:endParaRPr/>
          </a:p>
        </p:txBody>
      </p:sp>
      <p:sp>
        <p:nvSpPr>
          <p:cNvPr id="2004" name="Google Shape;2004;p260"/>
          <p:cNvSpPr txBox="1"/>
          <p:nvPr/>
        </p:nvSpPr>
        <p:spPr>
          <a:xfrm>
            <a:off x="448250" y="1297625"/>
            <a:ext cx="8640000" cy="3760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from setuptools import find_packages, setup</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package_name = 'my_first_ros_rclpy_pkg'</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setup(</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name=package_name,</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version='0.0.0',</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packages=find_packages(exclude=['test']),</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data_files=[</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('share/ament_index/resource_index/packages',</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['resource/' + package_name]),</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('share/' + package_name, ['package.xml']),</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install_requires=['setuptools'],</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zip_safe=True,</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maintainer='pyo',</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maintainer_email='pyo@robotis.com',</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description='TODO: Package description',</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license='TODO: License declaration',</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tests_require=['pytest'],</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00"/>
                </a:solidFill>
                <a:latin typeface="Calibri"/>
                <a:ea typeface="Calibri"/>
                <a:cs typeface="Calibri"/>
                <a:sym typeface="Calibri"/>
              </a:rPr>
              <a:t>    entry_points={</a:t>
            </a:r>
            <a:endParaRPr b="1" sz="8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00"/>
                </a:solidFill>
                <a:latin typeface="Calibri"/>
                <a:ea typeface="Calibri"/>
                <a:cs typeface="Calibri"/>
                <a:sym typeface="Calibri"/>
              </a:rPr>
              <a:t>        'console_scripts': [</a:t>
            </a:r>
            <a:endParaRPr b="1" sz="8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00"/>
                </a:solidFill>
                <a:latin typeface="Calibri"/>
                <a:ea typeface="Calibri"/>
                <a:cs typeface="Calibri"/>
                <a:sym typeface="Calibri"/>
              </a:rPr>
              <a:t>            'helloworld_publisher = my_first_ros_rclpy_pkg.helloworld_publisher:main',</a:t>
            </a:r>
            <a:endParaRPr b="1" sz="8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00"/>
                </a:solidFill>
                <a:latin typeface="Calibri"/>
                <a:ea typeface="Calibri"/>
                <a:cs typeface="Calibri"/>
                <a:sym typeface="Calibri"/>
              </a:rPr>
              <a:t>            'helloworld_subscriber = my_first_ros_rclpy_pkg.helloworld_subscriber:main',</a:t>
            </a:r>
            <a:endParaRPr b="1" sz="8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00"/>
                </a:solidFill>
                <a:latin typeface="Calibri"/>
                <a:ea typeface="Calibri"/>
                <a:cs typeface="Calibri"/>
                <a:sym typeface="Calibri"/>
              </a:rPr>
              <a:t>        ],</a:t>
            </a:r>
            <a:endParaRPr b="1" sz="8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00"/>
                </a:solidFill>
                <a:latin typeface="Calibri"/>
                <a:ea typeface="Calibri"/>
                <a:cs typeface="Calibri"/>
                <a:sym typeface="Calibri"/>
              </a:rPr>
              <a:t>    },</a:t>
            </a:r>
            <a:endParaRPr b="1" sz="8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p:txBody>
      </p:sp>
      <p:sp>
        <p:nvSpPr>
          <p:cNvPr id="2005" name="Google Shape;2005;p260"/>
          <p:cNvSpPr txBox="1"/>
          <p:nvPr/>
        </p:nvSpPr>
        <p:spPr>
          <a:xfrm>
            <a:off x="448250" y="900000"/>
            <a:ext cx="864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nano ~/robot_ws/src/my_first_ros_rclpy_pkg/</a:t>
            </a:r>
            <a:r>
              <a:rPr b="1" lang="ko-KR" sz="1000">
                <a:solidFill>
                  <a:schemeClr val="lt1"/>
                </a:solidFill>
                <a:latin typeface="Calibri"/>
                <a:ea typeface="Calibri"/>
                <a:cs typeface="Calibri"/>
                <a:sym typeface="Calibri"/>
              </a:rPr>
              <a:t>setup.py</a:t>
            </a:r>
            <a:endParaRPr b="1" sz="1000">
              <a:solidFill>
                <a:schemeClr val="lt1"/>
              </a:solidFill>
              <a:latin typeface="Calibri"/>
              <a:ea typeface="Calibri"/>
              <a:cs typeface="Calibri"/>
              <a:sym typeface="Calibri"/>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26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퍼블리셔 노드 작성</a:t>
            </a:r>
            <a:endParaRPr/>
          </a:p>
        </p:txBody>
      </p:sp>
      <p:sp>
        <p:nvSpPr>
          <p:cNvPr id="2012" name="Google Shape;2012;p261"/>
          <p:cNvSpPr txBox="1"/>
          <p:nvPr/>
        </p:nvSpPr>
        <p:spPr>
          <a:xfrm>
            <a:off x="450000" y="1280450"/>
            <a:ext cx="4320000" cy="360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import rclpy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rclpy.node import 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rclpy.qos import QoSProfile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std_msgs.msg import String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class HelloworldPublisher(Node):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def __init__(self):</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super().__init__('helloworld_publisher')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qos_profile = QoSProfile(depth=10)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self.helloworld_publisher = self.create_publisher(String, 'helloworld', qos_profile)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self.timer = self.create_timer(1, self.publish_helloworld_msg)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self.count = 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def publish_helloworld_msg(self):</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msg = String()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msg.data = 'Hello World: {0}'.format(self.count)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self.helloworld_publisher.publish(msg)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self.get_logger().info('Published message: {0}'.format(msg.data))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self.count += 1</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013" name="Google Shape;2013;p261"/>
          <p:cNvSpPr txBox="1"/>
          <p:nvPr/>
        </p:nvSpPr>
        <p:spPr>
          <a:xfrm>
            <a:off x="4799700" y="1280400"/>
            <a:ext cx="4288500" cy="360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def main(args=None):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rclpy.init(args=args)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node = HelloworldPublisher()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rclpy.spin(node)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except KeyboardInterrupt: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node.get_logger().info('Keyboard Interrupt (SIGINT)')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finally: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node.destroy_node()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rclpy.shutdown()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if __name__ == '__main__':</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014" name="Google Shape;2014;p261"/>
          <p:cNvSpPr txBox="1"/>
          <p:nvPr/>
        </p:nvSpPr>
        <p:spPr>
          <a:xfrm>
            <a:off x="448250" y="900000"/>
            <a:ext cx="864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chemeClr val="lt1"/>
                </a:solidFill>
                <a:latin typeface="Calibri"/>
                <a:ea typeface="Calibri"/>
                <a:cs typeface="Calibri"/>
                <a:sym typeface="Calibri"/>
              </a:rPr>
              <a:t>nano ~/robot_ws/src/my_first_ros_rclpy_pkg/my_first_ros_rclpy_pkg/helloworld_publisher.py</a:t>
            </a:r>
            <a:endParaRPr b="1" sz="10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ROS 2 Humble 설치</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3" name="Google Shape;253;p37"/>
          <p:cNvSpPr txBox="1"/>
          <p:nvPr/>
        </p:nvSpPr>
        <p:spPr>
          <a:xfrm>
            <a:off x="450000" y="900000"/>
            <a:ext cx="6480000" cy="4074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00"/>
                </a:solidFill>
                <a:latin typeface="Calibri"/>
                <a:ea typeface="Calibri"/>
                <a:cs typeface="Calibri"/>
                <a:sym typeface="Calibri"/>
              </a:rPr>
              <a:t># 지역 설정</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locale</a:t>
            </a: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sudo apt update</a:t>
            </a:r>
            <a:r>
              <a:rPr b="1" lang="ko-KR" sz="1000">
                <a:solidFill>
                  <a:srgbClr val="FFFFFF"/>
                </a:solidFill>
                <a:latin typeface="Calibri"/>
                <a:ea typeface="Calibri"/>
                <a:cs typeface="Calibri"/>
                <a:sym typeface="Calibri"/>
              </a:rPr>
              <a:t> &amp;&amp; </a:t>
            </a:r>
            <a:r>
              <a:rPr b="1" lang="ko-KR" sz="1000">
                <a:solidFill>
                  <a:srgbClr val="4A86E8"/>
                </a:solidFill>
                <a:latin typeface="Calibri"/>
                <a:ea typeface="Calibri"/>
                <a:cs typeface="Calibri"/>
                <a:sym typeface="Calibri"/>
              </a:rPr>
              <a:t>sudo apt install</a:t>
            </a:r>
            <a:r>
              <a:rPr b="1" lang="ko-KR" sz="1000">
                <a:solidFill>
                  <a:srgbClr val="FFFFFF"/>
                </a:solidFill>
                <a:latin typeface="Calibri"/>
                <a:ea typeface="Calibri"/>
                <a:cs typeface="Calibri"/>
                <a:sym typeface="Calibri"/>
              </a:rPr>
              <a:t> locales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sudo locale-gen</a:t>
            </a:r>
            <a:r>
              <a:rPr b="1" lang="ko-KR" sz="1000">
                <a:solidFill>
                  <a:srgbClr val="FFFFFF"/>
                </a:solidFill>
                <a:latin typeface="Calibri"/>
                <a:ea typeface="Calibri"/>
                <a:cs typeface="Calibri"/>
                <a:sym typeface="Calibri"/>
              </a:rPr>
              <a:t> en_US en_US.UTF-8</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sudo update-locale</a:t>
            </a:r>
            <a:r>
              <a:rPr b="1" lang="ko-KR" sz="1000">
                <a:solidFill>
                  <a:srgbClr val="FFFFFF"/>
                </a:solidFill>
                <a:latin typeface="Calibri"/>
                <a:ea typeface="Calibri"/>
                <a:cs typeface="Calibri"/>
                <a:sym typeface="Calibri"/>
              </a:rPr>
              <a:t> LC_ALL=en_US.UTF-8 LANG=en_US.UTF-8</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export</a:t>
            </a:r>
            <a:r>
              <a:rPr b="1" lang="ko-KR" sz="1000">
                <a:solidFill>
                  <a:srgbClr val="FFFFFF"/>
                </a:solidFill>
                <a:latin typeface="Calibri"/>
                <a:ea typeface="Calibri"/>
                <a:cs typeface="Calibri"/>
                <a:sym typeface="Calibri"/>
              </a:rPr>
              <a:t> LANG=en_US.UTF-8</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locale</a:t>
            </a:r>
            <a:endParaRPr b="1" sz="1000">
              <a:solidFill>
                <a:srgbClr val="4A86E8"/>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 </a:t>
            </a:r>
            <a:r>
              <a:rPr b="1" lang="ko-KR" sz="1000">
                <a:solidFill>
                  <a:srgbClr val="FFFF00"/>
                </a:solidFill>
                <a:latin typeface="Calibri"/>
                <a:ea typeface="Calibri"/>
                <a:cs typeface="Calibri"/>
                <a:sym typeface="Calibri"/>
              </a:rPr>
              <a:t>소스 설정</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sudo apt install</a:t>
            </a:r>
            <a:r>
              <a:rPr b="1" lang="ko-KR" sz="1000">
                <a:solidFill>
                  <a:srgbClr val="FFFFFF"/>
                </a:solidFill>
                <a:latin typeface="Calibri"/>
                <a:ea typeface="Calibri"/>
                <a:cs typeface="Calibri"/>
                <a:sym typeface="Calibri"/>
              </a:rPr>
              <a:t> software-properties-common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sudo add-apt-repository</a:t>
            </a:r>
            <a:r>
              <a:rPr b="1" lang="ko-KR" sz="1000">
                <a:solidFill>
                  <a:srgbClr val="FFFFFF"/>
                </a:solidFill>
                <a:latin typeface="Calibri"/>
                <a:ea typeface="Calibri"/>
                <a:cs typeface="Calibri"/>
                <a:sym typeface="Calibri"/>
              </a:rPr>
              <a:t> universe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sudo apt update</a:t>
            </a:r>
            <a:r>
              <a:rPr b="1" lang="ko-KR" sz="1000">
                <a:solidFill>
                  <a:srgbClr val="FFFFFF"/>
                </a:solidFill>
                <a:latin typeface="Calibri"/>
                <a:ea typeface="Calibri"/>
                <a:cs typeface="Calibri"/>
                <a:sym typeface="Calibri"/>
              </a:rPr>
              <a:t> &amp;&amp; </a:t>
            </a:r>
            <a:r>
              <a:rPr b="1" lang="ko-KR" sz="1000">
                <a:solidFill>
                  <a:srgbClr val="4A86E8"/>
                </a:solidFill>
                <a:latin typeface="Calibri"/>
                <a:ea typeface="Calibri"/>
                <a:cs typeface="Calibri"/>
                <a:sym typeface="Calibri"/>
              </a:rPr>
              <a:t>sudo apt install</a:t>
            </a:r>
            <a:r>
              <a:rPr b="1" lang="ko-KR" sz="1000">
                <a:solidFill>
                  <a:srgbClr val="FFFFFF"/>
                </a:solidFill>
                <a:latin typeface="Calibri"/>
                <a:ea typeface="Calibri"/>
                <a:cs typeface="Calibri"/>
                <a:sym typeface="Calibri"/>
              </a:rPr>
              <a:t> curl -y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sudo curl</a:t>
            </a:r>
            <a:r>
              <a:rPr b="1" lang="ko-KR" sz="1000">
                <a:solidFill>
                  <a:srgbClr val="FFFFFF"/>
                </a:solidFill>
                <a:latin typeface="Calibri"/>
                <a:ea typeface="Calibri"/>
                <a:cs typeface="Calibri"/>
                <a:sym typeface="Calibri"/>
              </a:rPr>
              <a:t> -sSL https://raw.githubusercontent.com/ros/rosdistro/master/ros.key -o /usr/share/keyrings/ros-archive-keyring.gpg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echo</a:t>
            </a:r>
            <a:r>
              <a:rPr b="1" lang="ko-KR" sz="1000">
                <a:solidFill>
                  <a:srgbClr val="FFFFFF"/>
                </a:solidFill>
                <a:latin typeface="Calibri"/>
                <a:ea typeface="Calibri"/>
                <a:cs typeface="Calibri"/>
                <a:sym typeface="Calibri"/>
              </a:rPr>
              <a:t> "deb [arch=$(dpkg --print-architecture) signed-by=/usr/share/keyrings/ros-archive-keyring.gpg] http://packages.ros.org/ros2/ubuntu $(. /etc/os-release &amp;&amp; echo $UBUNTU_CODENAME) main" | sudo tee /etc/apt/sources.list.d/ros2.list &gt; /dev/null</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 ROS 설치</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sudo apt update</a:t>
            </a:r>
            <a:r>
              <a:rPr b="1" lang="ko-KR" sz="1000">
                <a:solidFill>
                  <a:srgbClr val="FFFFFF"/>
                </a:solidFill>
                <a:latin typeface="Calibri"/>
                <a:ea typeface="Calibri"/>
                <a:cs typeface="Calibri"/>
                <a:sym typeface="Calibri"/>
              </a:rPr>
              <a:t> </a:t>
            </a:r>
            <a:r>
              <a:rPr b="1" lang="ko-KR" sz="1000">
                <a:solidFill>
                  <a:schemeClr val="lt1"/>
                </a:solidFill>
                <a:latin typeface="Calibri"/>
                <a:ea typeface="Calibri"/>
                <a:cs typeface="Calibri"/>
                <a:sym typeface="Calibri"/>
              </a:rPr>
              <a:t>&amp;&amp; </a:t>
            </a:r>
            <a:r>
              <a:rPr b="1" lang="ko-KR" sz="1000">
                <a:solidFill>
                  <a:srgbClr val="4A86E8"/>
                </a:solidFill>
                <a:latin typeface="Calibri"/>
                <a:ea typeface="Calibri"/>
                <a:cs typeface="Calibri"/>
                <a:sym typeface="Calibri"/>
              </a:rPr>
              <a:t>sudo apt upgrade</a:t>
            </a:r>
            <a:endParaRPr b="1" sz="1000">
              <a:solidFill>
                <a:srgbClr val="4A86E8"/>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sudo apt install</a:t>
            </a:r>
            <a:r>
              <a:rPr b="1" lang="ko-KR" sz="1000">
                <a:solidFill>
                  <a:srgbClr val="FFFFFF"/>
                </a:solidFill>
                <a:latin typeface="Calibri"/>
                <a:ea typeface="Calibri"/>
                <a:cs typeface="Calibri"/>
                <a:sym typeface="Calibri"/>
              </a:rPr>
              <a:t> ros-humble-desktop</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sudo apt install</a:t>
            </a:r>
            <a:r>
              <a:rPr b="1" lang="ko-KR" sz="1000">
                <a:solidFill>
                  <a:srgbClr val="FFFFFF"/>
                </a:solidFill>
                <a:latin typeface="Calibri"/>
                <a:ea typeface="Calibri"/>
                <a:cs typeface="Calibri"/>
                <a:sym typeface="Calibri"/>
              </a:rPr>
              <a:t> ros-dev-tools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54" name="Google Shape;254;p37"/>
          <p:cNvSpPr txBox="1"/>
          <p:nvPr/>
        </p:nvSpPr>
        <p:spPr>
          <a:xfrm>
            <a:off x="6988075" y="900000"/>
            <a:ext cx="1835700" cy="1023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printenv</a:t>
            </a:r>
            <a:r>
              <a:rPr b="1" lang="ko-KR" sz="1000">
                <a:solidFill>
                  <a:srgbClr val="FFFFFF"/>
                </a:solidFill>
                <a:latin typeface="Calibri"/>
                <a:ea typeface="Calibri"/>
                <a:cs typeface="Calibri"/>
                <a:sym typeface="Calibri"/>
              </a:rPr>
              <a:t> | </a:t>
            </a:r>
            <a:r>
              <a:rPr b="1" lang="ko-KR" sz="1000">
                <a:solidFill>
                  <a:srgbClr val="4A86E8"/>
                </a:solidFill>
                <a:latin typeface="Calibri"/>
                <a:ea typeface="Calibri"/>
                <a:cs typeface="Calibri"/>
                <a:sym typeface="Calibri"/>
              </a:rPr>
              <a:t>grep</a:t>
            </a:r>
            <a:r>
              <a:rPr b="1" lang="ko-KR" sz="1000">
                <a:solidFill>
                  <a:srgbClr val="FFFFFF"/>
                </a:solidFill>
                <a:latin typeface="Calibri"/>
                <a:ea typeface="Calibri"/>
                <a:cs typeface="Calibri"/>
                <a:sym typeface="Calibri"/>
              </a:rPr>
              <a:t> -i ROS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ROS_VERSION=2</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ROS_PYTHON_VERSION=3</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ROS_DISTRO=humble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6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서브스크라이버 노드 작성</a:t>
            </a:r>
            <a:endParaRPr/>
          </a:p>
        </p:txBody>
      </p:sp>
      <p:sp>
        <p:nvSpPr>
          <p:cNvPr id="2021" name="Google Shape;2021;p262"/>
          <p:cNvSpPr txBox="1"/>
          <p:nvPr/>
        </p:nvSpPr>
        <p:spPr>
          <a:xfrm>
            <a:off x="450000" y="1282350"/>
            <a:ext cx="4320000" cy="360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import rclpy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rclpy.node import 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rclpy.qos import QoSProfile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std_msgs.msg import String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class HelloworldSubscriber(Node):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def __init__(self):</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super().__init__('Helloworld_subscriber')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qos_profile = QoSProfile(depth=10)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self.helloworld_subscriber = self.create_subscription(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String,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'helloworld',</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self.subscribe_topic_message,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qos_profile)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def subscribe_topic_message(self, msg):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self.get_logger().info('Received message: {0}'.format(msg.data))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022" name="Google Shape;2022;p262"/>
          <p:cNvSpPr txBox="1"/>
          <p:nvPr/>
        </p:nvSpPr>
        <p:spPr>
          <a:xfrm>
            <a:off x="4799700" y="1282200"/>
            <a:ext cx="4288500" cy="360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def main(args=None):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rclpy.init(args=args)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node = HelloworldSubscriber()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rclpy.spin(node)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except KeyboardInterrupt: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node.get_logger().info('Keyboard Interrupt (SIGINT)')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finally: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node.destroy_node()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rclpy.shutdown()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if __name__ == '__main__':</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023" name="Google Shape;2023;p262"/>
          <p:cNvSpPr txBox="1"/>
          <p:nvPr/>
        </p:nvSpPr>
        <p:spPr>
          <a:xfrm>
            <a:off x="448250" y="900000"/>
            <a:ext cx="864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nano ~/robot_ws/src/my_first_ros_rclpy_pkg/my_first_ros_rclpy_pkg/</a:t>
            </a:r>
            <a:r>
              <a:rPr b="1" lang="ko-KR" sz="1000">
                <a:solidFill>
                  <a:schemeClr val="lt1"/>
                </a:solidFill>
                <a:latin typeface="Calibri"/>
                <a:ea typeface="Calibri"/>
                <a:cs typeface="Calibri"/>
                <a:sym typeface="Calibri"/>
              </a:rPr>
              <a:t>helloworld_subscriber</a:t>
            </a:r>
            <a:r>
              <a:rPr b="1" lang="ko-KR" sz="1000">
                <a:solidFill>
                  <a:schemeClr val="lt1"/>
                </a:solidFill>
                <a:latin typeface="Calibri"/>
                <a:ea typeface="Calibri"/>
                <a:cs typeface="Calibri"/>
                <a:sym typeface="Calibri"/>
              </a:rPr>
              <a:t>.py</a:t>
            </a:r>
            <a:endParaRPr b="1" sz="1000">
              <a:solidFill>
                <a:schemeClr val="lt1"/>
              </a:solidFill>
              <a:latin typeface="Calibri"/>
              <a:ea typeface="Calibri"/>
              <a:cs typeface="Calibri"/>
              <a:sym typeface="Calibri"/>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26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빌드</a:t>
            </a:r>
            <a:endParaRPr/>
          </a:p>
        </p:txBody>
      </p:sp>
      <p:sp>
        <p:nvSpPr>
          <p:cNvPr id="2030" name="Google Shape;2030;p26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ROS 2 특정 패키지 또는 전체 패키지를 빌드할 때에는 </a:t>
            </a:r>
            <a:r>
              <a:rPr b="1" lang="ko-KR" sz="1400"/>
              <a:t>colcon 빌드 툴</a:t>
            </a:r>
            <a:r>
              <a:rPr lang="ko-KR" sz="1400"/>
              <a:t>을 사용한다. 사용 방법은 매우 간단한 편인데 우선 소스 코드가 있는 workspace로 이동하고 colcon build 명령어로 전체를 빌드하게 된다. 여기서 빌드 옵션을 추가하여 사용하는게 일반적인데 특정 패키지만 선택하여 빌드하고자 할 때에는 `--packages-select` 옵션을 이용하고 symlink를 이용하려면 `--symlink-install` 옵션을 붙여주면 된다.</a:t>
            </a:r>
            <a:endParaRPr sz="1400"/>
          </a:p>
        </p:txBody>
      </p:sp>
      <p:sp>
        <p:nvSpPr>
          <p:cNvPr id="2031" name="Google Shape;2031;p263"/>
          <p:cNvSpPr txBox="1"/>
          <p:nvPr/>
        </p:nvSpPr>
        <p:spPr>
          <a:xfrm>
            <a:off x="448250" y="1918200"/>
            <a:ext cx="6480000" cy="1586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﻿(워크스페이스내의 모든 패키지 빌드하는 방법)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cd ~/robot_ws &amp;&amp; </a:t>
            </a:r>
            <a:r>
              <a:rPr b="1" lang="ko-KR" sz="1000">
                <a:solidFill>
                  <a:srgbClr val="FFFF00"/>
                </a:solidFill>
                <a:latin typeface="Calibri"/>
                <a:ea typeface="Calibri"/>
                <a:cs typeface="Calibri"/>
                <a:sym typeface="Calibri"/>
              </a:rPr>
              <a:t>colcon build --symlink-install</a:t>
            </a:r>
            <a:endParaRPr b="1" sz="10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(특정 패키지만 빌드하는 방법)</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cd ~/robot_ws &amp;&amp; </a:t>
            </a:r>
            <a:r>
              <a:rPr b="1" lang="ko-KR" sz="1000">
                <a:solidFill>
                  <a:srgbClr val="FFFF00"/>
                </a:solidFill>
                <a:latin typeface="Calibri"/>
                <a:ea typeface="Calibri"/>
                <a:cs typeface="Calibri"/>
                <a:sym typeface="Calibri"/>
              </a:rPr>
              <a:t>colcon build --symlink-install --packages-select</a:t>
            </a:r>
            <a:r>
              <a:rPr b="1" lang="ko-KR" sz="1000">
                <a:solidFill>
                  <a:srgbClr val="FFFFFF"/>
                </a:solidFill>
                <a:latin typeface="Calibri"/>
                <a:ea typeface="Calibri"/>
                <a:cs typeface="Calibri"/>
                <a:sym typeface="Calibri"/>
              </a:rPr>
              <a:t> [패키지 이름1] [패키지 이름2] [패키지 이름N]</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(특정 패키지 및 의존성 패키지를 함께 빌드하는 방법)</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cd ~/robot_ws &amp;&amp; </a:t>
            </a:r>
            <a:r>
              <a:rPr b="1" lang="ko-KR" sz="1000">
                <a:solidFill>
                  <a:srgbClr val="FFFF00"/>
                </a:solidFill>
                <a:latin typeface="Calibri"/>
                <a:ea typeface="Calibri"/>
                <a:cs typeface="Calibri"/>
                <a:sym typeface="Calibri"/>
              </a:rPr>
              <a:t>colcon build --symlink-install --packages-up-to</a:t>
            </a:r>
            <a:r>
              <a:rPr b="1" lang="ko-KR" sz="1000">
                <a:solidFill>
                  <a:srgbClr val="FFFFFF"/>
                </a:solidFill>
                <a:latin typeface="Calibri"/>
                <a:ea typeface="Calibri"/>
                <a:cs typeface="Calibri"/>
                <a:sym typeface="Calibri"/>
              </a:rPr>
              <a:t> [패키지 이름]</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032" name="Google Shape;2032;p263"/>
          <p:cNvSpPr txBox="1"/>
          <p:nvPr/>
        </p:nvSpPr>
        <p:spPr>
          <a:xfrm>
            <a:off x="448250" y="3594600"/>
            <a:ext cx="6480000" cy="1181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cd ~/robot_ws</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a:t>
            </a:r>
            <a:r>
              <a:rPr b="1" lang="ko-KR" sz="1000">
                <a:solidFill>
                  <a:srgbClr val="FFFF00"/>
                </a:solidFill>
                <a:latin typeface="Calibri"/>
                <a:ea typeface="Calibri"/>
                <a:cs typeface="Calibri"/>
                <a:sym typeface="Calibri"/>
              </a:rPr>
              <a:t>colcon build --symlink-install --packages-select</a:t>
            </a:r>
            <a:r>
              <a:rPr b="1" lang="ko-KR" sz="1000">
                <a:solidFill>
                  <a:srgbClr val="FFFFFF"/>
                </a:solidFill>
                <a:latin typeface="Calibri"/>
                <a:ea typeface="Calibri"/>
                <a:cs typeface="Calibri"/>
                <a:sym typeface="Calibri"/>
              </a:rPr>
              <a:t> my_first_ros_rclpy_pkg</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Starting &gt;&gt;&gt; my_first_ros_rclpy_pkg</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Finished &lt;&lt;&lt; my_first_ros_rclpy_pkg [0.66s]</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Summary: 1 package finished [0.87s]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26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실행</a:t>
            </a:r>
            <a:endParaRPr/>
          </a:p>
        </p:txBody>
      </p:sp>
      <p:sp>
        <p:nvSpPr>
          <p:cNvPr id="2039" name="Google Shape;2039;p264"/>
          <p:cNvSpPr txBox="1"/>
          <p:nvPr/>
        </p:nvSpPr>
        <p:spPr>
          <a:xfrm>
            <a:off x="448250" y="900000"/>
            <a:ext cx="5760000" cy="1586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ros2 run my_first_ros_rclpy_pkg helloworld_subscriber</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Received message: Hello World: 0</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Received message: Hello World: 1</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Received message: Hello World: 2</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Received message: Hello World: 3</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Received message: Hello World: 4</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Received message: Hello World: 5</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040" name="Google Shape;2040;p264"/>
          <p:cNvSpPr txBox="1"/>
          <p:nvPr/>
        </p:nvSpPr>
        <p:spPr>
          <a:xfrm>
            <a:off x="448250" y="2715000"/>
            <a:ext cx="5760000" cy="1586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ros2 run my_first_ros_rclpy_pkg helloworld_publisher</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Published message: Hello World: 0</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Published message: Hello World: 1</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Published message: Hello World: 2</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Published message: Hello World: 3</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Published message: Hello World: 4</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[INFO]: Published message: Hello World: 5</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265"/>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047" name="Google Shape;2047;p265"/>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토픽, 서비스, 액션 인터페이스</a:t>
            </a:r>
            <a:endParaRPr b="1" sz="3600">
              <a:latin typeface="Calibri"/>
              <a:ea typeface="Calibri"/>
              <a:cs typeface="Calibri"/>
              <a:sym typeface="Calibri"/>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26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인터페이스 (interface) 신규 작성</a:t>
            </a:r>
            <a:endParaRPr/>
          </a:p>
        </p:txBody>
      </p:sp>
      <p:sp>
        <p:nvSpPr>
          <p:cNvPr id="2054" name="Google Shape;2054;p266"/>
          <p:cNvSpPr txBox="1"/>
          <p:nvPr>
            <p:ph idx="1" type="body"/>
          </p:nvPr>
        </p:nvSpPr>
        <p:spPr>
          <a:xfrm>
            <a:off x="372600" y="887225"/>
            <a:ext cx="87714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ROS 2 프로그래밍은 노드간의 메시지 통신을 위해 정수(integer), 부동 소수점(floating point), 불(boolean)같은 기본 인터페이스를 모아둔 </a:t>
            </a:r>
            <a:r>
              <a:rPr lang="ko-KR" sz="1400" u="sng">
                <a:solidFill>
                  <a:schemeClr val="hlink"/>
                </a:solidFill>
                <a:hlinkClick r:id="rId3"/>
              </a:rPr>
              <a:t>std_msgs</a:t>
            </a:r>
            <a:r>
              <a:rPr lang="ko-KR" sz="1400"/>
              <a:t>이나 병진속도 x, y, z, 회전속도 x, y, z를 표현할 수 있는 geometry_msgs의 </a:t>
            </a:r>
            <a:r>
              <a:rPr lang="ko-KR" sz="1400" u="sng">
                <a:solidFill>
                  <a:schemeClr val="hlink"/>
                </a:solidFill>
                <a:hlinkClick r:id="rId4"/>
              </a:rPr>
              <a:t>Twist.msg</a:t>
            </a:r>
            <a:r>
              <a:rPr lang="ko-KR" sz="1400"/>
              <a:t> 인터페이스, 레이저 스캐닝 값을 담을 수 있는 sensor_msgs의 </a:t>
            </a:r>
            <a:r>
              <a:rPr lang="ko-KR" sz="1400" u="sng">
                <a:solidFill>
                  <a:schemeClr val="hlink"/>
                </a:solidFill>
                <a:hlinkClick r:id="rId5"/>
              </a:rPr>
              <a:t>LaserScan.msg</a:t>
            </a:r>
            <a:r>
              <a:rPr lang="ko-KR" sz="1400"/>
              <a:t>와 같은 </a:t>
            </a:r>
            <a:r>
              <a:rPr b="1" lang="ko-KR" sz="1400"/>
              <a:t>이미 만들어 놓은 인터페이스를 사용하는 것이 일반적</a:t>
            </a:r>
            <a:r>
              <a:rPr lang="ko-KR" sz="1400"/>
              <a:t>이다. 하지만 이러한 인터페이스들이 유저가 원하는 모든 정보를 담을 수는 없고 토픽 인터페이스 이외에 서비스나 액션 인터페이스는 매우 기본적인 인터페이스만 제공하기에 </a:t>
            </a:r>
            <a:r>
              <a:rPr b="1" lang="ko-KR" sz="1400"/>
              <a:t>사용자가 원하는 정보의 형태가 아니라면 새로 만들어 써야 한다.</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이번 강좌에서는 ROS 2 기초 프로그래밍 예제에서 사용할 </a:t>
            </a:r>
            <a:r>
              <a:rPr b="1" lang="ko-KR" sz="1400"/>
              <a:t>토픽(Topic), 서비스(Service), 액션(Action) 관련 ROS 2 인터페이스 (Interface)를 신규로 작성</a:t>
            </a:r>
            <a:r>
              <a:rPr lang="ko-KR" sz="1400"/>
              <a:t>하려고 한다. 참고로 ROS 2 인터페이스는 이 인터페이스를 사용하려는 패키지에 포함시켜도 되지만 경험상 인터페이스으로만 구성된 패키지를 별도로 만들어 사용하는 것이 의존성면에서 관리하기 편하다. 예를 들어 A라는 패키지에서 a라는 인터페이스를 사용한다고 했을 때 a라는 인터페이스를 사용하는 B, C라는 패키지가 있다면 B와 C패키지는 a 인터페이스가 담긴 A라는 패키지를 통째로 의존하기 때문이다. 이러한 이유로 인터페이스는 별도의 독립된 패키지로 구성해야한다. (예: geometry_msgs, turtlebot3_msgs)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우리는 이 강좌에서 msg_srv_action_interface_example 이라는 이름의 패키지를 만들 것이고 이 인터페이스 전용 패키지에는 아래와 같이 msg 인터페이스 1개, srv 인터페이스 1개, action 인터페이스 1개를 포함시킬 것이다.</a:t>
            </a:r>
            <a:endParaRPr sz="1400"/>
          </a:p>
          <a:p>
            <a:pPr indent="-317500" lvl="0" marL="457200" rtl="0" algn="l">
              <a:spcBef>
                <a:spcPts val="0"/>
              </a:spcBef>
              <a:spcAft>
                <a:spcPts val="0"/>
              </a:spcAft>
              <a:buSzPts val="1400"/>
              <a:buChar char="●"/>
            </a:pPr>
            <a:r>
              <a:rPr lang="ko-KR" sz="1400"/>
              <a:t>ArithmeticArgument.msg</a:t>
            </a:r>
            <a:endParaRPr sz="1400"/>
          </a:p>
          <a:p>
            <a:pPr indent="-317500" lvl="0" marL="457200" rtl="0" algn="l">
              <a:spcBef>
                <a:spcPts val="0"/>
              </a:spcBef>
              <a:spcAft>
                <a:spcPts val="0"/>
              </a:spcAft>
              <a:buSzPts val="1400"/>
              <a:buChar char="●"/>
            </a:pPr>
            <a:r>
              <a:rPr lang="ko-KR" sz="1400"/>
              <a:t>ArithmeticOperator.srv</a:t>
            </a:r>
            <a:endParaRPr sz="1400"/>
          </a:p>
          <a:p>
            <a:pPr indent="-317500" lvl="0" marL="457200" rtl="0" algn="l">
              <a:spcBef>
                <a:spcPts val="0"/>
              </a:spcBef>
              <a:spcAft>
                <a:spcPts val="0"/>
              </a:spcAft>
              <a:buSzPts val="1400"/>
              <a:buChar char="●"/>
            </a:pPr>
            <a:r>
              <a:rPr lang="ko-KR" sz="1400"/>
              <a:t>ArithmeticChecker.action</a:t>
            </a:r>
            <a:endParaRPr sz="1400"/>
          </a:p>
          <a:p>
            <a:pPr indent="0" lvl="0" marL="0" rtl="0" algn="l">
              <a:spcBef>
                <a:spcPts val="0"/>
              </a:spcBef>
              <a:spcAft>
                <a:spcPts val="0"/>
              </a:spcAft>
              <a:buNone/>
            </a:pPr>
            <a:r>
              <a:t/>
            </a:r>
            <a:endParaRPr sz="1400"/>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26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인터페이스 패키지 만들기</a:t>
            </a:r>
            <a:endParaRPr/>
          </a:p>
        </p:txBody>
      </p:sp>
      <p:sp>
        <p:nvSpPr>
          <p:cNvPr id="2061" name="Google Shape;2061;p267"/>
          <p:cNvSpPr txBox="1"/>
          <p:nvPr/>
        </p:nvSpPr>
        <p:spPr>
          <a:xfrm>
            <a:off x="448250" y="900000"/>
            <a:ext cx="5760000" cy="829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cd ~/robot_ws/src</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a:t>
            </a:r>
            <a:r>
              <a:rPr b="1" lang="ko-KR" sz="1000">
                <a:solidFill>
                  <a:srgbClr val="FFFF00"/>
                </a:solidFill>
                <a:latin typeface="Calibri"/>
                <a:ea typeface="Calibri"/>
                <a:cs typeface="Calibri"/>
                <a:sym typeface="Calibri"/>
              </a:rPr>
              <a:t>ros2 pkg create --build-type ament_cmake</a:t>
            </a:r>
            <a:r>
              <a:rPr b="1" lang="ko-KR" sz="1000">
                <a:solidFill>
                  <a:srgbClr val="FFFFFF"/>
                </a:solidFill>
                <a:latin typeface="Calibri"/>
                <a:ea typeface="Calibri"/>
                <a:cs typeface="Calibri"/>
                <a:sym typeface="Calibri"/>
              </a:rPr>
              <a:t> msg_srv_action_interface_example</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cd msg_srv_action_interface_example</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mkdir msg srv action﻿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062" name="Google Shape;2062;p267"/>
          <p:cNvSpPr txBox="1"/>
          <p:nvPr/>
        </p:nvSpPr>
        <p:spPr>
          <a:xfrm>
            <a:off x="448250" y="1966800"/>
            <a:ext cx="5760000" cy="1217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action</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 ArithmeticChecker.action</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msg</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 ArithmeticArgument.msg</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srv</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 ArithmeticOperator.srv</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26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msg, srv, action 생성</a:t>
            </a:r>
            <a:endParaRPr/>
          </a:p>
        </p:txBody>
      </p:sp>
      <p:sp>
        <p:nvSpPr>
          <p:cNvPr id="2069" name="Google Shape;2069;p268"/>
          <p:cNvSpPr txBox="1"/>
          <p:nvPr/>
        </p:nvSpPr>
        <p:spPr>
          <a:xfrm>
            <a:off x="448250" y="900000"/>
            <a:ext cx="4320000" cy="1262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00"/>
                </a:solidFill>
                <a:latin typeface="Calibri"/>
                <a:ea typeface="Calibri"/>
                <a:cs typeface="Calibri"/>
                <a:sym typeface="Calibri"/>
              </a:rPr>
              <a:t>저장 위치: </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msg_srv_action_interface_example/msg/ArithmeticArgument.msg</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Messages</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builtin_interfaces/Time stamp</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float32 argument_a</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float32 argument_b</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070" name="Google Shape;2070;p268"/>
          <p:cNvSpPr txBox="1"/>
          <p:nvPr/>
        </p:nvSpPr>
        <p:spPr>
          <a:xfrm>
            <a:off x="448250" y="2314500"/>
            <a:ext cx="4320000" cy="2487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00"/>
                </a:solidFill>
                <a:latin typeface="Calibri"/>
                <a:ea typeface="Calibri"/>
                <a:cs typeface="Calibri"/>
                <a:sym typeface="Calibri"/>
              </a:rPr>
              <a:t>저장 위치: </a:t>
            </a:r>
            <a:endParaRPr b="1" sz="10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00"/>
                </a:solidFill>
                <a:latin typeface="Calibri"/>
                <a:ea typeface="Calibri"/>
                <a:cs typeface="Calibri"/>
                <a:sym typeface="Calibri"/>
              </a:rPr>
              <a:t>msg_srv_action_interface_example/srv/ArithmeticOperator.srv</a:t>
            </a:r>
            <a:endParaRPr b="1" sz="10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Constants</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int8 PLUS = 1</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int8 MINUS = 2</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int8 MULTIPLY = 3</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int8 DIVISION = 4</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Request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int8 arithmetic_operator</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Response</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float32 arithmetic_result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071" name="Google Shape;2071;p268"/>
          <p:cNvSpPr txBox="1"/>
          <p:nvPr/>
        </p:nvSpPr>
        <p:spPr>
          <a:xfrm>
            <a:off x="4791325" y="900000"/>
            <a:ext cx="4320000" cy="3901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00"/>
                </a:solidFill>
                <a:latin typeface="Calibri"/>
                <a:ea typeface="Calibri"/>
                <a:cs typeface="Calibri"/>
                <a:sym typeface="Calibri"/>
              </a:rPr>
              <a:t>저장 위치: </a:t>
            </a:r>
            <a:endParaRPr b="1" sz="10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00"/>
                </a:solidFill>
                <a:latin typeface="Calibri"/>
                <a:ea typeface="Calibri"/>
                <a:cs typeface="Calibri"/>
                <a:sym typeface="Calibri"/>
              </a:rPr>
              <a:t>msg_srv_action_interface_example/action/ArithmeticChecker.action</a:t>
            </a:r>
            <a:endParaRPr b="1" sz="10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Goal</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float32 goal_sum</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Result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string[] all_formula</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float32 total_sum</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Feedback</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string[] formula</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26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서비스, 액션 비교</a:t>
            </a:r>
            <a:endParaRPr/>
          </a:p>
        </p:txBody>
      </p:sp>
      <p:sp>
        <p:nvSpPr>
          <p:cNvPr id="2078" name="Google Shape;2078;p269"/>
          <p:cNvSpPr txBox="1"/>
          <p:nvPr>
            <p:ph idx="1" type="body"/>
          </p:nvPr>
        </p:nvSpPr>
        <p:spPr>
          <a:xfrm>
            <a:off x="371800" y="902004"/>
            <a:ext cx="8451300" cy="8229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아래의 표는 토픽, 서비스, 액션에서 사용되는  msg, srv, action 인터페이스를 비교한 내용이다. 모든 인터페이스는 msg 인터페이스의 확장형이라고 생각하면 되고 `---` 구분자가 0, 1, 2개로 몇개를 넣어 데이터를 구분했냐의 차이이다.</a:t>
            </a:r>
            <a:endParaRPr sz="1400"/>
          </a:p>
        </p:txBody>
      </p:sp>
      <p:graphicFrame>
        <p:nvGraphicFramePr>
          <p:cNvPr id="2079" name="Google Shape;2079;p269"/>
          <p:cNvGraphicFramePr/>
          <p:nvPr/>
        </p:nvGraphicFramePr>
        <p:xfrm>
          <a:off x="715975" y="1702500"/>
          <a:ext cx="3000000" cy="3000000"/>
        </p:xfrm>
        <a:graphic>
          <a:graphicData uri="http://schemas.openxmlformats.org/drawingml/2006/table">
            <a:tbl>
              <a:tblPr>
                <a:solidFill>
                  <a:srgbClr val="FFFFFF"/>
                </a:solidFill>
                <a:tableStyleId>{B19A7A8C-E438-461C-B57F-80B0C3580A21}</a:tableStyleId>
              </a:tblPr>
              <a:tblGrid>
                <a:gridCol w="1656700"/>
                <a:gridCol w="1733475"/>
                <a:gridCol w="1914350"/>
                <a:gridCol w="2549925"/>
              </a:tblGrid>
              <a:tr h="133650">
                <a:tc>
                  <a:txBody>
                    <a:bodyPr/>
                    <a:lstStyle/>
                    <a:p>
                      <a:pPr indent="0" lvl="0" marL="0" rtl="0" algn="ctr">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msg 인터페이스</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srv 인터페이스</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action 인터페이스</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r>
              <a:tr h="133650">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확장자</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90000"/>
                        </a:lnSpc>
                        <a:spcBef>
                          <a:spcPts val="0"/>
                        </a:spcBef>
                        <a:spcAft>
                          <a:spcPts val="0"/>
                        </a:spcAft>
                        <a:buNone/>
                      </a:pPr>
                      <a:r>
                        <a:rPr lang="ko-KR" sz="1000">
                          <a:latin typeface="Calibri"/>
                          <a:ea typeface="Calibri"/>
                          <a:cs typeface="Calibri"/>
                          <a:sym typeface="Calibri"/>
                        </a:rPr>
                        <a:t>*.msg</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90000"/>
                        </a:lnSpc>
                        <a:spcBef>
                          <a:spcPts val="0"/>
                        </a:spcBef>
                        <a:spcAft>
                          <a:spcPts val="0"/>
                        </a:spcAft>
                        <a:buNone/>
                      </a:pPr>
                      <a:r>
                        <a:rPr lang="ko-KR" sz="1000">
                          <a:latin typeface="Calibri"/>
                          <a:ea typeface="Calibri"/>
                          <a:cs typeface="Calibri"/>
                          <a:sym typeface="Calibri"/>
                        </a:rPr>
                        <a:t>*.srv</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90000"/>
                        </a:lnSpc>
                        <a:spcBef>
                          <a:spcPts val="0"/>
                        </a:spcBef>
                        <a:spcAft>
                          <a:spcPts val="0"/>
                        </a:spcAft>
                        <a:buNone/>
                      </a:pPr>
                      <a:r>
                        <a:rPr lang="ko-KR" sz="1000">
                          <a:latin typeface="Calibri"/>
                          <a:ea typeface="Calibri"/>
                          <a:cs typeface="Calibri"/>
                          <a:sym typeface="Calibri"/>
                        </a:rPr>
                        <a:t>*.action</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496675">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데이터</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토픽 데이터 (data)</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서비스 요청 (request)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서비스 응답 (response)</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액션 목표 (goal)</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액션 결과 (result)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액션 피드백 (feedback)</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768975">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형식</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fieldtype1 fieldname1</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fieldtype2 fieldname2</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fieldtype3 fieldname3</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fieldtype1 fieldname1</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fieldtype2 fieldname2</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fieldtype3 fieldname3</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fieldtype4 fieldname4</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None/>
                      </a:pPr>
                      <a:r>
                        <a:rPr lang="ko-KR" sz="1000">
                          <a:latin typeface="Calibri"/>
                          <a:ea typeface="Calibri"/>
                          <a:cs typeface="Calibri"/>
                          <a:sym typeface="Calibri"/>
                        </a:rPr>
                        <a:t>fieldtype1 fieldname1</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fieldtype2 fieldname2</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fieldtype3 fieldname3</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fieldtype4 fieldname4</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fieldtype5 fieldname5</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fieldtype6 fieldname6</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133650">
                <a:tc rowSpan="2">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사용 예</a:t>
                      </a:r>
                      <a:endParaRPr b="1" sz="1000">
                        <a:latin typeface="Calibri"/>
                        <a:ea typeface="Calibri"/>
                        <a:cs typeface="Calibri"/>
                        <a:sym typeface="Calibri"/>
                      </a:endParaRPr>
                    </a:p>
                  </a:txBody>
                  <a:tcPr marT="36000" marB="36000" marR="36000" marL="36000" anchor="ctr">
                    <a:lnL cap="flat" cmpd="sng">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5BC7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[ArithmeticArgument.msg]</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[ArithmeticOperator.srv]</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ctr">
                        <a:lnSpc>
                          <a:spcPct val="90000"/>
                        </a:lnSpc>
                        <a:spcBef>
                          <a:spcPts val="0"/>
                        </a:spcBef>
                        <a:spcAft>
                          <a:spcPts val="0"/>
                        </a:spcAft>
                        <a:buNone/>
                      </a:pPr>
                      <a:r>
                        <a:rPr b="1" lang="ko-KR" sz="1000">
                          <a:latin typeface="Calibri"/>
                          <a:ea typeface="Calibri"/>
                          <a:cs typeface="Calibri"/>
                          <a:sym typeface="Calibri"/>
                        </a:rPr>
                        <a:t>[ArithmeticChecker.action]</a:t>
                      </a:r>
                      <a:endParaRPr b="1"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r h="587450">
                <a:tc vMerge="1"/>
                <a:tc>
                  <a:txBody>
                    <a:bodyPr/>
                    <a:lstStyle/>
                    <a:p>
                      <a:pPr indent="0" lvl="0" marL="0" rtl="0" algn="l">
                        <a:lnSpc>
                          <a:spcPct val="90000"/>
                        </a:lnSpc>
                        <a:spcBef>
                          <a:spcPts val="0"/>
                        </a:spcBef>
                        <a:spcAft>
                          <a:spcPts val="0"/>
                        </a:spcAft>
                        <a:buClr>
                          <a:schemeClr val="dk1"/>
                        </a:buClr>
                        <a:buSzPts val="1100"/>
                        <a:buFont typeface="Arial"/>
                        <a:buNone/>
                      </a:pPr>
                      <a:r>
                        <a:rPr lang="ko-KR" sz="1000">
                          <a:latin typeface="Calibri"/>
                          <a:ea typeface="Calibri"/>
                          <a:cs typeface="Calibri"/>
                          <a:sym typeface="Calibri"/>
                        </a:rPr>
                        <a:t>builtin_interfaces/Time stamp</a:t>
                      </a:r>
                      <a:endParaRPr sz="10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ko-KR" sz="1000">
                          <a:latin typeface="Calibri"/>
                          <a:ea typeface="Calibri"/>
                          <a:cs typeface="Calibri"/>
                          <a:sym typeface="Calibri"/>
                        </a:rPr>
                        <a:t>float32 argument_a</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float32 argument_b</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Clr>
                          <a:schemeClr val="dk1"/>
                        </a:buClr>
                        <a:buSzPts val="1100"/>
                        <a:buFont typeface="Arial"/>
                        <a:buNone/>
                      </a:pPr>
                      <a:r>
                        <a:rPr lang="ko-KR" sz="1000">
                          <a:latin typeface="Calibri"/>
                          <a:ea typeface="Calibri"/>
                          <a:cs typeface="Calibri"/>
                          <a:sym typeface="Calibri"/>
                        </a:rPr>
                        <a:t>int8 arithmetic_operator</a:t>
                      </a:r>
                      <a:endParaRPr sz="10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float32 arithmetic_result</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c>
                  <a:txBody>
                    <a:bodyPr/>
                    <a:lstStyle/>
                    <a:p>
                      <a:pPr indent="0" lvl="0" marL="0" rtl="0" algn="l">
                        <a:lnSpc>
                          <a:spcPct val="90000"/>
                        </a:lnSpc>
                        <a:spcBef>
                          <a:spcPts val="0"/>
                        </a:spcBef>
                        <a:spcAft>
                          <a:spcPts val="0"/>
                        </a:spcAft>
                        <a:buClr>
                          <a:schemeClr val="dk1"/>
                        </a:buClr>
                        <a:buSzPts val="1100"/>
                        <a:buFont typeface="Arial"/>
                        <a:buNone/>
                      </a:pPr>
                      <a:r>
                        <a:rPr lang="ko-KR" sz="1000">
                          <a:latin typeface="Calibri"/>
                          <a:ea typeface="Calibri"/>
                          <a:cs typeface="Calibri"/>
                          <a:sym typeface="Calibri"/>
                        </a:rPr>
                        <a:t>float32 goal_sum</a:t>
                      </a:r>
                      <a:endParaRPr sz="10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ko-KR" sz="1000">
                          <a:latin typeface="Calibri"/>
                          <a:ea typeface="Calibri"/>
                          <a:cs typeface="Calibri"/>
                          <a:sym typeface="Calibri"/>
                        </a:rPr>
                        <a:t>string[] all_formula</a:t>
                      </a:r>
                      <a:endParaRPr sz="10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ko-KR" sz="1000">
                          <a:latin typeface="Calibri"/>
                          <a:ea typeface="Calibri"/>
                          <a:cs typeface="Calibri"/>
                          <a:sym typeface="Calibri"/>
                        </a:rPr>
                        <a:t>float32 total_sum</a:t>
                      </a:r>
                      <a:endParaRPr sz="1000">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lang="ko-KR" sz="1000">
                          <a:latin typeface="Calibri"/>
                          <a:ea typeface="Calibri"/>
                          <a:cs typeface="Calibri"/>
                          <a:sym typeface="Calibri"/>
                        </a:rPr>
                        <a:t>---</a:t>
                      </a:r>
                      <a:endParaRPr sz="1000">
                        <a:latin typeface="Calibri"/>
                        <a:ea typeface="Calibri"/>
                        <a:cs typeface="Calibri"/>
                        <a:sym typeface="Calibri"/>
                      </a:endParaRPr>
                    </a:p>
                    <a:p>
                      <a:pPr indent="0" lvl="0" marL="0" rtl="0" algn="l">
                        <a:lnSpc>
                          <a:spcPct val="90000"/>
                        </a:lnSpc>
                        <a:spcBef>
                          <a:spcPts val="0"/>
                        </a:spcBef>
                        <a:spcAft>
                          <a:spcPts val="0"/>
                        </a:spcAft>
                        <a:buNone/>
                      </a:pPr>
                      <a:r>
                        <a:rPr lang="ko-KR" sz="1000">
                          <a:latin typeface="Calibri"/>
                          <a:ea typeface="Calibri"/>
                          <a:cs typeface="Calibri"/>
                          <a:sym typeface="Calibri"/>
                        </a:rPr>
                        <a:t>string[] formula</a:t>
                      </a:r>
                      <a:endParaRPr sz="1000">
                        <a:latin typeface="Calibri"/>
                        <a:ea typeface="Calibri"/>
                        <a:cs typeface="Calibri"/>
                        <a:sym typeface="Calibri"/>
                      </a:endParaRPr>
                    </a:p>
                  </a:txBody>
                  <a:tcPr marT="36000" marB="36000" marR="36000" marL="36000" anchor="ctr">
                    <a:lnL cap="flat" cmpd="sng" w="9075">
                      <a:solidFill>
                        <a:srgbClr val="D2D2D2"/>
                      </a:solidFill>
                      <a:prstDash val="solid"/>
                      <a:round/>
                      <a:headEnd len="sm" w="sm" type="none"/>
                      <a:tailEnd len="sm" w="sm" type="none"/>
                    </a:lnL>
                    <a:lnR cap="flat" cmpd="sng" w="9075">
                      <a:solidFill>
                        <a:srgbClr val="D2D2D2"/>
                      </a:solidFill>
                      <a:prstDash val="solid"/>
                      <a:round/>
                      <a:headEnd len="sm" w="sm" type="none"/>
                      <a:tailEnd len="sm" w="sm" type="none"/>
                    </a:lnR>
                    <a:lnT cap="flat" cmpd="sng" w="9075">
                      <a:solidFill>
                        <a:srgbClr val="D2D2D2"/>
                      </a:solidFill>
                      <a:prstDash val="solid"/>
                      <a:round/>
                      <a:headEnd len="sm" w="sm" type="none"/>
                      <a:tailEnd len="sm" w="sm" type="none"/>
                    </a:lnT>
                    <a:lnB cap="flat" cmpd="sng" w="9075">
                      <a:solidFill>
                        <a:srgbClr val="D2D2D2"/>
                      </a:solidFill>
                      <a:prstDash val="solid"/>
                      <a:round/>
                      <a:headEnd len="sm" w="sm" type="none"/>
                      <a:tailEnd len="sm" w="sm" type="none"/>
                    </a:lnB>
                    <a:solidFill>
                      <a:srgbClr val="9BDFFF"/>
                    </a:solidFill>
                  </a:tcPr>
                </a:tc>
              </a:tr>
            </a:tbl>
          </a:graphicData>
        </a:graphic>
      </p:graphicFrame>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27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설정 파일 (package.xml)</a:t>
            </a:r>
            <a:endParaRPr/>
          </a:p>
        </p:txBody>
      </p:sp>
      <p:sp>
        <p:nvSpPr>
          <p:cNvPr id="2086" name="Google Shape;2086;p270"/>
          <p:cNvSpPr txBox="1"/>
          <p:nvPr/>
        </p:nvSpPr>
        <p:spPr>
          <a:xfrm>
            <a:off x="448250" y="900000"/>
            <a:ext cx="5760000" cy="3571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&lt;?xml version="1.0"?&gt;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&lt;?xml-model href="http://download.ros.org/schema/package_format3.xsd" schematypens="http://www.w3.org/2001/XMLSchema"?&gt;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&lt;package format="3"&gt;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&lt;name&gt;msg_srv_action_interface_example&lt;/name&gt;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&lt;version&gt;0.6.0&lt;/version&gt;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&lt;description&gt;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ROS 2 example for message, service and action interface</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&lt;/description&gt;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&lt;maintainer email="passionvirus@gmail.com"&gt;Pyo&lt;/maintainer&gt;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&lt;license&gt;Apache 2.0&lt;/license&gt;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&lt;author email="passionvirus@gmail.com"&gt;Pyo&lt;/author&gt;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&lt;author email="routiful@gmail.com"&gt;Darby Lim&lt;/author&gt;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&lt;buildtool_depend&gt;ament_cmake&lt;/buildtool_depend&gt;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&lt;buildtool_depend&gt;rosidl_default_generators&lt;/buildtool_depend&gt;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&lt;exec_depend&gt;builtin_interfaces&lt;/exec_depend&gt;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&lt;exec_depend&gt;rosidl_default_runtime&lt;/exec_depend&gt;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&lt;member_of_group&gt;rosidl_interface_packages&lt;/member_of_group&gt;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&lt;export&gt;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&lt;build_type&gt;ament_cmake&lt;/build_type&gt;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&lt;/export&gt;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&lt;/package&gt;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27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빌드 설정 파일 (CMakeLists.txt)</a:t>
            </a:r>
            <a:endParaRPr/>
          </a:p>
        </p:txBody>
      </p:sp>
      <p:sp>
        <p:nvSpPr>
          <p:cNvPr id="2093" name="Google Shape;2093;p271"/>
          <p:cNvSpPr txBox="1"/>
          <p:nvPr/>
        </p:nvSpPr>
        <p:spPr>
          <a:xfrm>
            <a:off x="450000" y="900000"/>
            <a:ext cx="4320000" cy="3841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Set minimum required version of cmake, project name and compile options</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cmake_minimum_required(VERSION 3.5)</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project(msg_srv_action_interface_example)</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if(NOT CMAKE_CXX_STANDARD)</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set(CMAKE_CXX_STANDARD 14)</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endif()</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if(CMAKE_COMPILER_IS_GNUCXX OR CMAKE_CXX_COMPILER_ID MATCHES "Clang")</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set(CMAKE_CXX_FLAGS "${CMAKE_CXX_FLAGS} -Wall -Wextra -Wpedantic")</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endif()</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 Find and load build settings from external packages</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find_package(ament_cmake REQUIRED)</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find_package(builtin_interfaces REQUIRED)</a:t>
            </a:r>
            <a:endParaRPr b="1" sz="8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rgbClr val="FFFFFF"/>
                </a:solidFill>
                <a:latin typeface="Calibri"/>
                <a:ea typeface="Calibri"/>
                <a:cs typeface="Calibri"/>
                <a:sym typeface="Calibri"/>
              </a:rPr>
              <a:t>find_package(rosidl_default_generators REQUIRED)</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p:txBody>
      </p:sp>
      <p:sp>
        <p:nvSpPr>
          <p:cNvPr id="2094" name="Google Shape;2094;p271"/>
          <p:cNvSpPr txBox="1"/>
          <p:nvPr/>
        </p:nvSpPr>
        <p:spPr>
          <a:xfrm>
            <a:off x="4799700" y="900000"/>
            <a:ext cx="4320000" cy="3841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Declare ROS messages, services and actions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set(msg_files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"msg/ArithmeticArgument.msg"</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set(srv_files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"srv/ArithmeticOperator.srv"</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set(action_files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"action/ArithmeticChecker.action"</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rosidl_generate_interfaces(${PROJECT_NAME}</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${msg_files}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${srv_files}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${action_files}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DEPENDENCIES builtin_interfaces</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 Macro for ament package</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ament_export_dependencies(rosidl_default_runtime)</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800">
                <a:solidFill>
                  <a:schemeClr val="lt1"/>
                </a:solidFill>
                <a:latin typeface="Calibri"/>
                <a:ea typeface="Calibri"/>
                <a:cs typeface="Calibri"/>
                <a:sym typeface="Calibri"/>
              </a:rPr>
              <a:t>ament_package()</a:t>
            </a:r>
            <a:endParaRPr b="1" sz="8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Humble 데모 노드 실행 테스트</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 name="Google Shape;261;p38"/>
          <p:cNvSpPr txBox="1"/>
          <p:nvPr/>
        </p:nvSpPr>
        <p:spPr>
          <a:xfrm>
            <a:off x="450000" y="900000"/>
            <a:ext cx="6480000" cy="1354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source</a:t>
            </a:r>
            <a:r>
              <a:rPr b="1" lang="ko-KR" sz="1000">
                <a:solidFill>
                  <a:srgbClr val="FFFFFF"/>
                </a:solidFill>
                <a:latin typeface="Calibri"/>
                <a:ea typeface="Calibri"/>
                <a:cs typeface="Calibri"/>
                <a:sym typeface="Calibri"/>
              </a:rPr>
              <a:t> /opt/ros/humble/setup.bash</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demo_nodes_py listener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[listener] [INFO] [1724745119.174348942]: I heard: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[listener] [INFO] [1724745120.142077417]: I heard: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[listener] [INFO] [1724745121.142486640]: I heard: [Hello World: 3]</a:t>
            </a:r>
            <a:endParaRPr b="1" sz="1000">
              <a:solidFill>
                <a:srgbClr val="FFFFFF"/>
              </a:solidFill>
              <a:latin typeface="Calibri"/>
              <a:ea typeface="Calibri"/>
              <a:cs typeface="Calibri"/>
              <a:sym typeface="Calibri"/>
            </a:endParaRPr>
          </a:p>
        </p:txBody>
      </p:sp>
      <p:sp>
        <p:nvSpPr>
          <p:cNvPr id="262" name="Google Shape;262;p38"/>
          <p:cNvSpPr txBox="1"/>
          <p:nvPr/>
        </p:nvSpPr>
        <p:spPr>
          <a:xfrm>
            <a:off x="450000" y="2340000"/>
            <a:ext cx="6480000" cy="1531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source</a:t>
            </a:r>
            <a:r>
              <a:rPr b="1" lang="ko-KR" sz="1000">
                <a:solidFill>
                  <a:schemeClr val="lt1"/>
                </a:solidFill>
                <a:latin typeface="Calibri"/>
                <a:ea typeface="Calibri"/>
                <a:cs typeface="Calibri"/>
                <a:sym typeface="Calibri"/>
              </a:rPr>
              <a:t> /opt/ros/humble/setup.bash</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rgbClr val="FFFFFF"/>
                </a:solidFill>
                <a:latin typeface="Calibri"/>
                <a:ea typeface="Calibri"/>
                <a:cs typeface="Calibri"/>
                <a:sym typeface="Calibri"/>
              </a:rPr>
              <a:t> demo_nodes_cpp talker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[talker] [INFO] [1724745119.139744855]: Publishing: 'Hello World: 1'</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[talker] [INFO] [1724745120.139659405]: Publishing: 'Hello World: 2'</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[talker] [INFO] [1724745121.139723166]: Publishing: 'Hello World: 3'</a:t>
            </a:r>
            <a:endParaRPr b="1" sz="1000">
              <a:solidFill>
                <a:srgbClr val="FFFFFF"/>
              </a:solidFill>
              <a:latin typeface="Calibri"/>
              <a:ea typeface="Calibri"/>
              <a:cs typeface="Calibri"/>
              <a:sym typeface="Calibri"/>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27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빌드</a:t>
            </a:r>
            <a:endParaRPr/>
          </a:p>
        </p:txBody>
      </p:sp>
      <p:sp>
        <p:nvSpPr>
          <p:cNvPr id="2101" name="Google Shape;2101;p27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빌드한 후 빌드에 문제가 없다면 `~/robot_ws/install/msg_srv_action_interface_example` 폴더 안에 우리가 작성한 ROS 인터페이스를 사용하기 위한 파일들이 저장되게 된다.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예를 들어 C는 위한 h, C++을 위한 hpp, 파이썬 모듈, IDL 파일들이다. 빌드 후에 참고삼아 해당 폴더의 파일들을 확인해보도록 하자.</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예) msg_srv_action_interface_example의 변환된 인터페이스 파일 (*.h, *hpp, *.py, *idl)</a:t>
            </a:r>
            <a:endParaRPr sz="1400"/>
          </a:p>
          <a:p>
            <a:pPr indent="-317500" lvl="0" marL="457200" rtl="0" algn="l">
              <a:spcBef>
                <a:spcPts val="0"/>
              </a:spcBef>
              <a:spcAft>
                <a:spcPts val="0"/>
              </a:spcAft>
              <a:buSzPts val="1400"/>
              <a:buChar char="●"/>
            </a:pPr>
            <a:r>
              <a:rPr lang="ko-KR" sz="1400"/>
              <a:t>*.h, *hpp	: include/msg_srv_action_interface_example </a:t>
            </a:r>
            <a:endParaRPr sz="1400"/>
          </a:p>
          <a:p>
            <a:pPr indent="-317500" lvl="0" marL="457200" rtl="0" algn="l">
              <a:spcBef>
                <a:spcPts val="0"/>
              </a:spcBef>
              <a:spcAft>
                <a:spcPts val="0"/>
              </a:spcAft>
              <a:buSzPts val="1400"/>
              <a:buChar char="●"/>
            </a:pPr>
            <a:r>
              <a:rPr lang="ko-KR" sz="1400"/>
              <a:t>*.py		: </a:t>
            </a:r>
            <a:r>
              <a:rPr lang="ko-KR" sz="1400"/>
              <a:t>lib/python3.10/dist-packages/msg_srv_action_interface_example</a:t>
            </a:r>
            <a:endParaRPr sz="1400"/>
          </a:p>
          <a:p>
            <a:pPr indent="-317500" lvl="0" marL="457200" rtl="0" algn="l">
              <a:spcBef>
                <a:spcPts val="0"/>
              </a:spcBef>
              <a:spcAft>
                <a:spcPts val="0"/>
              </a:spcAft>
              <a:buSzPts val="1400"/>
              <a:buChar char="●"/>
            </a:pPr>
            <a:r>
              <a:rPr lang="ko-KR" sz="1400"/>
              <a:t>*.idl		: share/msg_srv_action_interface_example</a:t>
            </a:r>
            <a:endParaRPr sz="1400"/>
          </a:p>
          <a:p>
            <a:pPr indent="0" lvl="0" marL="0" rtl="0" algn="l">
              <a:spcBef>
                <a:spcPts val="0"/>
              </a:spcBef>
              <a:spcAft>
                <a:spcPts val="0"/>
              </a:spcAft>
              <a:buNone/>
            </a:pPr>
            <a:r>
              <a:t/>
            </a:r>
            <a:endParaRPr sz="1400"/>
          </a:p>
        </p:txBody>
      </p:sp>
      <p:sp>
        <p:nvSpPr>
          <p:cNvPr id="2102" name="Google Shape;2102;p272"/>
          <p:cNvSpPr txBox="1"/>
          <p:nvPr/>
        </p:nvSpPr>
        <p:spPr>
          <a:xfrm>
            <a:off x="448250" y="900000"/>
            <a:ext cx="5760000" cy="509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a:t>
            </a:r>
            <a:r>
              <a:rPr b="1" lang="ko-KR" sz="1000">
                <a:solidFill>
                  <a:srgbClr val="FFFFFF"/>
                </a:solidFill>
                <a:latin typeface="Calibri"/>
                <a:ea typeface="Calibri"/>
                <a:cs typeface="Calibri"/>
                <a:sym typeface="Calibri"/>
              </a:rPr>
              <a:t>cd ~/robot_ws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FFFFF"/>
                </a:solidFill>
                <a:latin typeface="Calibri"/>
                <a:ea typeface="Calibri"/>
                <a:cs typeface="Calibri"/>
                <a:sym typeface="Calibri"/>
              </a:rPr>
              <a:t>colcon build --symlink-install</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273"/>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109" name="Google Shape;2109;p273"/>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 패키지 설계 (Python)</a:t>
            </a:r>
            <a:endParaRPr b="1" sz="3600">
              <a:latin typeface="Calibri"/>
              <a:ea typeface="Calibri"/>
              <a:cs typeface="Calibri"/>
              <a:sym typeface="Calibri"/>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27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설계</a:t>
            </a:r>
            <a:endParaRPr/>
          </a:p>
        </p:txBody>
      </p:sp>
      <p:sp>
        <p:nvSpPr>
          <p:cNvPr id="2116" name="Google Shape;2116;p274"/>
          <p:cNvSpPr txBox="1"/>
          <p:nvPr>
            <p:ph idx="1" type="body"/>
          </p:nvPr>
        </p:nvSpPr>
        <p:spPr>
          <a:xfrm>
            <a:off x="347429" y="8774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ROS와 연동되는 로봇 프로그램과 일반적인 로봇 프로그램과의 차이는 프로세스를 목적별로 나누어 </a:t>
            </a:r>
            <a:r>
              <a:rPr b="1" lang="ko-KR" sz="1400"/>
              <a:t>노드(node) 단위의 프로그램을 작성</a:t>
            </a:r>
            <a:r>
              <a:rPr lang="ko-KR" sz="1400"/>
              <a:t>하고 </a:t>
            </a:r>
            <a:r>
              <a:rPr b="1" lang="ko-KR" sz="1400"/>
              <a:t>노드와 노드간의 데이터 통신을 고려하여 설계</a:t>
            </a:r>
            <a:r>
              <a:rPr lang="ko-KR" sz="1400"/>
              <a:t>해야 한다는 것이다. 이번 강좌에서는 ROS 2의 토픽, 서비스, 액션 프로그래밍(Python)의 예제이면서 하나의 패키지로 토픽, 서비스, 액션이 따로 구동하는 것이 아닌 연동되어 구동하는 방식으로 설계하였다.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이를 위해 아래 그림과 같이 </a:t>
            </a:r>
            <a:r>
              <a:rPr b="1" lang="ko-KR" sz="1400"/>
              <a:t>4개의 노드에 토픽, 서비스, 액션 각각 1개씩을 사용</a:t>
            </a:r>
            <a:r>
              <a:rPr lang="ko-KR" sz="1400"/>
              <a:t>하고 있다. 각 노드에서는 1개 이상의 </a:t>
            </a:r>
            <a:r>
              <a:rPr b="1" lang="ko-KR" sz="1400"/>
              <a:t>토픽 퍼블리셔, 토픽 서브스크라이브, 서비스 서버, 서비스 클라이언트, 액션 서버, 액션 클라이언트</a:t>
            </a:r>
            <a:r>
              <a:rPr lang="ko-KR" sz="1400"/>
              <a:t>를 포함하고 있다. 특히 중앙에 있는 노드는 다른 노드들과의 연동에 있어서 가장 핵심적인 역할을 하도록 설계하였고 추후 강좌를 위해서 </a:t>
            </a:r>
            <a:r>
              <a:rPr b="1" lang="ko-KR" sz="1400"/>
              <a:t>파라미터(parameter)</a:t>
            </a:r>
            <a:r>
              <a:rPr lang="ko-KR" sz="1400"/>
              <a:t> 및 </a:t>
            </a:r>
            <a:r>
              <a:rPr b="1" lang="ko-KR" sz="1400"/>
              <a:t>실행 인자(argument)</a:t>
            </a:r>
            <a:r>
              <a:rPr lang="ko-KR" sz="1400"/>
              <a:t>, </a:t>
            </a:r>
            <a:r>
              <a:rPr b="1" lang="ko-KR" sz="1400"/>
              <a:t>런치(launch)</a:t>
            </a:r>
            <a:r>
              <a:rPr lang="ko-KR" sz="1400"/>
              <a:t> 파일이 추가되어 있다.</a:t>
            </a:r>
            <a:endParaRPr sz="1400"/>
          </a:p>
          <a:p>
            <a:pPr indent="0" lvl="0" marL="0" rtl="0" algn="l">
              <a:spcBef>
                <a:spcPts val="0"/>
              </a:spcBef>
              <a:spcAft>
                <a:spcPts val="0"/>
              </a:spcAft>
              <a:buNone/>
            </a:pPr>
            <a:r>
              <a:t/>
            </a:r>
            <a:endParaRPr sz="1400"/>
          </a:p>
        </p:txBody>
      </p:sp>
      <p:pic>
        <p:nvPicPr>
          <p:cNvPr id="2117" name="Google Shape;2117;p274"/>
          <p:cNvPicPr preferRelativeResize="0"/>
          <p:nvPr/>
        </p:nvPicPr>
        <p:blipFill rotWithShape="1">
          <a:blip r:embed="rId3">
            <a:alphaModFix/>
          </a:blip>
          <a:srcRect b="7717" l="0" r="0" t="8396"/>
          <a:stretch/>
        </p:blipFill>
        <p:spPr>
          <a:xfrm>
            <a:off x="2271900" y="2904700"/>
            <a:ext cx="4600200" cy="2170600"/>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27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topic_service_action_rclpy_example</a:t>
            </a:r>
            <a:endParaRPr/>
          </a:p>
        </p:txBody>
      </p:sp>
      <p:sp>
        <p:nvSpPr>
          <p:cNvPr id="2124" name="Google Shape;2124;p275"/>
          <p:cNvSpPr txBox="1"/>
          <p:nvPr>
            <p:ph idx="1" type="body"/>
          </p:nvPr>
        </p:nvSpPr>
        <p:spPr>
          <a:xfrm>
            <a:off x="371802" y="902000"/>
            <a:ext cx="42012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200"/>
              <a:t>1) argument node (Topic Publisher)</a:t>
            </a:r>
            <a:endParaRPr b="1" sz="1200"/>
          </a:p>
          <a:p>
            <a:pPr indent="0" lvl="0" marL="0" rtl="0" algn="l">
              <a:spcBef>
                <a:spcPts val="0"/>
              </a:spcBef>
              <a:spcAft>
                <a:spcPts val="0"/>
              </a:spcAft>
              <a:buClr>
                <a:schemeClr val="dk1"/>
              </a:buClr>
              <a:buSzPts val="1100"/>
              <a:buFont typeface="Arial"/>
              <a:buNone/>
            </a:pPr>
            <a:r>
              <a:rPr lang="ko-KR" sz="1200"/>
              <a:t>: arithmetic_argument 이라는 토픽 이름으로 현재 시간과 변수 a와 b를 퍼블리시한다.</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b="1" lang="ko-KR" sz="1200"/>
              <a:t>2) calculator node </a:t>
            </a:r>
            <a:r>
              <a:rPr b="1" lang="ko-KR" sz="1200">
                <a:solidFill>
                  <a:schemeClr val="dk1"/>
                </a:solidFill>
              </a:rPr>
              <a:t>(Topic Subscriber)</a:t>
            </a:r>
            <a:endParaRPr b="1" sz="1200"/>
          </a:p>
          <a:p>
            <a:pPr indent="0" lvl="0" marL="0" rtl="0" algn="l">
              <a:spcBef>
                <a:spcPts val="0"/>
              </a:spcBef>
              <a:spcAft>
                <a:spcPts val="0"/>
              </a:spcAft>
              <a:buClr>
                <a:schemeClr val="dk1"/>
              </a:buClr>
              <a:buSzPts val="1100"/>
              <a:buFont typeface="Arial"/>
              <a:buNone/>
            </a:pPr>
            <a:r>
              <a:rPr lang="ko-KR" sz="1200"/>
              <a:t>: 토픽이 생성된 시간과 변수 a와 b를 서브스크라이브한다.</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b="1" lang="ko-KR" sz="1200"/>
              <a:t>3) operator node (Service Client)</a:t>
            </a:r>
            <a:endParaRPr b="1" sz="1200"/>
          </a:p>
          <a:p>
            <a:pPr indent="0" lvl="0" marL="0" rtl="0" algn="l">
              <a:spcBef>
                <a:spcPts val="0"/>
              </a:spcBef>
              <a:spcAft>
                <a:spcPts val="0"/>
              </a:spcAft>
              <a:buClr>
                <a:schemeClr val="dk1"/>
              </a:buClr>
              <a:buSzPts val="1100"/>
              <a:buFont typeface="Arial"/>
              <a:buNone/>
            </a:pPr>
            <a:r>
              <a:rPr lang="ko-KR" sz="1200"/>
              <a:t>: arithmetic_operator 이라는 서비스 이름으로 calculator 노드에게 연산자(+, -, *, /)를 서비스 요청 값으로 보낸다.</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b="1" lang="ko-KR" sz="1200"/>
              <a:t>4) calculator node (Service Server)</a:t>
            </a:r>
            <a:endParaRPr b="1" sz="1200"/>
          </a:p>
          <a:p>
            <a:pPr indent="0" lvl="0" marL="0" rtl="0" algn="l">
              <a:spcBef>
                <a:spcPts val="0"/>
              </a:spcBef>
              <a:spcAft>
                <a:spcPts val="0"/>
              </a:spcAft>
              <a:buClr>
                <a:schemeClr val="dk1"/>
              </a:buClr>
              <a:buSzPts val="1100"/>
              <a:buFont typeface="Arial"/>
              <a:buNone/>
            </a:pPr>
            <a:r>
              <a:rPr lang="ko-KR" sz="1200"/>
              <a:t>: 서브스크라이브하여 저장하고 있는 변수 a와 b를 operator 노드로부터 요청 값으로 받은 연산자를 이용하여 계산(a 연산자 b)하고 operator 노드에게 연산의 결괏값을 서비스 응답값으로 보낸다.</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b="1" lang="ko-KR" sz="1200"/>
              <a:t>5) checker node (Action)</a:t>
            </a:r>
            <a:endParaRPr b="1" sz="1200"/>
          </a:p>
          <a:p>
            <a:pPr indent="0" lvl="0" marL="0" rtl="0" algn="l">
              <a:spcBef>
                <a:spcPts val="0"/>
              </a:spcBef>
              <a:spcAft>
                <a:spcPts val="0"/>
              </a:spcAft>
              <a:buClr>
                <a:schemeClr val="dk1"/>
              </a:buClr>
              <a:buSzPts val="1100"/>
              <a:buFont typeface="Arial"/>
              <a:buNone/>
            </a:pPr>
            <a:r>
              <a:rPr lang="ko-KR" sz="1200"/>
              <a:t>​:연산값의 합계의 한계치를 액션 목표값으로 전달한 후, calculator 노드는 이를 받은 후 부터의 연산 값을 합하고 액션 피드백으로 각 연산 계산식을 보낸다. 지정한 연산값의 목표 합계를 넘기면 액션 결괏값으로 최종 연산 합계를 보낸다.</a:t>
            </a:r>
            <a:endParaRPr sz="1200"/>
          </a:p>
          <a:p>
            <a:pPr indent="0" lvl="0" marL="0" rtl="0" algn="l">
              <a:spcBef>
                <a:spcPts val="0"/>
              </a:spcBef>
              <a:spcAft>
                <a:spcPts val="0"/>
              </a:spcAft>
              <a:buNone/>
            </a:pPr>
            <a:r>
              <a:t/>
            </a:r>
            <a:endParaRPr sz="1200"/>
          </a:p>
        </p:txBody>
      </p:sp>
      <p:pic>
        <p:nvPicPr>
          <p:cNvPr id="2125" name="Google Shape;2125;p275"/>
          <p:cNvPicPr preferRelativeResize="0"/>
          <p:nvPr/>
        </p:nvPicPr>
        <p:blipFill>
          <a:blip r:embed="rId3">
            <a:alphaModFix/>
          </a:blip>
          <a:stretch>
            <a:fillRect/>
          </a:stretch>
        </p:blipFill>
        <p:spPr>
          <a:xfrm>
            <a:off x="4628350" y="876625"/>
            <a:ext cx="4473374" cy="2516274"/>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27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 작성</a:t>
            </a:r>
            <a:endParaRPr/>
          </a:p>
        </p:txBody>
      </p:sp>
      <p:sp>
        <p:nvSpPr>
          <p:cNvPr id="2132" name="Google Shape;2132;p27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위에서 설명한 topic_service_action_rclpy_example 패키지는 argument 노드, operator 노드, calculator 노드, checker 노드와 같이 4개의 노드로 구성되어 있다. 해당 노드의 </a:t>
            </a:r>
            <a:r>
              <a:rPr lang="ko-KR" sz="1400" u="sng">
                <a:solidFill>
                  <a:schemeClr val="hlink"/>
                </a:solidFill>
                <a:hlinkClick r:id="rId3"/>
              </a:rPr>
              <a:t>원본 코드</a:t>
            </a:r>
            <a:r>
              <a:rPr lang="ko-KR" sz="1400"/>
              <a:t>는 참고자료로 올린 리포지토리에서 미리 확인하실 수 있으며 자세한 내용은 아래와 같이 이어지는 강좌에서 자세히 설명할 예정이다. 이 강좌에서는 패키지 및 노드 설계 및 빌드, 실행에 대한 내용만을 다룰 예정이다.</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ko-KR" sz="1400"/>
              <a:t>토픽 프로그래밍 (Python)</a:t>
            </a:r>
            <a:endParaRPr sz="1400"/>
          </a:p>
          <a:p>
            <a:pPr indent="-317500" lvl="0" marL="457200" rtl="0" algn="l">
              <a:spcBef>
                <a:spcPts val="0"/>
              </a:spcBef>
              <a:spcAft>
                <a:spcPts val="0"/>
              </a:spcAft>
              <a:buSzPts val="1400"/>
              <a:buChar char="●"/>
            </a:pPr>
            <a:r>
              <a:rPr lang="ko-KR" sz="1400"/>
              <a:t>서비스 프로그래밍 (Python)</a:t>
            </a:r>
            <a:endParaRPr sz="1400"/>
          </a:p>
          <a:p>
            <a:pPr indent="-317500" lvl="0" marL="457200" rtl="0" algn="l">
              <a:spcBef>
                <a:spcPts val="0"/>
              </a:spcBef>
              <a:spcAft>
                <a:spcPts val="0"/>
              </a:spcAft>
              <a:buSzPts val="1400"/>
              <a:buChar char="●"/>
            </a:pPr>
            <a:r>
              <a:rPr lang="ko-KR" sz="1400"/>
              <a:t>액션 프로그래밍 (Python)</a:t>
            </a:r>
            <a:endParaRPr sz="1400"/>
          </a:p>
          <a:p>
            <a:pPr indent="-317500" lvl="0" marL="457200" rtl="0" algn="l">
              <a:spcBef>
                <a:spcPts val="0"/>
              </a:spcBef>
              <a:spcAft>
                <a:spcPts val="0"/>
              </a:spcAft>
              <a:buSzPts val="1400"/>
              <a:buChar char="●"/>
            </a:pPr>
            <a:r>
              <a:rPr lang="ko-KR" sz="1400"/>
              <a:t>파라미터 프로그래밍 (Python)</a:t>
            </a:r>
            <a:endParaRPr sz="1400"/>
          </a:p>
          <a:p>
            <a:pPr indent="-317500" lvl="0" marL="457200" rtl="0" algn="l">
              <a:spcBef>
                <a:spcPts val="0"/>
              </a:spcBef>
              <a:spcAft>
                <a:spcPts val="0"/>
              </a:spcAft>
              <a:buSzPts val="1400"/>
              <a:buChar char="●"/>
            </a:pPr>
            <a:r>
              <a:rPr lang="ko-KR" sz="1400"/>
              <a:t>실행 인자 프로그래밍 (Python)</a:t>
            </a:r>
            <a:endParaRPr sz="1400"/>
          </a:p>
          <a:p>
            <a:pPr indent="-317500" lvl="0" marL="457200" rtl="0" algn="l">
              <a:spcBef>
                <a:spcPts val="0"/>
              </a:spcBef>
              <a:spcAft>
                <a:spcPts val="0"/>
              </a:spcAft>
              <a:buSzPts val="1400"/>
              <a:buChar char="●"/>
            </a:pPr>
            <a:r>
              <a:rPr lang="ko-KR" sz="1400"/>
              <a:t>런치 프로그래밍 (Python, C++)</a:t>
            </a:r>
            <a:endParaRPr sz="1400"/>
          </a:p>
          <a:p>
            <a:pPr indent="0" lvl="0" marL="0" rtl="0" algn="l">
              <a:spcBef>
                <a:spcPts val="0"/>
              </a:spcBef>
              <a:spcAft>
                <a:spcPts val="0"/>
              </a:spcAft>
              <a:buNone/>
            </a:pPr>
            <a:r>
              <a:t/>
            </a:r>
            <a:endParaRPr sz="1400"/>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7" name="Shape 2137"/>
        <p:cNvGrpSpPr/>
        <p:nvPr/>
      </p:nvGrpSpPr>
      <p:grpSpPr>
        <a:xfrm>
          <a:off x="0" y="0"/>
          <a:ext cx="0" cy="0"/>
          <a:chOff x="0" y="0"/>
          <a:chExt cx="0" cy="0"/>
        </a:xfrm>
      </p:grpSpPr>
      <p:sp>
        <p:nvSpPr>
          <p:cNvPr id="2138" name="Google Shape;2138;p27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설정 파일 (package.xml)</a:t>
            </a:r>
            <a:endParaRPr/>
          </a:p>
        </p:txBody>
      </p:sp>
      <p:sp>
        <p:nvSpPr>
          <p:cNvPr id="2139" name="Google Shape;2139;p277"/>
          <p:cNvSpPr txBox="1"/>
          <p:nvPr/>
        </p:nvSpPr>
        <p:spPr>
          <a:xfrm>
            <a:off x="448250" y="900000"/>
            <a:ext cx="5760000" cy="3571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&lt;?xml version="1.0"?&gt;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&lt;?xml-model href="http://download.ros.org/schema/package_format3.xsd" schematypens="http://www.w3.org/2001/XMLSchema"?&gt;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&lt;package format="3"&gt;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&lt;name&gt;topic_service_action_rclpy_example&lt;/name&gt;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&lt;version&gt;0.2.0&lt;/version&gt;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&lt;description&gt;ROS 2 rclpy example package for the topic, service, action&lt;/description&gt;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&lt;maintainer email="passionvirus@gmail.com"&gt;Pyo&lt;/maintainer&gt;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&lt;license&gt;Apache License 2.0&lt;/license&gt;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&lt;author email="passionvirus@gmail.com"&gt;Pyo&lt;/author&gt;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&lt;author email="routiful@gmail.com"&gt;Darby Lim&lt;/author&gt;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&lt;depend&gt;rclpy&lt;/depend&gt;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&lt;depend&gt;std_msgs&lt;/depend&gt;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00"/>
                </a:solidFill>
                <a:latin typeface="Calibri"/>
                <a:ea typeface="Calibri"/>
                <a:cs typeface="Calibri"/>
                <a:sym typeface="Calibri"/>
              </a:rPr>
              <a:t>  &lt;depend&gt;msg_srv_action_interface_example&lt;/depend&gt;</a:t>
            </a:r>
            <a:endParaRPr b="1" sz="10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&lt;test_depend&gt;ament_copyright&lt;/test_depend&gt;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&lt;test_depend&gt;ament_flake8&lt;/test_depend&gt;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&lt;test_depend&gt;ament_pep257&lt;/test_depend&gt;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&lt;test_depend&gt;python3-pytest&lt;/test_depend&gt;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&lt;export&gt;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&lt;build_type&gt;ament_python&lt;/build_type&gt;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  &lt;/export&gt;</a:t>
            </a:r>
            <a:endParaRPr b="1"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FF"/>
                </a:solidFill>
                <a:latin typeface="Calibri"/>
                <a:ea typeface="Calibri"/>
                <a:cs typeface="Calibri"/>
                <a:sym typeface="Calibri"/>
              </a:rPr>
              <a:t>&lt;/package&gt;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4" name="Shape 2144"/>
        <p:cNvGrpSpPr/>
        <p:nvPr/>
      </p:nvGrpSpPr>
      <p:grpSpPr>
        <a:xfrm>
          <a:off x="0" y="0"/>
          <a:ext cx="0" cy="0"/>
          <a:chOff x="0" y="0"/>
          <a:chExt cx="0" cy="0"/>
        </a:xfrm>
      </p:grpSpPr>
      <p:sp>
        <p:nvSpPr>
          <p:cNvPr id="2145" name="Google Shape;2145;p27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파이썬 패키지 설정 파일 (setup.py)</a:t>
            </a:r>
            <a:endParaRPr/>
          </a:p>
        </p:txBody>
      </p:sp>
      <p:sp>
        <p:nvSpPr>
          <p:cNvPr id="2146" name="Google Shape;2146;p278"/>
          <p:cNvSpPr txBox="1"/>
          <p:nvPr/>
        </p:nvSpPr>
        <p:spPr>
          <a:xfrm>
            <a:off x="450000" y="900000"/>
            <a:ext cx="4320000" cy="3841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800">
                <a:solidFill>
                  <a:srgbClr val="FFFFFF"/>
                </a:solidFill>
                <a:latin typeface="Calibri"/>
                <a:ea typeface="Calibri"/>
                <a:cs typeface="Calibri"/>
                <a:sym typeface="Calibri"/>
              </a:rPr>
              <a:t>#!/usr/bin/env python3</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import glob</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import os</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from setuptools import find_packages</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from setuptools import setup</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package_name = 'topic_service_action_rclpy_example'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share_dir = 'share/' + package_name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setup(</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name=package_name,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version='0.2.0',</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packages=find_packages(exclude=['test']),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data_files=[</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('share/ament_index/resource_index/packages', ['resource/' + package_name]),</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(share_dir, ['package.xml']),</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(share_dir + '/launch', glob.glob(os.path.join('launch', '*.launch.py'))),</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(share_dir + '/param', glob.glob(os.path.join('param', '*.yaml'))),</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install_requires=['setuptools'],</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zip_safe=True,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author='Pyo, Darby Lim',</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author_email='passionvirus@gmail.com, routiful@gmail.com',</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maintainer='Pyo',</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maintainer_email='passionvirus@gmail.com',</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p:txBody>
      </p:sp>
      <p:sp>
        <p:nvSpPr>
          <p:cNvPr id="2147" name="Google Shape;2147;p278"/>
          <p:cNvSpPr txBox="1"/>
          <p:nvPr/>
        </p:nvSpPr>
        <p:spPr>
          <a:xfrm>
            <a:off x="4799700" y="900000"/>
            <a:ext cx="4320000" cy="3841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800">
                <a:solidFill>
                  <a:schemeClr val="lt1"/>
                </a:solidFill>
                <a:latin typeface="Calibri"/>
                <a:ea typeface="Calibri"/>
                <a:cs typeface="Calibri"/>
                <a:sym typeface="Calibri"/>
              </a:rPr>
              <a:t>    keywords=['ROS'],</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classifiers=[</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'Intended Audience :: Developers',</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'License :: OSI Approved :: Apache Software License',</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'Programming Language :: Python',</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'Topic :: Software Development',</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description='ROS 2 rclpy example package for the topic, service, action',</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license='Apache License, Version 2.0',</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tests_require=['pytest'],</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entry_points={</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'console_scripts': [</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'argument = topic_service_action_rclpy_example.arithmetic.argument:main',</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'operator = topic_service_action_rclpy_example.arithmetic.operator:main',</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'calculator = topic_service_action_rclpy_example.calculator.main:main',</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'checker = topic_service_action_rclpy_example.checker.main:main',</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rgbClr val="FFFF00"/>
                </a:solidFill>
                <a:latin typeface="Calibri"/>
                <a:ea typeface="Calibri"/>
                <a:cs typeface="Calibri"/>
                <a:sym typeface="Calibri"/>
              </a:rPr>
              <a:t>    },</a:t>
            </a:r>
            <a:endParaRPr b="1" sz="800">
              <a:solidFill>
                <a:srgbClr val="FFFF00"/>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2" name="Shape 2152"/>
        <p:cNvGrpSpPr/>
        <p:nvPr/>
      </p:nvGrpSpPr>
      <p:grpSpPr>
        <a:xfrm>
          <a:off x="0" y="0"/>
          <a:ext cx="0" cy="0"/>
          <a:chOff x="0" y="0"/>
          <a:chExt cx="0" cy="0"/>
        </a:xfrm>
      </p:grpSpPr>
      <p:sp>
        <p:nvSpPr>
          <p:cNvPr id="2153" name="Google Shape;2153;p27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소스 코드 다운로드 및 빌드</a:t>
            </a:r>
            <a:endParaRPr/>
          </a:p>
        </p:txBody>
      </p:sp>
      <p:sp>
        <p:nvSpPr>
          <p:cNvPr id="2154" name="Google Shape;2154;p27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소스 코드 다운로드 및 빌드는 하기와 같은 명령어로 진행하면 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또는 아래와 같이 미리 지정한 alias를 사용하면 매우 편하다.</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 `cw`는 `cd ~/robot_ws`의 alias이다.</a:t>
            </a:r>
            <a:endParaRPr sz="1400"/>
          </a:p>
          <a:p>
            <a:pPr indent="0" lvl="0" marL="0" rtl="0" algn="l">
              <a:spcBef>
                <a:spcPts val="0"/>
              </a:spcBef>
              <a:spcAft>
                <a:spcPts val="0"/>
              </a:spcAft>
              <a:buClr>
                <a:schemeClr val="dk1"/>
              </a:buClr>
              <a:buSzPts val="1100"/>
              <a:buFont typeface="Arial"/>
              <a:buNone/>
            </a:pPr>
            <a:r>
              <a:rPr lang="ko-KR" sz="1400"/>
              <a:t>* `cbp`는 `colcon build --symlink-install --packages-select`의 alias이다.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2155" name="Google Shape;2155;p279"/>
          <p:cNvSpPr txBox="1"/>
          <p:nvPr/>
        </p:nvSpPr>
        <p:spPr>
          <a:xfrm>
            <a:off x="448250" y="1281000"/>
            <a:ext cx="5760000" cy="626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cd ~/robot_ws/src</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git clone https://github.com/robotpilot/ros2-seminar-examples.git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cd ~/robot_ws &amp;&amp; colcon build --symlink-install</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156" name="Google Shape;2156;p279"/>
          <p:cNvSpPr txBox="1"/>
          <p:nvPr/>
        </p:nvSpPr>
        <p:spPr>
          <a:xfrm>
            <a:off x="448250" y="2576400"/>
            <a:ext cx="5760000" cy="474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cw</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cbp topic_service_action_rclpy_example</a:t>
            </a:r>
            <a:endParaRPr b="1" sz="1000">
              <a:solidFill>
                <a:srgbClr val="FFFFFF"/>
              </a:solidFill>
              <a:latin typeface="Calibri"/>
              <a:ea typeface="Calibri"/>
              <a:cs typeface="Calibri"/>
              <a:sym typeface="Calibri"/>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1" name="Shape 2161"/>
        <p:cNvGrpSpPr/>
        <p:nvPr/>
      </p:nvGrpSpPr>
      <p:grpSpPr>
        <a:xfrm>
          <a:off x="0" y="0"/>
          <a:ext cx="0" cy="0"/>
          <a:chOff x="0" y="0"/>
          <a:chExt cx="0" cy="0"/>
        </a:xfrm>
      </p:grpSpPr>
      <p:sp>
        <p:nvSpPr>
          <p:cNvPr id="2162" name="Google Shape;2162;p28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소스 코드 다운로드 및 빌드</a:t>
            </a:r>
            <a:endParaRPr/>
          </a:p>
        </p:txBody>
      </p:sp>
      <p:sp>
        <p:nvSpPr>
          <p:cNvPr id="2163" name="Google Shape;2163;p28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빌드한 후 빌드에 문제가 없다면 `~/robot_ws/install/topic_service_action_rclpy_example` 폴더 안에 우리가 작성한 ROS 인터페이스를 사용하기 위한 파일들이 저장되게 된다.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예를 들어 하기 폴더에는 argument, operator, calculator, checker와 같은 실행 스크립트가 위치하게 된다. (lib)</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ko-KR" sz="1400"/>
              <a:t>~/robot_ws/install/topic_service_action_rclpy_example/lib/topic_service_action_rclpy_example</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그리고 하기 폴더에는 launch 폴더와 param 폴더가 생성되고 각각 런치파일 arithmetic.launch.py 파일과 파라미터 파일인 arithmetic_config.yaml 파일이 위치하게 된다. (share)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b="1" lang="ko-KR" sz="1400"/>
              <a:t>~/robot_ws/install/topic_service_action_rclpy_example/share/topic_service_action_rclpy_example</a:t>
            </a:r>
            <a:endParaRPr b="1" sz="1400"/>
          </a:p>
          <a:p>
            <a:pPr indent="0" lvl="0" marL="0" rtl="0" algn="l">
              <a:spcBef>
                <a:spcPts val="0"/>
              </a:spcBef>
              <a:spcAft>
                <a:spcPts val="0"/>
              </a:spcAft>
              <a:buNone/>
            </a:pPr>
            <a:r>
              <a:t/>
            </a:r>
            <a:endParaRPr sz="1400"/>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sp>
        <p:nvSpPr>
          <p:cNvPr id="2169" name="Google Shape;2169;p28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실행</a:t>
            </a:r>
            <a:endParaRPr/>
          </a:p>
        </p:txBody>
      </p:sp>
      <p:sp>
        <p:nvSpPr>
          <p:cNvPr id="2170" name="Google Shape;2170;p28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제일 먼저 calculator 노드를 실행해보자. 이 노드는 이 패키지에서 토픽 서브스크라이버, 서비스 서버, 액션 서버 역할을 수행하는 노드로 실행 후 아무런 동작은 하고 있지 않은 대기 상태가 된다.</a:t>
            </a:r>
            <a:endParaRPr sz="1400"/>
          </a:p>
        </p:txBody>
      </p:sp>
      <p:sp>
        <p:nvSpPr>
          <p:cNvPr id="2171" name="Google Shape;2171;p281"/>
          <p:cNvSpPr txBox="1"/>
          <p:nvPr/>
        </p:nvSpPr>
        <p:spPr>
          <a:xfrm>
            <a:off x="448250" y="1585800"/>
            <a:ext cx="5760000" cy="344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run topic_service_action_rclpy_example calculator</a:t>
            </a:r>
            <a:endParaRPr b="1" sz="1000">
              <a:solidFill>
                <a:srgbClr val="FFFFFF"/>
              </a:solidFill>
              <a:latin typeface="Calibri"/>
              <a:ea typeface="Calibri"/>
              <a:cs typeface="Calibri"/>
              <a:sym typeface="Calibri"/>
            </a:endParaRPr>
          </a:p>
        </p:txBody>
      </p:sp>
      <p:pic>
        <p:nvPicPr>
          <p:cNvPr id="2172" name="Google Shape;2172;p281"/>
          <p:cNvPicPr preferRelativeResize="0"/>
          <p:nvPr/>
        </p:nvPicPr>
        <p:blipFill>
          <a:blip r:embed="rId3">
            <a:alphaModFix/>
          </a:blip>
          <a:stretch>
            <a:fillRect/>
          </a:stretch>
        </p:blipFill>
        <p:spPr>
          <a:xfrm>
            <a:off x="2438902" y="2245300"/>
            <a:ext cx="4266197" cy="239973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Humble </a:t>
            </a:r>
            <a:r>
              <a:rPr lang="ko-KR">
                <a:solidFill>
                  <a:schemeClr val="dk1"/>
                </a:solidFill>
                <a:latin typeface="Arial"/>
                <a:ea typeface="Arial"/>
                <a:cs typeface="Arial"/>
                <a:sym typeface="Arial"/>
              </a:rPr>
              <a:t>빌드 테스트 및 </a:t>
            </a:r>
            <a:r>
              <a:rPr lang="ko-KR"/>
              <a:t>환경 설정 (필수)</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69" name="Google Shape;269;p39"/>
          <p:cNvGrpSpPr/>
          <p:nvPr/>
        </p:nvGrpSpPr>
        <p:grpSpPr>
          <a:xfrm>
            <a:off x="449975" y="2137175"/>
            <a:ext cx="7919856" cy="1114200"/>
            <a:chOff x="450000" y="155975"/>
            <a:chExt cx="6480000" cy="1114200"/>
          </a:xfrm>
        </p:grpSpPr>
        <p:sp>
          <p:nvSpPr>
            <p:cNvPr id="270" name="Google Shape;270;p39"/>
            <p:cNvSpPr txBox="1"/>
            <p:nvPr/>
          </p:nvSpPr>
          <p:spPr>
            <a:xfrm>
              <a:off x="450000" y="155975"/>
              <a:ext cx="6480000" cy="1114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nano</a:t>
              </a:r>
              <a:r>
                <a:rPr b="1" lang="ko-KR" sz="1000">
                  <a:solidFill>
                    <a:srgbClr val="FFFFFF"/>
                  </a:solidFill>
                  <a:latin typeface="Calibri"/>
                  <a:ea typeface="Calibri"/>
                  <a:cs typeface="Calibri"/>
                  <a:sym typeface="Calibri"/>
                </a:rPr>
                <a:t> ~/.bashrc</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source /opt/ros/humble/setup.bash</a:t>
              </a:r>
              <a:endParaRPr b="1" sz="10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00"/>
                  </a:solidFill>
                  <a:latin typeface="Calibri"/>
                  <a:ea typeface="Calibri"/>
                  <a:cs typeface="Calibri"/>
                  <a:sym typeface="Calibri"/>
                </a:rPr>
                <a:t>source ~/robot_ws/install/local_setup.bash</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source</a:t>
              </a:r>
              <a:r>
                <a:rPr b="1" lang="ko-KR" sz="1000">
                  <a:solidFill>
                    <a:srgbClr val="FFFFFF"/>
                  </a:solidFill>
                  <a:latin typeface="Calibri"/>
                  <a:ea typeface="Calibri"/>
                  <a:cs typeface="Calibri"/>
                  <a:sym typeface="Calibri"/>
                </a:rPr>
                <a:t> ~/.bashrc</a:t>
              </a:r>
              <a:endParaRPr b="1" sz="1000">
                <a:solidFill>
                  <a:srgbClr val="FFFFFF"/>
                </a:solidFill>
                <a:latin typeface="Calibri"/>
                <a:ea typeface="Calibri"/>
                <a:cs typeface="Calibri"/>
                <a:sym typeface="Calibri"/>
              </a:endParaRPr>
            </a:p>
          </p:txBody>
        </p:sp>
        <p:sp>
          <p:nvSpPr>
            <p:cNvPr id="271" name="Google Shape;271;p39"/>
            <p:cNvSpPr/>
            <p:nvPr/>
          </p:nvSpPr>
          <p:spPr>
            <a:xfrm>
              <a:off x="2577127" y="493944"/>
              <a:ext cx="264900" cy="388200"/>
            </a:xfrm>
            <a:prstGeom prst="rightBrace">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2" name="Google Shape;272;p39"/>
            <p:cNvSpPr txBox="1"/>
            <p:nvPr/>
          </p:nvSpPr>
          <p:spPr>
            <a:xfrm>
              <a:off x="2842018" y="518697"/>
              <a:ext cx="161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000">
                  <a:solidFill>
                    <a:schemeClr val="lt1"/>
                  </a:solidFill>
                  <a:latin typeface="Roboto"/>
                  <a:ea typeface="Roboto"/>
                  <a:cs typeface="Roboto"/>
                  <a:sym typeface="Roboto"/>
                </a:rPr>
                <a:t>~/.bashrc 파일 하단에 추가</a:t>
              </a:r>
              <a:endParaRPr b="1" sz="1000">
                <a:solidFill>
                  <a:schemeClr val="lt1"/>
                </a:solidFill>
                <a:latin typeface="Roboto"/>
                <a:ea typeface="Roboto"/>
                <a:cs typeface="Roboto"/>
                <a:sym typeface="Roboto"/>
              </a:endParaRPr>
            </a:p>
          </p:txBody>
        </p:sp>
      </p:grpSp>
      <p:sp>
        <p:nvSpPr>
          <p:cNvPr id="273" name="Google Shape;273;p39"/>
          <p:cNvSpPr txBox="1"/>
          <p:nvPr/>
        </p:nvSpPr>
        <p:spPr>
          <a:xfrm>
            <a:off x="450000" y="900000"/>
            <a:ext cx="7920000" cy="1140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mkdir</a:t>
            </a:r>
            <a:r>
              <a:rPr b="1" lang="ko-KR" sz="1000">
                <a:solidFill>
                  <a:schemeClr val="lt1"/>
                </a:solidFill>
                <a:latin typeface="Calibri"/>
                <a:ea typeface="Calibri"/>
                <a:cs typeface="Calibri"/>
                <a:sym typeface="Calibri"/>
              </a:rPr>
              <a:t> -p ~/robot_ws/src</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cd</a:t>
            </a:r>
            <a:r>
              <a:rPr b="1" lang="ko-KR" sz="1000">
                <a:solidFill>
                  <a:schemeClr val="lt1"/>
                </a:solidFill>
                <a:latin typeface="Calibri"/>
                <a:ea typeface="Calibri"/>
                <a:cs typeface="Calibri"/>
                <a:sym typeface="Calibri"/>
              </a:rPr>
              <a:t> ~/robot_ws/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colcon build</a:t>
            </a:r>
            <a:r>
              <a:rPr b="1" lang="ko-KR" sz="1000">
                <a:solidFill>
                  <a:schemeClr val="lt1"/>
                </a:solidFill>
                <a:latin typeface="Calibri"/>
                <a:ea typeface="Calibri"/>
                <a:cs typeface="Calibri"/>
                <a:sym typeface="Calibri"/>
              </a:rPr>
              <a:t> --symlink-install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Summary: 0 packages finished [0.41s]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ls</a:t>
            </a:r>
            <a:endParaRPr b="1" sz="1000">
              <a:solidFill>
                <a:srgbClr val="4A86E8"/>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build  install  log  src</a:t>
            </a:r>
            <a:endParaRPr b="1" sz="1000">
              <a:solidFill>
                <a:schemeClr val="lt1"/>
              </a:solidFill>
              <a:latin typeface="Calibri"/>
              <a:ea typeface="Calibri"/>
              <a:cs typeface="Calibri"/>
              <a:sym typeface="Calibri"/>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28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퍼블리셔 실행</a:t>
            </a:r>
            <a:endParaRPr/>
          </a:p>
        </p:txBody>
      </p:sp>
      <p:sp>
        <p:nvSpPr>
          <p:cNvPr id="2179" name="Google Shape;2179;p28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다음으로 토픽 퍼블리셔 역할을 하는 argument 노드를 실행해보자. 그러면 터미널 창에 퍼블리시하고 있는 argument a, argument b가 표시된다. 더불어 calculator 노드를 실행 시킨 터미널 창에서는 수신 받은 시간 정보와 argument a, argument b가 표시된다.</a:t>
            </a:r>
            <a:endParaRPr sz="1400"/>
          </a:p>
        </p:txBody>
      </p:sp>
      <p:sp>
        <p:nvSpPr>
          <p:cNvPr id="2180" name="Google Shape;2180;p282"/>
          <p:cNvSpPr txBox="1"/>
          <p:nvPr/>
        </p:nvSpPr>
        <p:spPr>
          <a:xfrm>
            <a:off x="448250" y="1890600"/>
            <a:ext cx="5760000" cy="949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run topic_service_action_rclpy_example 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a: 5.0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b: 0.0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a: 1.0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b: 5.0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181" name="Google Shape;2181;p282"/>
          <p:cNvSpPr txBox="1"/>
          <p:nvPr/>
        </p:nvSpPr>
        <p:spPr>
          <a:xfrm>
            <a:off x="448250" y="3069000"/>
            <a:ext cx="5760000" cy="134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run topic_service_action_rclpy_example calculator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at: builtin_interfaces.msg.Time(sec=1607301572, nanosec=687669256)</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argument a: 5.0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argument b: 0.0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at: builtin_interfaces.msg.Time(sec=1607301573, nanosec=687576780)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argument a: 1.0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argument b: 5.0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28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클라이언트 실행</a:t>
            </a:r>
            <a:endParaRPr/>
          </a:p>
        </p:txBody>
      </p:sp>
      <p:sp>
        <p:nvSpPr>
          <p:cNvPr id="2188" name="Google Shape;2188;p28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다음으로 서비스 클라이언트 역할을 하는 operator 노드를 실행해보자. 그러면 calculator 노드에게 랜덤으로 선택한 연산자(+, -, *, /)를 서비스 요청값으로 보내고 연산된 결과값을 받아 터미널 창에 표시한다. 실제 계산식은 calculator 노드가 실행 중인 창에서 확인할 수 있다. 예를 들어 calculator는 변수 a, b로 9와 6을 받았고 연산자로 곱셈(*)을 받았을 때 9.0 * 6.0 = 54.0 이므로 operator는 54.0를 표시하게 된다.</a:t>
            </a:r>
            <a:endParaRPr sz="1400"/>
          </a:p>
        </p:txBody>
      </p:sp>
      <p:sp>
        <p:nvSpPr>
          <p:cNvPr id="2189" name="Google Shape;2189;p283"/>
          <p:cNvSpPr txBox="1"/>
          <p:nvPr/>
        </p:nvSpPr>
        <p:spPr>
          <a:xfrm>
            <a:off x="448250" y="2119200"/>
            <a:ext cx="5760000" cy="672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run topic_service_action_rclpy_example operator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Result: 54.0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Result: 0.625</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190" name="Google Shape;2190;p283"/>
          <p:cNvSpPr txBox="1"/>
          <p:nvPr/>
        </p:nvSpPr>
        <p:spPr>
          <a:xfrm>
            <a:off x="448250" y="3069000"/>
            <a:ext cx="5760000" cy="1489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at: builtin_interfaces.msg.Time(sec=1607379440, nanosec=275268255)</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argument a: 9.0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argument b: 6.0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9.0 * 6.0 = 54.0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at: builtin_interfaces.msg.Time(sec=1607379441, nanosec=275234062)</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argument a: 5.0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Subscribed argument b: 8.0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5.0 / 8.0 = 0.625</a:t>
            </a:r>
            <a:endParaRPr b="1" sz="1000">
              <a:solidFill>
                <a:srgbClr val="FFFFFF"/>
              </a:solidFill>
              <a:latin typeface="Calibri"/>
              <a:ea typeface="Calibri"/>
              <a:cs typeface="Calibri"/>
              <a:sym typeface="Calibri"/>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28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클라이언트 실행</a:t>
            </a:r>
            <a:endParaRPr/>
          </a:p>
        </p:txBody>
      </p:sp>
      <p:sp>
        <p:nvSpPr>
          <p:cNvPr id="2197" name="Google Shape;2197;p28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마지막으로 checker 노드는 연산값의 합계의 한계치를 액션 목표값으로 전달한 후, calculator 노드는 이를 받은 후 부터의 연산 값을 합하고 액션 피드백으로 각 연산 계산식을 보낸다. 지정한 연산값의 목표 합계를 넘기면 액션 결괏값으로 최종 연산 합계를 보낸다.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합계의 한계치는 기본으로 50으로 설정되어 있다. 이를 수정하여 실행하고 싶으면 아래와 같이 checker 노드를 실행시키면서 실행 인자로 `-g 100` 이라고 입력하면 GOAL_TOTAL_SUM 이라는 인자로 100을 할당할 수 있다. 여기서 실행인자에 대한 이해가 필요한데 이는 `실행 인자 프로그래밍 (Python)` 강좌에서 다룰 예정이다.</a:t>
            </a:r>
            <a:endParaRPr sz="1400"/>
          </a:p>
        </p:txBody>
      </p:sp>
      <p:sp>
        <p:nvSpPr>
          <p:cNvPr id="2198" name="Google Shape;2198;p284"/>
          <p:cNvSpPr txBox="1"/>
          <p:nvPr/>
        </p:nvSpPr>
        <p:spPr>
          <a:xfrm>
            <a:off x="448250" y="1662000"/>
            <a:ext cx="6480000" cy="134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run topic_service_action_rclpy_example checker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Action goal accepted.</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Action feedback: ['7.0 + 3.0 = 10.0']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Action feedback: ['7.0 + 3.0 = 10.0', '8.0 + 1.0 = 9.0']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Action feedback: ['7.0 + 3.0 = 10.0', '8.0 + 1.0 = 9.0', '6.0 / 1.0 = 6.0']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Action feedback: ['7.0 + 3.0 = 10.0', '8.0 + 1.0 = 9.0', '6.0 / 1.0 = 6.0', '8.0 - 6.0 = 2.0']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Action feedback: ['7.0 + 3.0 = 10.0', '8.0 + 1.0 = 9.0', '6.0 / 1.0 = 6.0', '8.0 - 6.0 = 2.0', '6.0 * 6.0 = 36.0']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Action succeeded!</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Action result(all formula): ['7.0 + 3.0 = 10.0', '8.0 + 1.0 = 9.0', '6.0 / 1.0 = 6.0', '8.0 - 6.0 = 2.0', '6.0 * 6.0 = 36.0']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Action result(total sum): 63.0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199" name="Google Shape;2199;p284"/>
          <p:cNvSpPr txBox="1"/>
          <p:nvPr/>
        </p:nvSpPr>
        <p:spPr>
          <a:xfrm>
            <a:off x="448250" y="4212000"/>
            <a:ext cx="6480000" cy="309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run topic_service_action_rclpy_example checker -g 100</a:t>
            </a:r>
            <a:endParaRPr b="1" sz="1000">
              <a:solidFill>
                <a:srgbClr val="FFFFFF"/>
              </a:solidFill>
              <a:latin typeface="Calibri"/>
              <a:ea typeface="Calibri"/>
              <a:cs typeface="Calibri"/>
              <a:sym typeface="Calibri"/>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sp>
        <p:nvSpPr>
          <p:cNvPr id="2205" name="Google Shape;2205;p28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런치 파일 실행</a:t>
            </a:r>
            <a:endParaRPr/>
          </a:p>
        </p:txBody>
      </p:sp>
      <p:sp>
        <p:nvSpPr>
          <p:cNvPr id="2206" name="Google Shape;2206;p28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참고로 argument 노드와 calculator 노드를 한번에 실행시키고자 한다면 아래와 같이 launch 파일인 arithmetic.launch.py를 실행하는 방법으로 두개의 노드를 동시에 실행 시킬 수 있다. launch 파일에 대한 자세한 설명은 추후 `런치 프로그래밍 (Python, C++)` 에서 더 자세히 알아볼 예정이기에 여기서는 실행 방법만 알아보았다.</a:t>
            </a:r>
            <a:endParaRPr sz="1400"/>
          </a:p>
        </p:txBody>
      </p:sp>
      <p:sp>
        <p:nvSpPr>
          <p:cNvPr id="2207" name="Google Shape;2207;p285"/>
          <p:cNvSpPr txBox="1"/>
          <p:nvPr/>
        </p:nvSpPr>
        <p:spPr>
          <a:xfrm>
            <a:off x="448250" y="2078400"/>
            <a:ext cx="6480000" cy="358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launch topic_service_action_rclpy_example arithmetic.launch.py</a:t>
            </a:r>
            <a:endParaRPr b="1" sz="1000">
              <a:solidFill>
                <a:srgbClr val="FFFFFF"/>
              </a:solidFill>
              <a:latin typeface="Calibri"/>
              <a:ea typeface="Calibri"/>
              <a:cs typeface="Calibri"/>
              <a:sym typeface="Calibri"/>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86"/>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214" name="Google Shape;2214;p286"/>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토픽 프로그래밍</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(Python)</a:t>
            </a:r>
            <a:endParaRPr b="1" sz="3600">
              <a:latin typeface="Calibri"/>
              <a:ea typeface="Calibri"/>
              <a:cs typeface="Calibri"/>
              <a:sym typeface="Calibri"/>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28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퍼블리셔 / 토픽 서브스크라이버</a:t>
            </a:r>
            <a:endParaRPr/>
          </a:p>
        </p:txBody>
      </p:sp>
      <p:sp>
        <p:nvSpPr>
          <p:cNvPr id="2221" name="Google Shape;2221;p28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이 강좌에서 다음 그림과 같이 토픽을 생성한 </a:t>
            </a:r>
            <a:r>
              <a:rPr b="1" lang="ko-KR" sz="1400"/>
              <a:t>시간과 연산에 사용할 변수 a와 변수 b</a:t>
            </a:r>
            <a:r>
              <a:rPr lang="ko-KR" sz="1400"/>
              <a:t>를 퍼블리시하는 </a:t>
            </a:r>
            <a:r>
              <a:rPr b="1" lang="ko-KR" sz="1400"/>
              <a:t>토픽 퍼블리셔</a:t>
            </a:r>
            <a:r>
              <a:rPr lang="ko-KR" sz="1400"/>
              <a:t>와 이를 서브스크라이브하는 </a:t>
            </a:r>
            <a:r>
              <a:rPr b="1" lang="ko-KR" sz="1400"/>
              <a:t>토픽 서브스크라이버</a:t>
            </a:r>
            <a:r>
              <a:rPr lang="ko-KR" sz="1400"/>
              <a:t>를 작성해 볼 것이다. </a:t>
            </a:r>
            <a:endParaRPr sz="1400"/>
          </a:p>
          <a:p>
            <a:pPr indent="0" lvl="0" marL="0" rtl="0" algn="l">
              <a:spcBef>
                <a:spcPts val="0"/>
              </a:spcBef>
              <a:spcAft>
                <a:spcPts val="0"/>
              </a:spcAft>
              <a:buNone/>
            </a:pPr>
            <a:r>
              <a:t/>
            </a:r>
            <a:endParaRPr sz="1400"/>
          </a:p>
        </p:txBody>
      </p:sp>
      <p:pic>
        <p:nvPicPr>
          <p:cNvPr id="2222" name="Google Shape;2222;p287"/>
          <p:cNvPicPr preferRelativeResize="0"/>
          <p:nvPr/>
        </p:nvPicPr>
        <p:blipFill>
          <a:blip r:embed="rId3">
            <a:alphaModFix/>
          </a:blip>
          <a:stretch>
            <a:fillRect/>
          </a:stretch>
        </p:blipFill>
        <p:spPr>
          <a:xfrm>
            <a:off x="1474412" y="1495950"/>
            <a:ext cx="6195175" cy="3484800"/>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8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퍼블리셔 코드</a:t>
            </a:r>
            <a:endParaRPr/>
          </a:p>
        </p:txBody>
      </p:sp>
      <p:sp>
        <p:nvSpPr>
          <p:cNvPr id="2229" name="Google Shape;2229;p288"/>
          <p:cNvSpPr txBox="1"/>
          <p:nvPr/>
        </p:nvSpPr>
        <p:spPr>
          <a:xfrm>
            <a:off x="450000" y="900000"/>
            <a:ext cx="432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700">
                <a:solidFill>
                  <a:srgbClr val="FFFFFF"/>
                </a:solidFill>
                <a:latin typeface="Calibri"/>
                <a:ea typeface="Calibri"/>
                <a:cs typeface="Calibri"/>
                <a:sym typeface="Calibri"/>
              </a:rPr>
              <a:t>import random</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msg_srv_action_interface_example.msg import ArithmeticArgument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rcl_interfaces.msg import SetParametersResult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import rclpy</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rclpy.node import Node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rclpy.parameter import Parameter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rclpy.qos import QoSDurabilityPolicy</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rclpy.qos import QoSHistoryPolicy</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rclpy.qos import QoSProfile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rclpy.qos import QoSReliabilityPolicy</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class Argument(Node):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def __init__(self):</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super().__init__('argument')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self.declare_parameter('qos_depth', 10)</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qos_depth = self.get_parameter('qos_depth').value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self.declare_parameter('min_random_num', 0)</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self.min_random_num = self.get_parameter('min_random_num').value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self.declare_parameter('max_random_num', 9)</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self.max_random_num = self.get_parameter('max_random_num').value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self.add_on_set_parameters_callback(self.update_parameter)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QOS_RKL10V = QoSProfile(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reliability=QoSReliabilityPolicy.RELIABLE,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history=QoSHistoryPolicy.KEEP_LAST,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depth=qos_depth,</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durability=QoSDurabilityPolicy.VOLATILE)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self.arithmetic_argument_publisher = self.create_publisher(</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ArithmeticArgument,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'arithmetic_argument',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QOS_RKL10V)</a:t>
            </a:r>
            <a:endParaRPr b="1" sz="700">
              <a:solidFill>
                <a:srgbClr val="FFFFFF"/>
              </a:solidFill>
              <a:latin typeface="Calibri"/>
              <a:ea typeface="Calibri"/>
              <a:cs typeface="Calibri"/>
              <a:sym typeface="Calibri"/>
            </a:endParaRPr>
          </a:p>
        </p:txBody>
      </p:sp>
      <p:sp>
        <p:nvSpPr>
          <p:cNvPr id="2230" name="Google Shape;2230;p288"/>
          <p:cNvSpPr txBox="1"/>
          <p:nvPr/>
        </p:nvSpPr>
        <p:spPr>
          <a:xfrm>
            <a:off x="4799700" y="900000"/>
            <a:ext cx="432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700">
                <a:solidFill>
                  <a:schemeClr val="lt1"/>
                </a:solidFill>
                <a:latin typeface="Calibri"/>
                <a:ea typeface="Calibri"/>
                <a:cs typeface="Calibri"/>
                <a:sym typeface="Calibri"/>
              </a:rPr>
              <a:t>        self.timer = self.create_timer(1.0, self.publish_random_arithmetic_arguments)</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def publish_random_arithmetic_arguments(self):</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msg = ArithmeticArgument()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msg.stamp = self.get_clock().now().to_msg()</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msg.argument_a = float(random.randint(self.min_random_num, self.max_random_num))</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msg.argument_b = float(random.randint(self.min_random_num, self.max_random_num))</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self.arithmetic_argument_publisher.publish(msg)</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self.get_logger().info('Published argument a: {0}'.format(msg.argument_a))</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self.get_logger().info('Published argument b: {0}'.format(msg.argument_b))</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def update_parameter(self, params):</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for param in params:</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if param.name == 'min_random_num' and param.type_ == Parameter.Type.INTEGER:</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self.min_random_num = param.value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elif param.name == 'max_random_num' and param.type_ == Parameter.Type.INTEGER:</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self.max_random_num = param.value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return SetParametersResult(successful=True)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def main(args=None):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rclpy.init(args=args)</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try:</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argument = Argument()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try:</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rclpy.spin(argument)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except KeyboardInterrupt: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argument.get_logger().info('Keyboard Interrupt (SIGINT)')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finally:</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argument.destroy_node()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finally:</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rclpy.shutdown()</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if __name__ == '__main__':</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main()</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28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퍼블리셔 코드</a:t>
            </a:r>
            <a:endParaRPr/>
          </a:p>
        </p:txBody>
      </p:sp>
      <p:sp>
        <p:nvSpPr>
          <p:cNvPr id="2237" name="Google Shape;2237;p289"/>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우선 </a:t>
            </a:r>
            <a:r>
              <a:rPr b="1" lang="ko-KR" sz="1400"/>
              <a:t>Argument</a:t>
            </a:r>
            <a:r>
              <a:rPr lang="ko-KR" sz="1400"/>
              <a:t> 클래스인데 rclpy.node 모듈의 </a:t>
            </a:r>
            <a:r>
              <a:rPr lang="ko-KR" sz="1400" u="sng">
                <a:solidFill>
                  <a:schemeClr val="hlink"/>
                </a:solidFill>
                <a:hlinkClick r:id="rId3"/>
              </a:rPr>
              <a:t>Node 클래스</a:t>
            </a:r>
            <a:r>
              <a:rPr lang="ko-KR" sz="1400"/>
              <a:t>를 상속하고 있으며 생성자에서 'argument' 이라는 노드 이름으로 초기화되었다.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그 뒤 rclpy.qos 모듈의 </a:t>
            </a:r>
            <a:r>
              <a:rPr lang="ko-KR" sz="1400" u="sng">
                <a:solidFill>
                  <a:schemeClr val="hlink"/>
                </a:solidFill>
                <a:hlinkClick r:id="rId4"/>
              </a:rPr>
              <a:t>QoSProfile 클래스</a:t>
            </a:r>
            <a:r>
              <a:rPr lang="ko-KR" sz="1400"/>
              <a:t>를 이용하여 토픽 퍼블리셔에서 사용할 </a:t>
            </a:r>
            <a:r>
              <a:rPr b="1" lang="ko-KR" sz="1400"/>
              <a:t>QoS 설정</a:t>
            </a:r>
            <a:r>
              <a:rPr lang="ko-KR" sz="1400"/>
              <a:t>을 해주었다.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여기서 QoS는 </a:t>
            </a:r>
            <a:r>
              <a:rPr b="1" lang="ko-KR" sz="1400"/>
              <a:t>RELIABLE, KEEP_LAST, DEPTH 10, VOLATILE</a:t>
            </a:r>
            <a:r>
              <a:rPr lang="ko-KR" sz="1400"/>
              <a:t>로 설정하였다. </a:t>
            </a:r>
            <a:endParaRPr sz="1400"/>
          </a:p>
        </p:txBody>
      </p:sp>
      <p:sp>
        <p:nvSpPr>
          <p:cNvPr id="2238" name="Google Shape;2238;p289"/>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class Argument(Node):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def __init__(self):</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super().__init__('argument')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(일부 코드 생략)</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QOS_RKL10V = QoSProfile(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reliability=QoSReliabilityPolicy.RELIABLE,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history=QoSHistoryPolicy.KEEP_LAST,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depth=qos_depth,</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durability=QoSDurabilityPolicy.VOLATILE)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29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퍼블리셔 코드</a:t>
            </a:r>
            <a:endParaRPr/>
          </a:p>
        </p:txBody>
      </p:sp>
      <p:sp>
        <p:nvSpPr>
          <p:cNvPr id="2245" name="Google Shape;2245;p290"/>
          <p:cNvSpPr txBox="1"/>
          <p:nvPr>
            <p:ph idx="1" type="body"/>
          </p:nvPr>
        </p:nvSpPr>
        <p:spPr>
          <a:xfrm>
            <a:off x="5130000" y="902000"/>
            <a:ext cx="3693300" cy="16716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제일 중요한 설정은 </a:t>
            </a:r>
            <a:r>
              <a:rPr b="1" lang="ko-KR" sz="1400"/>
              <a:t>arithmetic_argument_publisher</a:t>
            </a:r>
            <a:r>
              <a:rPr lang="ko-KR" sz="1400"/>
              <a:t> 선언이다. 이는 Node 클래스의 </a:t>
            </a:r>
            <a:r>
              <a:rPr b="1" lang="ko-KR" sz="1400"/>
              <a:t>create_publisher</a:t>
            </a:r>
            <a:r>
              <a:rPr lang="ko-KR" sz="1400"/>
              <a:t> 함수를 이용하여 </a:t>
            </a:r>
            <a:r>
              <a:rPr b="1" lang="ko-KR" sz="1400"/>
              <a:t>퍼블리셔를 선언하는 부분</a:t>
            </a:r>
            <a:r>
              <a:rPr lang="ko-KR" sz="1400"/>
              <a:t>으로 </a:t>
            </a:r>
            <a:r>
              <a:rPr b="1" lang="ko-KR" sz="1400"/>
              <a:t>토픽의 타입</a:t>
            </a:r>
            <a:r>
              <a:rPr lang="ko-KR" sz="1400"/>
              <a:t>으로 </a:t>
            </a:r>
            <a:r>
              <a:rPr b="1" lang="ko-KR" sz="1400"/>
              <a:t>ArithmeticArgument</a:t>
            </a:r>
            <a:r>
              <a:rPr lang="ko-KR" sz="1400"/>
              <a:t>으로 선언하였고, </a:t>
            </a:r>
            <a:r>
              <a:rPr b="1" lang="ko-KR" sz="1400"/>
              <a:t>토픽 이름</a:t>
            </a:r>
            <a:r>
              <a:rPr lang="ko-KR" sz="1400"/>
              <a:t>으로는 </a:t>
            </a:r>
            <a:r>
              <a:rPr b="1" lang="ko-KR" sz="1400"/>
              <a:t>'arithmetic_argument'</a:t>
            </a:r>
            <a:r>
              <a:rPr lang="ko-KR" sz="1400"/>
              <a:t>, QoS는 위에서 설정한 </a:t>
            </a:r>
            <a:r>
              <a:rPr b="1" lang="ko-KR" sz="1400"/>
              <a:t>QOS_RKL10V</a:t>
            </a:r>
            <a:r>
              <a:rPr lang="ko-KR" sz="1400"/>
              <a:t>를</a:t>
            </a:r>
            <a:r>
              <a:rPr lang="ko-KR" sz="1400"/>
              <a:t> 사용하였다.</a:t>
            </a:r>
            <a:endParaRPr sz="1400"/>
          </a:p>
          <a:p>
            <a:pPr indent="0" lvl="0" marL="0" rtl="0" algn="l">
              <a:spcBef>
                <a:spcPts val="0"/>
              </a:spcBef>
              <a:spcAft>
                <a:spcPts val="0"/>
              </a:spcAft>
              <a:buNone/>
            </a:pPr>
            <a:r>
              <a:t/>
            </a:r>
            <a:endParaRPr sz="1400"/>
          </a:p>
        </p:txBody>
      </p:sp>
      <p:sp>
        <p:nvSpPr>
          <p:cNvPr id="2246" name="Google Shape;2246;p290"/>
          <p:cNvSpPr txBox="1"/>
          <p:nvPr/>
        </p:nvSpPr>
        <p:spPr>
          <a:xfrm>
            <a:off x="450000" y="900000"/>
            <a:ext cx="4680000" cy="167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self.arithmetic_argument_publisher = self.create_publisher(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'arithmetic_argument',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QOS_RKL10V)</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247" name="Google Shape;2247;p290"/>
          <p:cNvSpPr txBox="1"/>
          <p:nvPr/>
        </p:nvSpPr>
        <p:spPr>
          <a:xfrm>
            <a:off x="450000" y="2728800"/>
            <a:ext cx="4680000" cy="167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self.timer = self.create_timer(1.0, self.publish_random_arithmetic_arguments)</a:t>
            </a:r>
            <a:endParaRPr b="1" sz="1000">
              <a:solidFill>
                <a:srgbClr val="FFFFFF"/>
              </a:solidFill>
              <a:latin typeface="Calibri"/>
              <a:ea typeface="Calibri"/>
              <a:cs typeface="Calibri"/>
              <a:sym typeface="Calibri"/>
            </a:endParaRPr>
          </a:p>
        </p:txBody>
      </p:sp>
      <p:sp>
        <p:nvSpPr>
          <p:cNvPr id="2248" name="Google Shape;2248;p290"/>
          <p:cNvSpPr txBox="1"/>
          <p:nvPr>
            <p:ph idx="1" type="body"/>
          </p:nvPr>
        </p:nvSpPr>
        <p:spPr>
          <a:xfrm>
            <a:off x="5130000" y="2730800"/>
            <a:ext cx="3693300" cy="20196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마지막 줄에서 </a:t>
            </a:r>
            <a:r>
              <a:rPr b="1" lang="ko-KR" sz="1400"/>
              <a:t>create_timer</a:t>
            </a:r>
            <a:r>
              <a:rPr lang="ko-KR" sz="1400"/>
              <a:t> 함수를 이용하여 1초마다 </a:t>
            </a:r>
            <a:r>
              <a:rPr b="1" lang="ko-KR" sz="1400"/>
              <a:t>publish_random_arithmetic_arguments</a:t>
            </a:r>
            <a:r>
              <a:rPr lang="ko-KR" sz="1400"/>
              <a:t> 이라는 함수를 실행시키도록 설정하였다.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이전 설정들은 퍼블리시를 위한 기본 설정이고 실제 토픽 발행이 이루어지는 부분은 </a:t>
            </a:r>
            <a:r>
              <a:rPr b="1" lang="ko-KR" sz="1400"/>
              <a:t>publish_random_arithmetic_arguments</a:t>
            </a:r>
            <a:r>
              <a:rPr lang="ko-KR" sz="1400"/>
              <a:t> 함수임을 알아두자.</a:t>
            </a:r>
            <a:endParaRPr sz="1400"/>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29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퍼블리셔 코드</a:t>
            </a:r>
            <a:endParaRPr/>
          </a:p>
        </p:txBody>
      </p:sp>
      <p:sp>
        <p:nvSpPr>
          <p:cNvPr id="2255" name="Google Shape;2255;p291"/>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200"/>
              <a:t>publish_random_arithmetic_arguments</a:t>
            </a:r>
            <a:r>
              <a:rPr lang="ko-KR" sz="1200"/>
              <a:t> 함수의 내용을 보도록 하자.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ko-KR" sz="1200"/>
              <a:t>이 함수는 지정 타이머로 동작하는 콜백함수이며 1초마다 실행되며 매번 실행될 때 마다 msg 이라는 변수를 우리가 지난 `토픽, 서비스, 액션 인터페이스`  강좌에서 작성한 msg 인터페이스의 </a:t>
            </a:r>
            <a:r>
              <a:rPr b="1" lang="ko-KR" sz="1200"/>
              <a:t>ArithmeticArgument()</a:t>
            </a:r>
            <a:r>
              <a:rPr lang="ko-KR" sz="1200"/>
              <a:t> 클래스로 생성해주었고 </a:t>
            </a:r>
            <a:r>
              <a:rPr b="1" lang="ko-KR" sz="1200"/>
              <a:t>get_clock().now().to_msg()</a:t>
            </a:r>
            <a:r>
              <a:rPr lang="ko-KR" sz="1200"/>
              <a:t> 함수를 통하여 토픽이 생성된 시간을 </a:t>
            </a:r>
            <a:r>
              <a:rPr b="1" lang="ko-KR" sz="1200"/>
              <a:t>msg.stamp</a:t>
            </a:r>
            <a:r>
              <a:rPr lang="ko-KR" sz="1200"/>
              <a:t>에 기록해두었다. 그 뒤 랜덤 함수를 통해 0~9까지의 숫자를 float로 변환하여 </a:t>
            </a:r>
            <a:r>
              <a:rPr b="1" lang="ko-KR" sz="1200"/>
              <a:t>msg.argument_a</a:t>
            </a:r>
            <a:r>
              <a:rPr lang="ko-KR" sz="1200"/>
              <a:t>와 </a:t>
            </a:r>
            <a:r>
              <a:rPr b="1" lang="ko-KR" sz="1200"/>
              <a:t>msg.argument_b</a:t>
            </a:r>
            <a:r>
              <a:rPr lang="ko-KR" sz="1200"/>
              <a:t>에 저장하였다.</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ko-KR" sz="1200"/>
              <a:t>그 뒤 이어지는 </a:t>
            </a:r>
            <a:r>
              <a:rPr b="1" lang="ko-KR" sz="1200"/>
              <a:t>arithmetic_argument_publisher.publish(msg)</a:t>
            </a:r>
            <a:r>
              <a:rPr lang="ko-KR" sz="1200"/>
              <a:t> 함수가 실제로 토픽 발행이 이루어지는 함수로 우리가 </a:t>
            </a:r>
            <a:r>
              <a:rPr b="1" lang="ko-KR" sz="1200"/>
              <a:t>발행 시간 및 변수 a, b를 저장한 msg 메시지를 퍼블리쉬한다</a:t>
            </a:r>
            <a:r>
              <a:rPr lang="ko-KR" sz="1200"/>
              <a:t>는 의미이다.</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ko-KR" sz="1200"/>
              <a:t>마지막으로 </a:t>
            </a:r>
            <a:r>
              <a:rPr b="1" lang="ko-KR" sz="1200"/>
              <a:t>get_logger().info()</a:t>
            </a:r>
            <a:r>
              <a:rPr lang="ko-KR" sz="1200"/>
              <a:t>는 주로 디버깅에 사용되는 함수로 노드를 실행한 터미널 창에 특정 값을 표시하게 된다. 여기서는 토픽으로 보낸 변수 a, b 값을 화면에 표시하고 있다.</a:t>
            </a:r>
            <a:endParaRPr sz="1200"/>
          </a:p>
          <a:p>
            <a:pPr indent="0" lvl="0" marL="0" rtl="0" algn="l">
              <a:spcBef>
                <a:spcPts val="0"/>
              </a:spcBef>
              <a:spcAft>
                <a:spcPts val="0"/>
              </a:spcAft>
              <a:buNone/>
            </a:pPr>
            <a:r>
              <a:t/>
            </a:r>
            <a:endParaRPr sz="1200"/>
          </a:p>
        </p:txBody>
      </p:sp>
      <p:sp>
        <p:nvSpPr>
          <p:cNvPr id="2256" name="Google Shape;2256;p291"/>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def publish_random_arithmetic_arguments(self):</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msg = ArithmeticArgument()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msg.stamp = self.get_clock().now().to_msg()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msg.argument_a =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FFFFFF"/>
                </a:solidFill>
                <a:latin typeface="Calibri"/>
                <a:ea typeface="Calibri"/>
                <a:cs typeface="Calibri"/>
                <a:sym typeface="Calibri"/>
              </a:rPr>
              <a:t>float(random.randint(self.min_random_num, self.max_random_num))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msg.argument_b =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FFFFFF"/>
                </a:solidFill>
                <a:latin typeface="Calibri"/>
                <a:ea typeface="Calibri"/>
                <a:cs typeface="Calibri"/>
                <a:sym typeface="Calibri"/>
              </a:rPr>
              <a:t>float(random.randint(self.min_random_num, self.max_random_num))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self.arithmetic_argument_publisher.publish(msg)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self.get_logger().info('Published argument a: {0}'.format(msg.argument_a))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self.get_logger().info('Published argument b: {0}'.format(msg.argument_b))</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ROS 2 Humble 빌드 테스트 및 환경 설정 (선택)</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80" name="Google Shape;280;p4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t/>
            </a:r>
            <a:endParaRPr/>
          </a:p>
        </p:txBody>
      </p:sp>
      <p:sp>
        <p:nvSpPr>
          <p:cNvPr id="281" name="Google Shape;281;p40"/>
          <p:cNvSpPr txBox="1"/>
          <p:nvPr/>
        </p:nvSpPr>
        <p:spPr>
          <a:xfrm>
            <a:off x="449975" y="900000"/>
            <a:ext cx="4122000" cy="4191600"/>
          </a:xfrm>
          <a:prstGeom prst="rect">
            <a:avLst/>
          </a:prstGeom>
          <a:solidFill>
            <a:srgbClr val="000000"/>
          </a:solidFill>
          <a:ln>
            <a:noFill/>
          </a:ln>
        </p:spPr>
        <p:txBody>
          <a:bodyPr anchorCtr="0" anchor="t" bIns="36000" lIns="91425" spcFirstLastPara="1" rIns="91425" wrap="square" tIns="36000">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nano ~/.bashrc</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source /opt/ros/humble/setup.bash</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source ~/robot_ws/install/local_setup.bash</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source /usr/share/colcon_argcomplete/hook/colcon-argcomplete.bash</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source /usr/share/vcstool-completion/vcs.bash</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source /usr/share/colcon_cd/function/colcon_cd.sh</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export _colcon_cd_root=~/robot_ws</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export ROS_DOMAIN_ID=1</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export ROS_LOCALHOST_ONLY=1</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export RMW_IMPLEMENTATION=rmw_fastrtps_cpp</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 export RCUTILS_CONSOLE_OUTPUT_FORMAT='[{severity} {time}] [{name}]: {message} ({function_name}() at {file_name}:{line_number})'</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export RCUTILS_CONSOLE_OUTPUT_FORMAT='[{name}] [{severity}] [{time}]: {message}'</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export RCUTILS_COLORIZED_OUTPUT=1</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export RCUTILS_LOGGING_USE_STDOUT=0</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export RCUTILS_LOGGING_BUFFERED_STREAM=1</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
        <p:nvSpPr>
          <p:cNvPr id="282" name="Google Shape;282;p40"/>
          <p:cNvSpPr txBox="1"/>
          <p:nvPr/>
        </p:nvSpPr>
        <p:spPr>
          <a:xfrm>
            <a:off x="4701900" y="900000"/>
            <a:ext cx="4122000" cy="4191600"/>
          </a:xfrm>
          <a:prstGeom prst="rect">
            <a:avLst/>
          </a:prstGeom>
          <a:solidFill>
            <a:srgbClr val="000000"/>
          </a:solidFill>
          <a:ln>
            <a:noFill/>
          </a:ln>
        </p:spPr>
        <p:txBody>
          <a:bodyPr anchorCtr="0" anchor="t" bIns="36000" lIns="91425" spcFirstLastPara="1" rIns="91425" wrap="square" tIns="36000">
            <a:noAutofit/>
          </a:bodyPr>
          <a:lstStyle/>
          <a:p>
            <a:pPr indent="0" lvl="0" marL="0" rtl="0" algn="l">
              <a:spcBef>
                <a:spcPts val="0"/>
              </a:spcBef>
              <a:spcAft>
                <a:spcPts val="0"/>
              </a:spcAft>
              <a:buClr>
                <a:schemeClr val="dk1"/>
              </a:buClr>
              <a:buSzPts val="1100"/>
              <a:buFont typeface="Arial"/>
              <a:buNone/>
            </a:pPr>
            <a:r>
              <a:rPr b="1" lang="ko-KR" sz="1000">
                <a:solidFill>
                  <a:srgbClr val="FFFF00"/>
                </a:solidFill>
                <a:latin typeface="Calibri"/>
                <a:ea typeface="Calibri"/>
                <a:cs typeface="Calibri"/>
                <a:sym typeface="Calibri"/>
              </a:rPr>
              <a:t>alias nr='nano ~/.bashrc'</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sr='source ~/.bashrc'</a:t>
            </a:r>
            <a:endParaRPr b="1" sz="10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00"/>
                </a:solidFill>
                <a:latin typeface="Calibri"/>
                <a:ea typeface="Calibri"/>
                <a:cs typeface="Calibri"/>
                <a:sym typeface="Calibri"/>
              </a:rPr>
              <a:t>alias cw='cd ~/robot_ws'</a:t>
            </a:r>
            <a:endParaRPr b="1" sz="10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00"/>
                </a:solidFill>
                <a:latin typeface="Calibri"/>
                <a:ea typeface="Calibri"/>
                <a:cs typeface="Calibri"/>
                <a:sym typeface="Calibri"/>
              </a:rPr>
              <a:t>alias cs='cd ~/robot_ws/src'</a:t>
            </a:r>
            <a:endParaRPr b="1" sz="10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rgbClr val="FFFF00"/>
                </a:solidFill>
                <a:latin typeface="Calibri"/>
                <a:ea typeface="Calibri"/>
                <a:cs typeface="Calibri"/>
                <a:sym typeface="Calibri"/>
              </a:rPr>
              <a:t>alias dw='cd ~/robot_ws &amp;&amp; rm -rf build/ install/ log/'</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cb='cd ~/robot_ws &amp;&amp; colcon build --symlink-install --continue-on-error'</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cbs='colcon build --symlink-install'</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cbp='colcon build --symlink-install --packages-select'</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cbu='colcon build --symlink-install --packages-up-to'</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ct='cd ~/robot_ws &amp;&amp; mkdir test_result &amp;&amp; colcon test --test-result-base ./test_result/ '</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ctp='colcon test --packages-select'</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ctr='colcon test-result'</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rt='ros2 topic list'</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re='ros2 topic echo'</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rn='ros2 node list'</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killgazebo='killall -9 gazebo &amp; killall -9 gzserver  &amp; killall -9 gzclient'</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alias roslint='ament_uncrustify &amp;&amp; \ ament_cpplint &amp;&amp; \ ament_cppcheck &amp;&amp; \ ament_flake8 &amp;&amp; \ ament_pep257 &amp;&amp; \ ament_lint_cmake &amp;&amp; \ ament_xmllint &amp;&amp; \ ament_copyright'</a:t>
            </a:r>
            <a:endParaRPr b="1" sz="1000">
              <a:solidFill>
                <a:srgbClr val="FFFF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source ~/.bashrc</a:t>
            </a:r>
            <a:endParaRPr b="1" sz="1000">
              <a:solidFill>
                <a:schemeClr val="lt1"/>
              </a:solidFill>
              <a:latin typeface="Calibri"/>
              <a:ea typeface="Calibri"/>
              <a:cs typeface="Calibri"/>
              <a:sym typeface="Calibri"/>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29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서브스크라이버 코드</a:t>
            </a:r>
            <a:endParaRPr/>
          </a:p>
        </p:txBody>
      </p:sp>
      <p:sp>
        <p:nvSpPr>
          <p:cNvPr id="2263" name="Google Shape;2263;p292"/>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just">
              <a:spcBef>
                <a:spcPts val="0"/>
              </a:spcBef>
              <a:spcAft>
                <a:spcPts val="0"/>
              </a:spcAft>
              <a:buClr>
                <a:schemeClr val="dk1"/>
              </a:buClr>
              <a:buSzPts val="1100"/>
              <a:buFont typeface="Arial"/>
              <a:buNone/>
            </a:pPr>
            <a:r>
              <a:rPr lang="ko-KR" sz="1200"/>
              <a:t>이 소스 코드는 토픽 서브스크라이버, 서비스 서버, 액션 서버를 모두 포함하고 있어서 매우 길기 때문에 전체 코드를 강좌 글에 담는 것은 생략하도록 하고 전체 소스 코드 중 토픽 서브스크라이버와 관련한 코드는 다음과 같다.</a:t>
            </a:r>
            <a:endParaRPr sz="1200"/>
          </a:p>
          <a:p>
            <a:pPr indent="0" lvl="0" marL="0" rtl="0" algn="just">
              <a:spcBef>
                <a:spcPts val="0"/>
              </a:spcBef>
              <a:spcAft>
                <a:spcPts val="0"/>
              </a:spcAft>
              <a:buClr>
                <a:schemeClr val="dk1"/>
              </a:buClr>
              <a:buSzPts val="1100"/>
              <a:buFont typeface="Arial"/>
              <a:buNone/>
            </a:pPr>
            <a:r>
              <a:t/>
            </a:r>
            <a:endParaRPr sz="1200"/>
          </a:p>
          <a:p>
            <a:pPr indent="0" lvl="0" marL="0" rtl="0" algn="just">
              <a:spcBef>
                <a:spcPts val="0"/>
              </a:spcBef>
              <a:spcAft>
                <a:spcPts val="0"/>
              </a:spcAft>
              <a:buClr>
                <a:schemeClr val="dk1"/>
              </a:buClr>
              <a:buSzPts val="1100"/>
              <a:buFont typeface="Arial"/>
              <a:buNone/>
            </a:pPr>
            <a:r>
              <a:rPr lang="ko-KR" sz="1200"/>
              <a:t>우선 </a:t>
            </a:r>
            <a:r>
              <a:rPr b="1" lang="ko-KR" sz="1200"/>
              <a:t>Calculator</a:t>
            </a:r>
            <a:r>
              <a:rPr lang="ko-KR" sz="1200"/>
              <a:t> 클래스인데 토픽 퍼블리셔 노드와 마찬가지로 rclpy.node 모듈의 Node 클래스를 상속하고 있으며 생성자에서 </a:t>
            </a:r>
            <a:r>
              <a:rPr b="1" lang="ko-KR" sz="1200"/>
              <a:t>'calculator'</a:t>
            </a:r>
            <a:r>
              <a:rPr lang="ko-KR" sz="1200"/>
              <a:t> 이라는 노드 이름으로 초기화되었다. </a:t>
            </a:r>
            <a:endParaRPr sz="1200"/>
          </a:p>
          <a:p>
            <a:pPr indent="0" lvl="0" marL="0" rtl="0" algn="just">
              <a:spcBef>
                <a:spcPts val="0"/>
              </a:spcBef>
              <a:spcAft>
                <a:spcPts val="0"/>
              </a:spcAft>
              <a:buClr>
                <a:schemeClr val="dk1"/>
              </a:buClr>
              <a:buSzPts val="1100"/>
              <a:buFont typeface="Arial"/>
              <a:buNone/>
            </a:pPr>
            <a:r>
              <a:t/>
            </a:r>
            <a:endParaRPr sz="1200"/>
          </a:p>
          <a:p>
            <a:pPr indent="0" lvl="0" marL="0" rtl="0" algn="just">
              <a:spcBef>
                <a:spcPts val="0"/>
              </a:spcBef>
              <a:spcAft>
                <a:spcPts val="0"/>
              </a:spcAft>
              <a:buClr>
                <a:schemeClr val="dk1"/>
              </a:buClr>
              <a:buSzPts val="1100"/>
              <a:buFont typeface="Arial"/>
              <a:buNone/>
            </a:pPr>
            <a:r>
              <a:rPr lang="ko-KR" sz="1200"/>
              <a:t>그 뒤 위에서와 마찬가지로 rclpy.qos 모듈의 </a:t>
            </a:r>
            <a:r>
              <a:rPr b="1" lang="ko-KR" sz="1200"/>
              <a:t>QoSProfile</a:t>
            </a:r>
            <a:r>
              <a:rPr lang="ko-KR" sz="1200"/>
              <a:t> 클래스를 이용하여 토픽 서브스크라버에서 사용할 QoS 설정을 해주었다. 여기서 QoS는 앞서 설명한 토픽 퍼블리셔 노드와 동일하게 </a:t>
            </a:r>
            <a:r>
              <a:rPr b="1" lang="ko-KR" sz="1200"/>
              <a:t>RELIABLE, KEEP_LAST, DEPTH 10, VOLATILE</a:t>
            </a:r>
            <a:r>
              <a:rPr lang="ko-KR" sz="1200"/>
              <a:t>로 설정하였다. </a:t>
            </a:r>
            <a:endParaRPr sz="1200"/>
          </a:p>
          <a:p>
            <a:pPr indent="0" lvl="0" marL="0" rtl="0" algn="just">
              <a:spcBef>
                <a:spcPts val="0"/>
              </a:spcBef>
              <a:spcAft>
                <a:spcPts val="0"/>
              </a:spcAft>
              <a:buClr>
                <a:schemeClr val="dk1"/>
              </a:buClr>
              <a:buSzPts val="1100"/>
              <a:buFont typeface="Arial"/>
              <a:buNone/>
            </a:pPr>
            <a:r>
              <a:t/>
            </a:r>
            <a:endParaRPr sz="1200"/>
          </a:p>
          <a:p>
            <a:pPr indent="0" lvl="0" marL="0" rtl="0" algn="just">
              <a:spcBef>
                <a:spcPts val="0"/>
              </a:spcBef>
              <a:spcAft>
                <a:spcPts val="0"/>
              </a:spcAft>
              <a:buClr>
                <a:schemeClr val="dk1"/>
              </a:buClr>
              <a:buSzPts val="1100"/>
              <a:buFont typeface="Arial"/>
              <a:buNone/>
            </a:pPr>
            <a:r>
              <a:rPr lang="ko-KR" sz="1200"/>
              <a:t>QoS에 대한 자세한 설명은 'DDS의 QoS(Quality of Service)' 강좌를 참고하자.</a:t>
            </a:r>
            <a:endParaRPr sz="1200"/>
          </a:p>
          <a:p>
            <a:pPr indent="0" lvl="0" marL="0" rtl="0" algn="just">
              <a:spcBef>
                <a:spcPts val="0"/>
              </a:spcBef>
              <a:spcAft>
                <a:spcPts val="0"/>
              </a:spcAft>
              <a:buNone/>
            </a:pPr>
            <a:r>
              <a:t/>
            </a:r>
            <a:endParaRPr sz="1200"/>
          </a:p>
        </p:txBody>
      </p:sp>
      <p:sp>
        <p:nvSpPr>
          <p:cNvPr id="2264" name="Google Shape;2264;p292"/>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class Calculator(Node):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def __init__(self):</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super().__init__('calculator')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self.argument_a = 0.0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self.argument_b = 0.0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self.callback_group = ReentrantCallbackGroup()</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(일부 코드 생략)</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QOS_RKL10V = QoSProfile(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reliability=QoSReliabilityPolicy.RELIABLE,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history=QoSHistoryPolicy.KEEP_LAST,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depth=qos_depth,</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durability=QoSDurabilityPolicy.VOLATILE)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9" name="Shape 2269"/>
        <p:cNvGrpSpPr/>
        <p:nvPr/>
      </p:nvGrpSpPr>
      <p:grpSpPr>
        <a:xfrm>
          <a:off x="0" y="0"/>
          <a:ext cx="0" cy="0"/>
          <a:chOff x="0" y="0"/>
          <a:chExt cx="0" cy="0"/>
        </a:xfrm>
      </p:grpSpPr>
      <p:sp>
        <p:nvSpPr>
          <p:cNvPr id="2270" name="Google Shape;2270;p29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서브스크라이버 코드</a:t>
            </a:r>
            <a:endParaRPr/>
          </a:p>
        </p:txBody>
      </p:sp>
      <p:sp>
        <p:nvSpPr>
          <p:cNvPr id="2271" name="Google Shape;2271;p293"/>
          <p:cNvSpPr txBox="1"/>
          <p:nvPr>
            <p:ph idx="1" type="body"/>
          </p:nvPr>
        </p:nvSpPr>
        <p:spPr>
          <a:xfrm>
            <a:off x="5130000" y="902000"/>
            <a:ext cx="40140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200"/>
              <a:t>제일 중요한 설정은 </a:t>
            </a:r>
            <a:r>
              <a:rPr b="1" lang="ko-KR" sz="1200"/>
              <a:t>arithmetic_argument_subscriber</a:t>
            </a:r>
            <a:r>
              <a:rPr lang="ko-KR" sz="1200"/>
              <a:t> 선언이다. 이는 Node 클래스의 </a:t>
            </a:r>
            <a:r>
              <a:rPr b="1" lang="ko-KR" sz="1200"/>
              <a:t>create_subscription</a:t>
            </a:r>
            <a:r>
              <a:rPr lang="ko-KR" sz="1200"/>
              <a:t> 함수를 이용하여 서브스크라이버로 선언하는 부분으로 </a:t>
            </a:r>
            <a:r>
              <a:rPr b="1" lang="ko-KR" sz="1200"/>
              <a:t>토픽의 타입</a:t>
            </a:r>
            <a:r>
              <a:rPr lang="ko-KR" sz="1200"/>
              <a:t>으로 퍼블리셔와 동일하게 </a:t>
            </a:r>
            <a:r>
              <a:rPr b="1" lang="ko-KR" sz="1200"/>
              <a:t>ArithmeticArgument</a:t>
            </a:r>
            <a:r>
              <a:rPr lang="ko-KR" sz="1200"/>
              <a:t>으로 선언하였고, </a:t>
            </a:r>
            <a:r>
              <a:rPr b="1" lang="ko-KR" sz="1200"/>
              <a:t>토픽 이름</a:t>
            </a:r>
            <a:r>
              <a:rPr lang="ko-KR" sz="1200"/>
              <a:t>으로는 </a:t>
            </a:r>
            <a:r>
              <a:rPr b="1" lang="ko-KR" sz="1200"/>
              <a:t>'arithmetic_argument'</a:t>
            </a:r>
            <a:r>
              <a:rPr lang="ko-KR" sz="1200"/>
              <a:t>, </a:t>
            </a:r>
            <a:r>
              <a:rPr b="1" lang="ko-KR" sz="1200"/>
              <a:t>QoS</a:t>
            </a:r>
            <a:r>
              <a:rPr lang="ko-KR" sz="1200"/>
              <a:t>는 위에서 설정한 </a:t>
            </a:r>
            <a:r>
              <a:rPr b="1" lang="ko-KR" sz="1200"/>
              <a:t>QOS_RKL10V</a:t>
            </a:r>
            <a:r>
              <a:rPr lang="ko-KR" sz="1200"/>
              <a:t>를 사용하였다. 여기까지는 퍼블리셔와 비슷한데 퍼블리셔와 다른점은 </a:t>
            </a:r>
            <a:r>
              <a:rPr b="1" lang="ko-KR" sz="1200"/>
              <a:t>get_arithmetic_argument</a:t>
            </a:r>
            <a:r>
              <a:rPr lang="ko-KR" sz="1200"/>
              <a:t> 라는 콜백함수를 두어 퍼블리셔로부터 메시지를 서브스크라이브할 때 마다 실행되는 함수를 지정한 것이다. 그리고 </a:t>
            </a:r>
            <a:r>
              <a:rPr b="1" lang="ko-KR" sz="1200" u="sng">
                <a:solidFill>
                  <a:schemeClr val="hlink"/>
                </a:solidFill>
                <a:hlinkClick r:id="rId3"/>
              </a:rPr>
              <a:t>callback_group</a:t>
            </a:r>
            <a:r>
              <a:rPr lang="ko-KR" sz="1200"/>
              <a:t>을 </a:t>
            </a:r>
            <a:r>
              <a:rPr b="1" lang="ko-KR" sz="1200"/>
              <a:t>ReentrantCallbackGroup</a:t>
            </a:r>
            <a:r>
              <a:rPr lang="ko-KR" sz="1200"/>
              <a:t>으로 지정했는데 콜백함수를 병렬로 실행할 수 있게 해주며 뒤에서 설명할 </a:t>
            </a:r>
            <a:r>
              <a:rPr b="1" lang="ko-KR" sz="1200" u="sng">
                <a:solidFill>
                  <a:schemeClr val="hlink"/>
                </a:solidFill>
                <a:hlinkClick r:id="rId4"/>
              </a:rPr>
              <a:t>MultiThreadedExecutor</a:t>
            </a:r>
            <a:r>
              <a:rPr lang="ko-KR" sz="1200"/>
              <a:t>와 함께 사용되곤 한다.</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rPr lang="ko-KR" sz="1200"/>
              <a:t>좀 더 자세히 callback_group을 설명하자면 원래 callback_group은 지정하지 않아도 되는데 지정하지 않게 되면 </a:t>
            </a:r>
            <a:r>
              <a:rPr b="1" lang="ko-KR" sz="1200"/>
              <a:t>MutuallyExclusiveCallbackGroup이 기본 설정</a:t>
            </a:r>
            <a:r>
              <a:rPr lang="ko-KR" sz="1200"/>
              <a:t>으로 사용된다. </a:t>
            </a:r>
            <a:r>
              <a:rPr b="1" lang="ko-KR" sz="1200"/>
              <a:t>MutuallyExclusiveCallbackGroup은 한 번에 하나의 콜백함수만 실행하도록 허용하는 것</a:t>
            </a:r>
            <a:r>
              <a:rPr lang="ko-KR" sz="1200"/>
              <a:t>이고, 다른 하나의 설정은 </a:t>
            </a:r>
            <a:r>
              <a:rPr b="1" lang="ko-KR" sz="1200"/>
              <a:t>ReentrantCallbackGroup으로써 제한없이 콜백함수를 병렬로 실행</a:t>
            </a:r>
            <a:r>
              <a:rPr lang="ko-KR" sz="1200"/>
              <a:t>할 수 있게 해준다. </a:t>
            </a:r>
            <a:endParaRPr sz="1200"/>
          </a:p>
        </p:txBody>
      </p:sp>
      <p:sp>
        <p:nvSpPr>
          <p:cNvPr id="2272" name="Google Shape;2272;p293"/>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self.arithmetic_argument_subscriber = self.create_subscription(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'arithmetic_argument',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self.get_arithmetic_argument,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QOS_RKL10V,</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callback_group=self.callback_group)</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29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토픽 서브스크라이버 코드</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279" name="Google Shape;2279;p294"/>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200"/>
              <a:t>get_arithmetic_argument</a:t>
            </a:r>
            <a:r>
              <a:rPr lang="ko-KR" sz="1200"/>
              <a:t> 함수는 앞서서 </a:t>
            </a:r>
            <a:r>
              <a:rPr b="1" lang="ko-KR" sz="1200"/>
              <a:t>콜백함수</a:t>
            </a:r>
            <a:r>
              <a:rPr lang="ko-KR" sz="1200"/>
              <a:t>라고 설명하였다. 이 함수는 `arithmetic_argument`이라는 토픽 이름에 ArithmeticArgument 타입의 </a:t>
            </a:r>
            <a:r>
              <a:rPr b="1" lang="ko-KR" sz="1200"/>
              <a:t>메시지를 서브스크라이브하게 되면 실행되는 함수</a:t>
            </a:r>
            <a:r>
              <a:rPr lang="ko-KR" sz="1200"/>
              <a:t>이다.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서브스크라이브한 msg의 argument_a와 argument_b를 멤버 변수에 저장하고, get_logger().info() 함수를 이용하여 토픽으로 받은 시간, 변수 a, b 값을 화면에 표시하고 있다.</a:t>
            </a:r>
            <a:endParaRPr sz="1200"/>
          </a:p>
        </p:txBody>
      </p:sp>
      <p:sp>
        <p:nvSpPr>
          <p:cNvPr id="2280" name="Google Shape;2280;p294"/>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def get_arithmetic_argument(self, msg):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self.argument_a = msg.argument_a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self.argument_b = msg.argument_b</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self.get_logger().info('Subscribed at: {0}'.format(msg.stamp))</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self.get_logger().info('Subscribed argument a: {0}'.format(self.argument_a))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self.get_logger().info('Subscribed argument b: {0}'.format(self.argument_b))</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p29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토픽 퍼블리셔, 서브스크라이버 복습!</a:t>
            </a:r>
            <a:endParaRPr/>
          </a:p>
        </p:txBody>
      </p:sp>
      <p:sp>
        <p:nvSpPr>
          <p:cNvPr id="2287" name="Google Shape;2287;p29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설명이 좀 길었으니 여기서 정리하고 넘어가자. 토픽은 아래와 같이 설정하여 사용하면 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1) </a:t>
            </a:r>
            <a:r>
              <a:rPr b="1" lang="ko-KR" sz="1400"/>
              <a:t>토픽 퍼블리셔</a:t>
            </a:r>
            <a:r>
              <a:rPr lang="ko-KR" sz="1400"/>
              <a:t> (데이터를 송신하는 프로그램)</a:t>
            </a:r>
            <a:endParaRPr sz="1400"/>
          </a:p>
          <a:p>
            <a:pPr indent="457200" lvl="0" marL="0" rtl="0" algn="l">
              <a:spcBef>
                <a:spcPts val="0"/>
              </a:spcBef>
              <a:spcAft>
                <a:spcPts val="0"/>
              </a:spcAft>
              <a:buClr>
                <a:schemeClr val="dk1"/>
              </a:buClr>
              <a:buSzPts val="1100"/>
              <a:buFont typeface="Arial"/>
              <a:buNone/>
            </a:pPr>
            <a:r>
              <a:rPr lang="ko-KR" sz="1400"/>
              <a:t>1) Node 설정</a:t>
            </a:r>
            <a:endParaRPr sz="1400"/>
          </a:p>
          <a:p>
            <a:pPr indent="457200" lvl="0" marL="0" rtl="0" algn="l">
              <a:spcBef>
                <a:spcPts val="0"/>
              </a:spcBef>
              <a:spcAft>
                <a:spcPts val="0"/>
              </a:spcAft>
              <a:buClr>
                <a:schemeClr val="dk1"/>
              </a:buClr>
              <a:buSzPts val="1100"/>
              <a:buFont typeface="Arial"/>
              <a:buNone/>
            </a:pPr>
            <a:r>
              <a:rPr lang="ko-KR" sz="1400"/>
              <a:t>2) QoS 설정</a:t>
            </a:r>
            <a:endParaRPr sz="1400"/>
          </a:p>
          <a:p>
            <a:pPr indent="457200" lvl="0" marL="0" rtl="0" algn="l">
              <a:spcBef>
                <a:spcPts val="0"/>
              </a:spcBef>
              <a:spcAft>
                <a:spcPts val="0"/>
              </a:spcAft>
              <a:buClr>
                <a:schemeClr val="dk1"/>
              </a:buClr>
              <a:buSzPts val="1100"/>
              <a:buFont typeface="Arial"/>
              <a:buNone/>
            </a:pPr>
            <a:r>
              <a:rPr lang="ko-KR" sz="1400"/>
              <a:t>3) create_publisher 설정</a:t>
            </a:r>
            <a:endParaRPr sz="1400"/>
          </a:p>
          <a:p>
            <a:pPr indent="457200" lvl="0" marL="0" rtl="0" algn="l">
              <a:spcBef>
                <a:spcPts val="0"/>
              </a:spcBef>
              <a:spcAft>
                <a:spcPts val="0"/>
              </a:spcAft>
              <a:buClr>
                <a:schemeClr val="dk1"/>
              </a:buClr>
              <a:buSzPts val="1100"/>
              <a:buFont typeface="Arial"/>
              <a:buNone/>
            </a:pPr>
            <a:r>
              <a:rPr lang="ko-KR" sz="1400"/>
              <a:t>4) 퍼블리시 함수 작성</a:t>
            </a:r>
            <a:endParaRPr sz="1400"/>
          </a:p>
          <a:p>
            <a:pPr indent="0" lvl="0" marL="0" rtl="0" algn="l">
              <a:spcBef>
                <a:spcPts val="0"/>
              </a:spcBef>
              <a:spcAft>
                <a:spcPts val="0"/>
              </a:spcAft>
              <a:buClr>
                <a:schemeClr val="dk1"/>
              </a:buClr>
              <a:buSzPts val="1100"/>
              <a:buFont typeface="Arial"/>
              <a:buNone/>
            </a:pPr>
            <a:r>
              <a:rPr lang="ko-KR" sz="1400"/>
              <a:t>​</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2) </a:t>
            </a:r>
            <a:r>
              <a:rPr b="1" lang="ko-KR" sz="1400"/>
              <a:t>토픽 서브스크라이버</a:t>
            </a:r>
            <a:r>
              <a:rPr lang="ko-KR" sz="1400"/>
              <a:t> (데이터를 수신하는 프로그램)</a:t>
            </a:r>
            <a:endParaRPr sz="1400"/>
          </a:p>
          <a:p>
            <a:pPr indent="457200" lvl="0" marL="0" rtl="0" algn="l">
              <a:spcBef>
                <a:spcPts val="0"/>
              </a:spcBef>
              <a:spcAft>
                <a:spcPts val="0"/>
              </a:spcAft>
              <a:buClr>
                <a:schemeClr val="dk1"/>
              </a:buClr>
              <a:buSzPts val="1100"/>
              <a:buFont typeface="Arial"/>
              <a:buNone/>
            </a:pPr>
            <a:r>
              <a:rPr lang="ko-KR" sz="1400"/>
              <a:t>1) Node 설정</a:t>
            </a:r>
            <a:endParaRPr sz="1400"/>
          </a:p>
          <a:p>
            <a:pPr indent="457200" lvl="0" marL="0" rtl="0" algn="l">
              <a:spcBef>
                <a:spcPts val="0"/>
              </a:spcBef>
              <a:spcAft>
                <a:spcPts val="0"/>
              </a:spcAft>
              <a:buClr>
                <a:schemeClr val="dk1"/>
              </a:buClr>
              <a:buSzPts val="1100"/>
              <a:buFont typeface="Arial"/>
              <a:buNone/>
            </a:pPr>
            <a:r>
              <a:rPr lang="ko-KR" sz="1400"/>
              <a:t>2) QoS 설정</a:t>
            </a:r>
            <a:endParaRPr sz="1400"/>
          </a:p>
          <a:p>
            <a:pPr indent="457200" lvl="0" marL="0" rtl="0" algn="l">
              <a:spcBef>
                <a:spcPts val="0"/>
              </a:spcBef>
              <a:spcAft>
                <a:spcPts val="0"/>
              </a:spcAft>
              <a:buClr>
                <a:schemeClr val="dk1"/>
              </a:buClr>
              <a:buSzPts val="1100"/>
              <a:buFont typeface="Arial"/>
              <a:buNone/>
            </a:pPr>
            <a:r>
              <a:rPr lang="ko-KR" sz="1400"/>
              <a:t>3) create_subscription 설정</a:t>
            </a:r>
            <a:endParaRPr sz="1400"/>
          </a:p>
          <a:p>
            <a:pPr indent="457200" lvl="0" marL="0" rtl="0" algn="l">
              <a:spcBef>
                <a:spcPts val="0"/>
              </a:spcBef>
              <a:spcAft>
                <a:spcPts val="0"/>
              </a:spcAft>
              <a:buClr>
                <a:schemeClr val="dk1"/>
              </a:buClr>
              <a:buSzPts val="1100"/>
              <a:buFont typeface="Arial"/>
              <a:buNone/>
            </a:pPr>
            <a:r>
              <a:rPr lang="ko-KR" sz="1400"/>
              <a:t>4) 서브스크라이브 함수 작성</a:t>
            </a:r>
            <a:endParaRPr sz="1400"/>
          </a:p>
          <a:p>
            <a:pPr indent="0" lvl="0" marL="0" rtl="0" algn="l">
              <a:spcBef>
                <a:spcPts val="0"/>
              </a:spcBef>
              <a:spcAft>
                <a:spcPts val="0"/>
              </a:spcAft>
              <a:buNone/>
            </a:pPr>
            <a:r>
              <a:t/>
            </a:r>
            <a:endParaRPr sz="1400"/>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
        <p:nvSpPr>
          <p:cNvPr id="2293" name="Google Shape;2293;p29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 실행 코드</a:t>
            </a:r>
            <a:endParaRPr/>
          </a:p>
        </p:txBody>
      </p:sp>
      <p:sp>
        <p:nvSpPr>
          <p:cNvPr id="2294" name="Google Shape;2294;p29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지난 강좌에서 소스 코드를 집중적으로 보기전에 빌드하여 노드들을 실행해보는 실습시간을 가졌다. 이번에는 이 실행 노드를 어떻게 설정해야 사용 가능하게 되는지 알아보도록 하자. 우선 이전 강의에서 익힌 관련된 두 가지의 노드 실행 명령어는 다음과 같다. </a:t>
            </a:r>
            <a:r>
              <a:rPr b="1" lang="ko-KR" sz="1400"/>
              <a:t>calculator가 이 강좌에서 다룬 토픽 서브스크라이버 노드</a:t>
            </a:r>
            <a:r>
              <a:rPr lang="ko-KR" sz="1400"/>
              <a:t>이고, </a:t>
            </a:r>
            <a:r>
              <a:rPr b="1" lang="ko-KR" sz="1400"/>
              <a:t>argument는 토픽 퍼블리셔 노드</a:t>
            </a:r>
            <a:r>
              <a:rPr lang="ko-KR" sz="1400"/>
              <a:t>이다.</a:t>
            </a:r>
            <a:endParaRPr sz="1400"/>
          </a:p>
        </p:txBody>
      </p:sp>
      <p:sp>
        <p:nvSpPr>
          <p:cNvPr id="2295" name="Google Shape;2295;p296"/>
          <p:cNvSpPr txBox="1"/>
          <p:nvPr/>
        </p:nvSpPr>
        <p:spPr>
          <a:xfrm>
            <a:off x="448250" y="2119200"/>
            <a:ext cx="5760000" cy="452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run topic_service_action_rclpy_example calculator</a:t>
            </a:r>
            <a:endParaRPr b="1" sz="1000">
              <a:solidFill>
                <a:srgbClr val="FFFFFF"/>
              </a:solidFill>
              <a:latin typeface="Calibri"/>
              <a:ea typeface="Calibri"/>
              <a:cs typeface="Calibri"/>
              <a:sym typeface="Calibri"/>
            </a:endParaRPr>
          </a:p>
        </p:txBody>
      </p:sp>
      <p:sp>
        <p:nvSpPr>
          <p:cNvPr id="2296" name="Google Shape;2296;p296"/>
          <p:cNvSpPr txBox="1"/>
          <p:nvPr/>
        </p:nvSpPr>
        <p:spPr>
          <a:xfrm>
            <a:off x="448250" y="2881200"/>
            <a:ext cx="5760000" cy="452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run topic_service_action_rclpy_example argument</a:t>
            </a:r>
            <a:endParaRPr b="1" sz="1000">
              <a:solidFill>
                <a:srgbClr val="FFFFFF"/>
              </a:solidFill>
              <a:latin typeface="Calibri"/>
              <a:ea typeface="Calibri"/>
              <a:cs typeface="Calibri"/>
              <a:sym typeface="Calibri"/>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sp>
        <p:nvSpPr>
          <p:cNvPr id="2302" name="Google Shape;2302;p29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 실행 코드</a:t>
            </a:r>
            <a:endParaRPr/>
          </a:p>
        </p:txBody>
      </p:sp>
      <p:sp>
        <p:nvSpPr>
          <p:cNvPr id="2303" name="Google Shape;2303;p297"/>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이 두 개의 노드는 지난 강좌의 "파이썬 패키지 설정 파일 (setup.py)" 의 "entry_points" 부분에서 이미 설명하였던 부분이다. `entry_points`는 설치하여 사용할 실행 가능한 콘솔 스크립트의 이름과 호출 함수를 기입하도록 되어 있는데 우리는</a:t>
            </a:r>
            <a:r>
              <a:rPr b="1" lang="ko-KR" sz="1200"/>
              <a:t> 4개의 노드를 작성하고 `ros2 run` 과 같은 노드 실행 명령어를 통하여 각각의 노드를 실행할 예정이기에 하기와 같이 `entry_points`를 추가했었다</a:t>
            </a:r>
            <a:r>
              <a:rPr lang="ko-KR" sz="12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argument 노드는 topic_service_action_rclpy_example 패키지의 arithmetic 폴더에 argument.py의 main문에 실행 코드가 담겨져 있고, calculator 노드는 topic_service_action_rclpy_example 패키지의 calculator 폴더에 main.py의 main문에 실행 코드가 담겨져있다. 약간 다름에 주의하도록하자.</a:t>
            </a:r>
            <a:endParaRPr sz="1200"/>
          </a:p>
          <a:p>
            <a:pPr indent="0" lvl="0" marL="0" rtl="0" algn="l">
              <a:spcBef>
                <a:spcPts val="0"/>
              </a:spcBef>
              <a:spcAft>
                <a:spcPts val="0"/>
              </a:spcAft>
              <a:buNone/>
            </a:pPr>
            <a:r>
              <a:t/>
            </a:r>
            <a:endParaRPr sz="1200"/>
          </a:p>
        </p:txBody>
      </p:sp>
      <p:sp>
        <p:nvSpPr>
          <p:cNvPr id="2304" name="Google Shape;2304;p297"/>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entry_points={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'console_scripts':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            'argument = topic_service_action_rclpy_example.arithmetic.argument:main',</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            'operator = topic_service_action_rclpy_example.arithmetic.operator:main',</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            'calculator = topic_service_action_rclpy_example.calculator.main:main',</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            'checker = topic_service_action_rclpy_example.checker.main:main',</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9" name="Shape 2309"/>
        <p:cNvGrpSpPr/>
        <p:nvPr/>
      </p:nvGrpSpPr>
      <p:grpSpPr>
        <a:xfrm>
          <a:off x="0" y="0"/>
          <a:ext cx="0" cy="0"/>
          <a:chOff x="0" y="0"/>
          <a:chExt cx="0" cy="0"/>
        </a:xfrm>
      </p:grpSpPr>
      <p:sp>
        <p:nvSpPr>
          <p:cNvPr id="2310" name="Google Shape;2310;p29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 실행 코드</a:t>
            </a:r>
            <a:endParaRPr/>
          </a:p>
        </p:txBody>
      </p:sp>
      <p:sp>
        <p:nvSpPr>
          <p:cNvPr id="2311" name="Google Shape;2311;p298"/>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우선 argument 노드부터 살펴보자. </a:t>
            </a:r>
            <a:r>
              <a:rPr b="1" lang="ko-KR" sz="1200"/>
              <a:t>main</a:t>
            </a:r>
            <a:r>
              <a:rPr lang="ko-KR" sz="1200"/>
              <a:t> 함수</a:t>
            </a:r>
            <a:r>
              <a:rPr lang="ko-KR" sz="1200"/>
              <a:t>로 rclpy.init를 이용하여 초기화하고 위에서 작성한 Argument 클래스를 argument라는 이름으로 생성한 다음 rclpy.spin 함수를 이용하여 생성한 노드를 spin시켜 지정된 콜백함수가 실행될 수 있도록 하고 있다.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그리고 종료 `Ctrl + c`와 같은 인터럽트 시그널 예외 상황에서는 argument를 소멸시키고 </a:t>
            </a:r>
            <a:r>
              <a:rPr b="1" lang="ko-KR" sz="1200"/>
              <a:t>rclpy.shutdown</a:t>
            </a:r>
            <a:r>
              <a:rPr lang="ko-KR" sz="1200"/>
              <a:t> 함수로 노드를 종료하게 된다.</a:t>
            </a:r>
            <a:endParaRPr sz="1200"/>
          </a:p>
        </p:txBody>
      </p:sp>
      <p:sp>
        <p:nvSpPr>
          <p:cNvPr id="2312" name="Google Shape;2312;p298"/>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def main(args=None):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rclpy.init(args=args)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argument = 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rclpy.spin(argument)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except KeyboardInterrupt: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argument.get_logger().info('Keyboard Interrupt (SIGINT)')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finally: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argument.destroy_node()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finally: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rclpy.shutdown()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if __name__ == '__main__':</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7" name="Shape 2317"/>
        <p:cNvGrpSpPr/>
        <p:nvPr/>
      </p:nvGrpSpPr>
      <p:grpSpPr>
        <a:xfrm>
          <a:off x="0" y="0"/>
          <a:ext cx="0" cy="0"/>
          <a:chOff x="0" y="0"/>
          <a:chExt cx="0" cy="0"/>
        </a:xfrm>
      </p:grpSpPr>
      <p:sp>
        <p:nvSpPr>
          <p:cNvPr id="2318" name="Google Shape;2318;p29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 실행 코드</a:t>
            </a:r>
            <a:endParaRPr/>
          </a:p>
        </p:txBody>
      </p:sp>
      <p:sp>
        <p:nvSpPr>
          <p:cNvPr id="2319" name="Google Shape;2319;p299"/>
          <p:cNvSpPr txBox="1"/>
          <p:nvPr>
            <p:ph idx="1" type="body"/>
          </p:nvPr>
        </p:nvSpPr>
        <p:spPr>
          <a:xfrm>
            <a:off x="5130000" y="902000"/>
            <a:ext cx="40140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000"/>
              <a:t>calculator</a:t>
            </a:r>
            <a:r>
              <a:rPr lang="ko-KR" sz="1000"/>
              <a:t> 노드를 살펴보자. main 함수로 rclpy.init를 이용하여 초기화하고 위에서 작성한 Calculator 클래스를 calculator라는 이름으로 생성한 다음 MultiThreadedExecutor로 쓰레드 4개를 사용하는 executor를 생성하였다.</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KR" sz="1000"/>
              <a:t>여기서 생소한 </a:t>
            </a:r>
            <a:r>
              <a:rPr b="1" lang="ko-KR" sz="1000"/>
              <a:t>MultiThreadedExecutor</a:t>
            </a:r>
            <a:r>
              <a:rPr lang="ko-KR" sz="1000"/>
              <a:t>이 나왔는데 MultiThreadedExecutor는 </a:t>
            </a:r>
            <a:r>
              <a:rPr b="1" lang="ko-KR" sz="1000"/>
              <a:t>스레드 풀(thread pool)</a:t>
            </a:r>
            <a:r>
              <a:rPr lang="ko-KR" sz="1000"/>
              <a:t>을 사용하여 </a:t>
            </a:r>
            <a:r>
              <a:rPr b="1" lang="ko-KR" sz="1000"/>
              <a:t>콜백을 실행하는 것</a:t>
            </a:r>
            <a:r>
              <a:rPr lang="ko-KR" sz="1000"/>
              <a:t>이다. num_threads로 스레드 수를 지정 가능하며 이를 지정되지 않은 경우 multiprocessing.cpu_count()를 통해 시스템에서 가용한 스레드 수를 지정받게 된다. 이 둘 모두 해당되지 않는다면 단일 스레드를 사용하게 된다. </a:t>
            </a:r>
            <a:r>
              <a:rPr b="1" lang="ko-KR" sz="1000"/>
              <a:t>이 Executor는 콜백이 병렬로 발생하도록 허용하여 앞서 설명한 ReentrantCallbackGroup와 함께 사용하면 콜백함수를 병렬로 실행할 수 있게된다.</a:t>
            </a:r>
            <a:r>
              <a:rPr lang="ko-KR" sz="1000"/>
              <a:t> 그 말인즉슨 create_subscription(), create_service(), ActionServer(), create_timer() 등의 함수를 이용하여 설정한 </a:t>
            </a:r>
            <a:r>
              <a:rPr b="1" lang="ko-KR" sz="1000"/>
              <a:t>토픽 퍼블리셔의 콜백함수, 서비스 서버의 콜백함수, 액션 서버의 콜백함수, 특정 타이머의 콜백함수 등의 병렬 처리를 설정하는 방법</a:t>
            </a:r>
            <a:r>
              <a:rPr lang="ko-KR" sz="1000"/>
              <a:t>이라고 보면 된다. 이어서 설명하면 MultiThreadedExecutor으로 선언된 executor에 calculator 노드를 추가하고 executor.spin() 이용하여 생성한 노드를 spin시켜 지정된 콜백함수가 실행될 수 있도록 하고 있다.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ko-KR" sz="1000"/>
              <a:t>그리고 종료 `Ctrl + c`와 같은 인터럽트 시그널 예외 상황에서는 executor, calculator의 액션 서버(액션 서버는 별도로 소멸시켜야함), calculator를 소멸시키고 rclpy.shutdown 함수로 노드를 종료하게 된다.</a:t>
            </a:r>
            <a:endParaRPr sz="1000"/>
          </a:p>
        </p:txBody>
      </p:sp>
      <p:sp>
        <p:nvSpPr>
          <p:cNvPr id="2320" name="Google Shape;2320;p299"/>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import rclpy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rclpy.executors import MultiThreadedExecutor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topic_service_action_rclpy_example.calculator.calculator import Calculator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def main(args=None):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rclpy.init(args=args)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 = Calculator()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 = MultiThreadedExecutor(num_threads=4)</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executor.add_node(calculator)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executor.spin()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except KeyboardInterrupt: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calculator.get_logger().info('Keyboard Interrupt (SIGINT)')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finally: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executor.shutdown()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calculator.arithmetic_action_server.destroy()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calculator.destroy_node()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finally: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rclpy.shutdown()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if __name__ == '__main__':</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5" name="Shape 2325"/>
        <p:cNvGrpSpPr/>
        <p:nvPr/>
      </p:nvGrpSpPr>
      <p:grpSpPr>
        <a:xfrm>
          <a:off x="0" y="0"/>
          <a:ext cx="0" cy="0"/>
          <a:chOff x="0" y="0"/>
          <a:chExt cx="0" cy="0"/>
        </a:xfrm>
      </p:grpSpPr>
      <p:sp>
        <p:nvSpPr>
          <p:cNvPr id="2326" name="Google Shape;2326;p300"/>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327" name="Google Shape;2327;p300"/>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서비스 프로그래밍</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(Python)</a:t>
            </a:r>
            <a:endParaRPr b="1" sz="3600">
              <a:latin typeface="Calibri"/>
              <a:ea typeface="Calibri"/>
              <a:cs typeface="Calibri"/>
              <a:sym typeface="Calibri"/>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30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클라이언트 / 서비스 서버</a:t>
            </a:r>
            <a:endParaRPr/>
          </a:p>
        </p:txBody>
      </p:sp>
      <p:sp>
        <p:nvSpPr>
          <p:cNvPr id="2334" name="Google Shape;2334;p30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a:t>서비스 요청을 하는 서비스 클라이언트</a:t>
            </a:r>
            <a:r>
              <a:rPr lang="ko-KR" sz="1400"/>
              <a:t>와 </a:t>
            </a:r>
            <a:r>
              <a:rPr b="1" lang="ko-KR" sz="1400"/>
              <a:t>서비스 응답을 하는 서비스 서버</a:t>
            </a:r>
            <a:r>
              <a:rPr lang="ko-KR" sz="1400"/>
              <a:t>를 작성해 볼 것이다. 여기서 서비스 요청 값으로는 연산자(+, -, *, /)를 임의로 선택 후에 보낼 것이고 기존에 저장한 변수 a, b를 요청 값으로 받은 연산자로 계산하여 결괏값을 서비스 응답 값으로 보내는 프로그램을 짜볼 것이다. 강좌 진행에 앞서서 서비스에 대한 자세한 내용은 ROS 2 서비스 (service)' 강좌를 참고하도록 하자.</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ko-KR" sz="1400"/>
              <a:t>​1) operator node</a:t>
            </a:r>
            <a:endParaRPr b="1" sz="1400"/>
          </a:p>
          <a:p>
            <a:pPr indent="0" lvl="0" marL="0" rtl="0" algn="l">
              <a:spcBef>
                <a:spcPts val="0"/>
              </a:spcBef>
              <a:spcAft>
                <a:spcPts val="0"/>
              </a:spcAft>
              <a:buClr>
                <a:schemeClr val="dk1"/>
              </a:buClr>
              <a:buSzPts val="1100"/>
              <a:buFont typeface="Arial"/>
              <a:buNone/>
            </a:pPr>
            <a:r>
              <a:rPr lang="ko-KR" sz="1400"/>
              <a:t>: arithmetic_operator 이라는 서비스 이름으로 calculator 노드에게 연산자(+, -, *, /)를 </a:t>
            </a:r>
            <a:r>
              <a:rPr b="1" lang="ko-KR" sz="1400"/>
              <a:t>서비스 요청(Request)</a:t>
            </a:r>
            <a:r>
              <a:rPr lang="ko-KR" sz="1400"/>
              <a:t>값으로 보낸다.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ko-KR" sz="1400"/>
              <a:t>2) calculator node</a:t>
            </a:r>
            <a:endParaRPr b="1" sz="1400"/>
          </a:p>
          <a:p>
            <a:pPr indent="0" lvl="0" marL="0" rtl="0" algn="l">
              <a:spcBef>
                <a:spcPts val="0"/>
              </a:spcBef>
              <a:spcAft>
                <a:spcPts val="0"/>
              </a:spcAft>
              <a:buClr>
                <a:schemeClr val="dk1"/>
              </a:buClr>
              <a:buSzPts val="1100"/>
              <a:buFont typeface="Arial"/>
              <a:buNone/>
            </a:pPr>
            <a:r>
              <a:rPr lang="ko-KR" sz="1400"/>
              <a:t>: 서브스크라이브하여 저장하고 있는 변수 a와 b와 operator 노드로부터 요청 값으로 받은 연산자를 이용하여 계산(a 연산자 b)하고 operator 노드에게 연산의 결괏값을 </a:t>
            </a:r>
            <a:r>
              <a:rPr b="1" lang="ko-KR" sz="1400"/>
              <a:t>서비스 응답(Response)</a:t>
            </a:r>
            <a:r>
              <a:rPr lang="ko-KR" sz="1400"/>
              <a:t>값으로 보낸다.</a:t>
            </a:r>
            <a:endParaRPr sz="1400"/>
          </a:p>
          <a:p>
            <a:pPr indent="0" lvl="0" marL="0" rtl="0" algn="l">
              <a:spcBef>
                <a:spcPts val="0"/>
              </a:spcBef>
              <a:spcAft>
                <a:spcPts val="0"/>
              </a:spcAft>
              <a:buNone/>
            </a:pPr>
            <a:r>
              <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Turtlesim</a:t>
            </a:r>
            <a:endParaRPr/>
          </a:p>
        </p:txBody>
      </p:sp>
      <p:sp>
        <p:nvSpPr>
          <p:cNvPr id="289" name="Google Shape;289;p41"/>
          <p:cNvSpPr txBox="1"/>
          <p:nvPr/>
        </p:nvSpPr>
        <p:spPr>
          <a:xfrm>
            <a:off x="450000" y="900000"/>
            <a:ext cx="4590300" cy="1333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rgbClr val="FFFFFF"/>
                </a:solidFill>
                <a:latin typeface="Calibri"/>
                <a:ea typeface="Calibri"/>
                <a:cs typeface="Calibri"/>
                <a:sym typeface="Calibri"/>
              </a:rPr>
              <a:t> turtlesim turtlesim_node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rgbClr val="FFFFFF"/>
                </a:solidFill>
                <a:latin typeface="Calibri"/>
                <a:ea typeface="Calibri"/>
                <a:cs typeface="Calibri"/>
                <a:sym typeface="Calibri"/>
              </a:rPr>
              <a:t> turtlesim turtle_teleop_key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echo</a:t>
            </a:r>
            <a:r>
              <a:rPr b="1" lang="ko-KR" sz="1000">
                <a:solidFill>
                  <a:srgbClr val="FFFFFF"/>
                </a:solidFill>
                <a:latin typeface="Calibri"/>
                <a:ea typeface="Calibri"/>
                <a:cs typeface="Calibri"/>
                <a:sym typeface="Calibri"/>
              </a:rPr>
              <a:t> /turtle1/cmd_vel</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4A86E8"/>
                </a:solidFill>
                <a:latin typeface="Calibri"/>
                <a:ea typeface="Calibri"/>
                <a:cs typeface="Calibri"/>
                <a:sym typeface="Calibri"/>
              </a:rPr>
              <a:t>rqt</a:t>
            </a:r>
            <a:endParaRPr b="1" sz="1000">
              <a:solidFill>
                <a:srgbClr val="4A86E8"/>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pic>
        <p:nvPicPr>
          <p:cNvPr id="290" name="Google Shape;290;p41"/>
          <p:cNvPicPr preferRelativeResize="0"/>
          <p:nvPr/>
        </p:nvPicPr>
        <p:blipFill>
          <a:blip r:embed="rId3">
            <a:alphaModFix/>
          </a:blip>
          <a:stretch>
            <a:fillRect/>
          </a:stretch>
        </p:blipFill>
        <p:spPr>
          <a:xfrm>
            <a:off x="5193575" y="900000"/>
            <a:ext cx="3669543" cy="3875000"/>
          </a:xfrm>
          <a:prstGeom prst="rect">
            <a:avLst/>
          </a:prstGeom>
          <a:noFill/>
          <a:ln>
            <a:noFill/>
          </a:ln>
        </p:spPr>
      </p:pic>
      <p:pic>
        <p:nvPicPr>
          <p:cNvPr id="291" name="Google Shape;291;p41"/>
          <p:cNvPicPr preferRelativeResize="0"/>
          <p:nvPr/>
        </p:nvPicPr>
        <p:blipFill>
          <a:blip r:embed="rId4">
            <a:alphaModFix/>
          </a:blip>
          <a:stretch>
            <a:fillRect/>
          </a:stretch>
        </p:blipFill>
        <p:spPr>
          <a:xfrm>
            <a:off x="450000" y="2342450"/>
            <a:ext cx="4590301" cy="2432538"/>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30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클라이언트 / 서비스 서버</a:t>
            </a:r>
            <a:endParaRPr/>
          </a:p>
        </p:txBody>
      </p:sp>
      <p:pic>
        <p:nvPicPr>
          <p:cNvPr id="2341" name="Google Shape;2341;p302"/>
          <p:cNvPicPr preferRelativeResize="0"/>
          <p:nvPr/>
        </p:nvPicPr>
        <p:blipFill>
          <a:blip r:embed="rId3">
            <a:alphaModFix/>
          </a:blip>
          <a:stretch>
            <a:fillRect/>
          </a:stretch>
        </p:blipFill>
        <p:spPr>
          <a:xfrm>
            <a:off x="914689" y="876625"/>
            <a:ext cx="7314622" cy="411447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30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서버 코드</a:t>
            </a:r>
            <a:endParaRPr/>
          </a:p>
        </p:txBody>
      </p:sp>
      <p:sp>
        <p:nvSpPr>
          <p:cNvPr id="2348" name="Google Shape;2348;p303"/>
          <p:cNvSpPr txBox="1"/>
          <p:nvPr>
            <p:ph idx="1" type="body"/>
          </p:nvPr>
        </p:nvSpPr>
        <p:spPr>
          <a:xfrm>
            <a:off x="5130000" y="902000"/>
            <a:ext cx="40140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calculator 노드는 서브스크라이브하여 저장하고 있는 변수 a와 b와 operator 노드로부터 요청 값으로 받은 연산자를 이용하여 계산(a 연산자 b)하고 operator 노드에게 연산의 결괏값을 서비스 응답값으로 보낸다.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이 중 서비스 서버와 관련한 코드는 아래와 같다. 서버 관련 코드는 서비스 서버로 선언하는 부분과 콜백함수를 지정하는 것이다. arithmetic_service_server이 서비스 서버로 이는 Node 클래스의 create_service 함수를 이용하여 서비스 서버로 선언되었으며 서비스의 타입으로 ArithmeticOperator으로 선언하였고, 서비스 이름으로는 'arithmetic_operator', 서비스 클라이언트로부터 서비스 요청이 있으면 실행되는 콜백함수는 get_arithmetic_operator 으로 지정했으며 멀티 스레드 병렬 콜백함수 실행을 위해 지난번 강좌에서 설명한 callback_group 설정을 하였다.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이러한 설정들은 서비스 서버를 위한 기본 설정이고 </a:t>
            </a:r>
            <a:r>
              <a:rPr b="1" lang="ko-KR" sz="1200"/>
              <a:t>실제 서비스 요청에 해당되는 특정 수행 코드가 수행</a:t>
            </a:r>
            <a:r>
              <a:rPr lang="ko-KR" sz="1200"/>
              <a:t>되는 부분은 </a:t>
            </a:r>
            <a:r>
              <a:rPr b="1" lang="ko-KR" sz="1200"/>
              <a:t>get_arithmetic_operator</a:t>
            </a:r>
            <a:r>
              <a:rPr lang="ko-KR" sz="1200"/>
              <a:t> 이라는 </a:t>
            </a:r>
            <a:r>
              <a:rPr b="1" lang="ko-KR" sz="1200"/>
              <a:t>콜백함수</a:t>
            </a:r>
            <a:r>
              <a:rPr lang="ko-KR" sz="1200"/>
              <a:t>임을 알아두자.</a:t>
            </a:r>
            <a:endParaRPr sz="1200"/>
          </a:p>
          <a:p>
            <a:pPr indent="0" lvl="0" marL="0" rtl="0" algn="l">
              <a:spcBef>
                <a:spcPts val="0"/>
              </a:spcBef>
              <a:spcAft>
                <a:spcPts val="0"/>
              </a:spcAft>
              <a:buNone/>
            </a:pPr>
            <a:r>
              <a:t/>
            </a:r>
            <a:endParaRPr sz="1200"/>
          </a:p>
        </p:txBody>
      </p:sp>
      <p:sp>
        <p:nvSpPr>
          <p:cNvPr id="2349" name="Google Shape;2349;p303"/>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self.arithmetic_service_server = self.create_service(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ArithmeticOperator,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'arithmetic_operator',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self.get_arithmetic_operator,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callback_group=self.callback_group)</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4" name="Shape 2354"/>
        <p:cNvGrpSpPr/>
        <p:nvPr/>
      </p:nvGrpSpPr>
      <p:grpSpPr>
        <a:xfrm>
          <a:off x="0" y="0"/>
          <a:ext cx="0" cy="0"/>
          <a:chOff x="0" y="0"/>
          <a:chExt cx="0" cy="0"/>
        </a:xfrm>
      </p:grpSpPr>
      <p:sp>
        <p:nvSpPr>
          <p:cNvPr id="2355" name="Google Shape;2355;p30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서버 코드</a:t>
            </a:r>
            <a:endParaRPr/>
          </a:p>
        </p:txBody>
      </p:sp>
      <p:sp>
        <p:nvSpPr>
          <p:cNvPr id="2356" name="Google Shape;2356;p304"/>
          <p:cNvSpPr txBox="1"/>
          <p:nvPr>
            <p:ph idx="1" type="body"/>
          </p:nvPr>
        </p:nvSpPr>
        <p:spPr>
          <a:xfrm>
            <a:off x="5130000" y="902000"/>
            <a:ext cx="40140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200"/>
              <a:t>get_arithmetic_operator</a:t>
            </a:r>
            <a:r>
              <a:rPr lang="ko-KR" sz="1200"/>
              <a:t> 함수의 내용을 보도록 하자. 우선 제일 먼저 </a:t>
            </a:r>
            <a:r>
              <a:rPr b="1" lang="ko-KR" sz="1200"/>
              <a:t>request와 response 이라는 매개 변수</a:t>
            </a:r>
            <a:r>
              <a:rPr lang="ko-KR" sz="1200"/>
              <a:t>가 보이는데 이는 </a:t>
            </a:r>
            <a:r>
              <a:rPr b="1" lang="ko-KR" sz="1200"/>
              <a:t>ArithmeticOperator() 클래스로 생성된 인터페이스</a:t>
            </a:r>
            <a:r>
              <a:rPr lang="ko-KR" sz="1200"/>
              <a:t>로 서비스 요청에 해당되는 </a:t>
            </a:r>
            <a:r>
              <a:rPr b="1" lang="ko-KR" sz="1200"/>
              <a:t>request 부분</a:t>
            </a:r>
            <a:r>
              <a:rPr lang="ko-KR" sz="1200"/>
              <a:t>과 응답에 해당되는 </a:t>
            </a:r>
            <a:r>
              <a:rPr b="1" lang="ko-KR" sz="1200"/>
              <a:t>response으로 구분</a:t>
            </a:r>
            <a:r>
              <a:rPr lang="ko-KR" sz="1200"/>
              <a:t>된다.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ko-KR" sz="1200"/>
              <a:t>get_arithmetic_operator</a:t>
            </a:r>
            <a:r>
              <a:rPr lang="ko-KR" sz="1200"/>
              <a:t> 함수는 서비스 요청이 있을 때 실행되는 </a:t>
            </a:r>
            <a:r>
              <a:rPr b="1" lang="ko-KR" sz="1200"/>
              <a:t>콜백함수</a:t>
            </a:r>
            <a:r>
              <a:rPr lang="ko-KR" sz="1200"/>
              <a:t>인데 여기서는 서비스 요청시 요청값으로 받은 연산자와 이전에 토픽 서브스크라이버가 토픽 값으로 전달받아 저장해둔 </a:t>
            </a:r>
            <a:r>
              <a:rPr b="1" lang="ko-KR" sz="1200"/>
              <a:t>변수 a, b를</a:t>
            </a:r>
            <a:r>
              <a:rPr lang="ko-KR" sz="1200"/>
              <a:t> 전달받은 </a:t>
            </a:r>
            <a:r>
              <a:rPr b="1" lang="ko-KR" sz="1200"/>
              <a:t>연산자로 연산 후</a:t>
            </a:r>
            <a:r>
              <a:rPr lang="ko-KR" sz="1200"/>
              <a:t>에 </a:t>
            </a:r>
            <a:r>
              <a:rPr b="1" lang="ko-KR" sz="1200"/>
              <a:t>결괏값을 서비스 응답값으로 반환</a:t>
            </a:r>
            <a:r>
              <a:rPr lang="ko-KR" sz="1200"/>
              <a:t>한다.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이 함수의 첫 줄에서 request.arithmetic_operator를 받아와서 calculate_given_formula 함수에서 서비스 요청값으로 받은 연산자에 따라 연산하는 코드를 볼 수 있을 것이다. calculate_given_formula 함수로부터 받은 연산 결괏값은 response.arithmetic_result에 저장하고 끝으로 관련 수식을 문자열로 표현하여 get_logger().info() 함수를 통해 화면에 표시하고 있다. </a:t>
            </a:r>
            <a:endParaRPr sz="1200"/>
          </a:p>
        </p:txBody>
      </p:sp>
      <p:sp>
        <p:nvSpPr>
          <p:cNvPr id="2357" name="Google Shape;2357;p304"/>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def get_arithmetic_operator(self, request, response):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self.argument_operator = request.arithmetic_operator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self.argument_result = self.calculate_given_formula(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self.argument_b,</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self.argument_operator)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response.arithmetic_result = self.argument_result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self.argument_formula = '{0} {1} {2} = {3}'.format(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self.operator[self.argument_operator-1],</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self.argument_b,</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self.get_logger().info(self.argument_formula)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return response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30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서버 코드</a:t>
            </a:r>
            <a:endParaRPr/>
          </a:p>
        </p:txBody>
      </p:sp>
      <p:sp>
        <p:nvSpPr>
          <p:cNvPr id="2364" name="Google Shape;2364;p305"/>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calculate_given_formula 함수로 앞서 설명한 것과 같이 인수 </a:t>
            </a:r>
            <a:r>
              <a:rPr b="1" lang="ko-KR" sz="1200"/>
              <a:t>a, b</a:t>
            </a:r>
            <a:r>
              <a:rPr lang="ko-KR" sz="1200"/>
              <a:t>를 가지고 주어진 연산자 </a:t>
            </a:r>
            <a:r>
              <a:rPr b="1" lang="ko-KR" sz="1200"/>
              <a:t>operator</a:t>
            </a:r>
            <a:r>
              <a:rPr lang="ko-KR" sz="1200"/>
              <a:t>에 따라 사칙연산을 하여 </a:t>
            </a:r>
            <a:r>
              <a:rPr b="1" lang="ko-KR" sz="1200"/>
              <a:t>결괏값을 반환</a:t>
            </a:r>
            <a:r>
              <a:rPr lang="ko-KR" sz="1200"/>
              <a:t>한다.</a:t>
            </a:r>
            <a:endParaRPr sz="1200"/>
          </a:p>
        </p:txBody>
      </p:sp>
      <p:sp>
        <p:nvSpPr>
          <p:cNvPr id="2365" name="Google Shape;2365;p305"/>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def calculate_given_formula(self, a, b, operator):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if operator == ArithmeticOperator.Request.PLUS: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self.argument_result = a + b</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elif operator == ArithmeticOperator.Request.MINUS: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self.argument_result = a - b</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elif operator == ArithmeticOperator.Request.MULTIPLY: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self.argument_result = a * b</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elif operator == ArithmeticOperator.Request.DIVISION: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self.argument_result = a / b</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except ZeroDivisionError: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self.get_logger().error('ZeroDivisionError!')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self.argument_result = 0.0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return self.argument_result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else: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self.get_logger().error(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'Please make sure arithmetic operator(plus, minus, multiply, division).')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self.argument_result = 0.0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return self.argument_result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30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서버 실행 코드</a:t>
            </a:r>
            <a:endParaRPr/>
          </a:p>
        </p:txBody>
      </p:sp>
      <p:sp>
        <p:nvSpPr>
          <p:cNvPr id="2372" name="Google Shape;2372;p306"/>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서비스 서버인 calculator 노드는 토픽 서브스크라이버, 서비스 서버, 액션 서버를 역할을 하는 복합 기능의 노드로 실행 코드에 대한 설명은 '토픽 프로그래밍 (Python)'에서 이미 다루었기에 아래 코드에 대한 설명은 해당 강좌를 다시 보도록 하자.</a:t>
            </a:r>
            <a:endParaRPr sz="1200"/>
          </a:p>
        </p:txBody>
      </p:sp>
      <p:sp>
        <p:nvSpPr>
          <p:cNvPr id="2373" name="Google Shape;2373;p306"/>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import rclpy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rclpy.executors import MultiThreadedExecutor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topic_service_action_rclpy_example.calculator.calculator import Calculator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def main(args=None):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rclpy.init(args=args)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 = Calculator()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 = MultiThreadedExecutor(num_threads=4)</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executor.add_node(calculator)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executor.spin()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except KeyboardInterrupt: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calculator.get_logger().info('Keyboard Interrupt (SIGINT)')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finally: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executor.shutdown()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calculator.arithmetic_action_server.destroy()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calculator.destroy_node()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finally: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rclpy.shutdown()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if __name__ == '__main__':</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8" name="Shape 2378"/>
        <p:cNvGrpSpPr/>
        <p:nvPr/>
      </p:nvGrpSpPr>
      <p:grpSpPr>
        <a:xfrm>
          <a:off x="0" y="0"/>
          <a:ext cx="0" cy="0"/>
          <a:chOff x="0" y="0"/>
          <a:chExt cx="0" cy="0"/>
        </a:xfrm>
      </p:grpSpPr>
      <p:sp>
        <p:nvSpPr>
          <p:cNvPr id="2379" name="Google Shape;2379;p30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클라이언트 코드</a:t>
            </a:r>
            <a:endParaRPr/>
          </a:p>
        </p:txBody>
      </p:sp>
      <p:sp>
        <p:nvSpPr>
          <p:cNvPr id="2380" name="Google Shape;2380;p307"/>
          <p:cNvSpPr txBox="1"/>
          <p:nvPr/>
        </p:nvSpPr>
        <p:spPr>
          <a:xfrm>
            <a:off x="450000" y="900000"/>
            <a:ext cx="432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700">
                <a:solidFill>
                  <a:srgbClr val="FFFFFF"/>
                </a:solidFill>
                <a:latin typeface="Calibri"/>
                <a:ea typeface="Calibri"/>
                <a:cs typeface="Calibri"/>
                <a:sym typeface="Calibri"/>
              </a:rPr>
              <a:t>import random</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msg_srv_action_interface_example.srv import ArithmeticOperator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import rclpy</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rclpy.node import Node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class Operator(Node):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def __init__(self):</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super().__init__('operator')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self.arithmetic_service_client = self.create_client(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ArithmeticOperator,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'arithmetic_operator')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while not self.arithmetic_service_client.wait_for_service(timeout_sec=0.1):</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self.get_logger().warning('The arithmetic_operator service not available.')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def send_request(self):</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service_request = ArithmeticOperator.Request()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service_request.arithmetic_operator = random.randint(1, 4)</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futures = self.arithmetic_service_client.call_async(service_request)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return futures</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p:txBody>
      </p:sp>
      <p:sp>
        <p:nvSpPr>
          <p:cNvPr id="2381" name="Google Shape;2381;p307"/>
          <p:cNvSpPr txBox="1"/>
          <p:nvPr/>
        </p:nvSpPr>
        <p:spPr>
          <a:xfrm>
            <a:off x="4799700" y="900000"/>
            <a:ext cx="432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700">
                <a:solidFill>
                  <a:schemeClr val="lt1"/>
                </a:solidFill>
                <a:latin typeface="Calibri"/>
                <a:ea typeface="Calibri"/>
                <a:cs typeface="Calibri"/>
                <a:sym typeface="Calibri"/>
              </a:rPr>
              <a:t>def main(args=None):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rclpy.init(args=args)</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operator = Operator()</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future = operator.send_request()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user_trigger = True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try:</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while rclpy.ok():</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if user_trigger is True: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rclpy.spin_once(operator)</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if future.done():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try:</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service_response = future.result()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except Exception as e:  # noqa: B902</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operator.get_logger().warn('Service call failed: {}'.format(str(e)))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else: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operator.get_logger().info(</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'Result: {}'.format(service_response.arithmetic_result))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user_trigger = False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else: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input('Press Enter for next service call.')</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future = operator.send_request()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user_trigger = True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except KeyboardInterrupt: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operator.get_logger().info('Keyboard Interrupt (SIGINT)')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operator.destroy_node()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rclpy.shutdown()</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if __name__ == '__main__':</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main()</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30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서비스 클라이언트 코드</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88" name="Google Shape;2388;p308"/>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Operator 클래스이다. rclpy.node 모듈의 Node 클래스를 상속하고 있으며 생성자에서 'operator' 이라는 노드 이름으로 초기화되었다.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그 뒤 </a:t>
            </a:r>
            <a:r>
              <a:rPr b="1" lang="ko-KR" sz="1200"/>
              <a:t>arithmetic_service_client</a:t>
            </a:r>
            <a:r>
              <a:rPr lang="ko-KR" sz="1200"/>
              <a:t>이라는 이름으로 서비스 클라이언트를 선언해주는데 이는 Node 클래스의 </a:t>
            </a:r>
            <a:r>
              <a:rPr b="1" lang="ko-KR" sz="1200"/>
              <a:t>create_client</a:t>
            </a:r>
            <a:r>
              <a:rPr lang="ko-KR" sz="1200"/>
              <a:t> 함수를 이용하여 </a:t>
            </a:r>
            <a:r>
              <a:rPr b="1" lang="ko-KR" sz="1200"/>
              <a:t>서비스 클라이언트로 선언</a:t>
            </a:r>
            <a:r>
              <a:rPr lang="ko-KR" sz="1200"/>
              <a:t>하는 부분으로 </a:t>
            </a:r>
            <a:r>
              <a:rPr b="1" lang="ko-KR" sz="1200"/>
              <a:t>서비스의 타입</a:t>
            </a:r>
            <a:r>
              <a:rPr lang="ko-KR" sz="1200"/>
              <a:t>으로 서비스 서버와 동일하게 </a:t>
            </a:r>
            <a:r>
              <a:rPr b="1" lang="ko-KR" sz="1200"/>
              <a:t>ArithmeticOperator</a:t>
            </a:r>
            <a:r>
              <a:rPr lang="ko-KR" sz="1200"/>
              <a:t>으로 선언하였고, </a:t>
            </a:r>
            <a:r>
              <a:rPr b="1" lang="ko-KR" sz="1200"/>
              <a:t>서비스 이름</a:t>
            </a:r>
            <a:r>
              <a:rPr lang="ko-KR" sz="1200"/>
              <a:t>으로는 '</a:t>
            </a:r>
            <a:r>
              <a:rPr b="1" lang="ko-KR" sz="1200"/>
              <a:t>arithmetic_operator</a:t>
            </a:r>
            <a:r>
              <a:rPr lang="ko-KR" sz="1200"/>
              <a:t>'으로 선언하였다.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arithmetic_service_client 의 </a:t>
            </a:r>
            <a:r>
              <a:rPr b="1" lang="ko-KR" sz="1200"/>
              <a:t>wait_for_service</a:t>
            </a:r>
            <a:r>
              <a:rPr lang="ko-KR" sz="1200"/>
              <a:t> 함수는 서비스 요청을 할 수 있는 상태인지 알아보기 위해 서비스 서버가 실행되어 있는지 확인하는 함수</a:t>
            </a:r>
            <a:r>
              <a:rPr lang="ko-KR" sz="1200"/>
              <a:t>로</a:t>
            </a:r>
            <a:r>
              <a:rPr b="1" lang="ko-KR" sz="1200"/>
              <a:t> 0.1초 간격으로 서비스 서버가 실행되어 있는지 확인</a:t>
            </a:r>
            <a:r>
              <a:rPr lang="ko-KR" sz="1200"/>
              <a:t>하게 된다.</a:t>
            </a:r>
            <a:endParaRPr sz="1200"/>
          </a:p>
        </p:txBody>
      </p:sp>
      <p:sp>
        <p:nvSpPr>
          <p:cNvPr id="2389" name="Google Shape;2389;p308"/>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class Operator(Node):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def __init__(self):</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super().__init__('operator')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self.arithmetic_service_client = self.create_client(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ArithmeticOperator,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'arithmetic_operator')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while not self.arithmetic_service_client.wait_for_service(timeout_sec=0.1):</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self.get_logger().warning('The arithmetic_operator service not available.')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30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클라이언트 코드</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96" name="Google Shape;2396;p309"/>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우리가 작성하고 있는 서비스 클라이언트의 목적은 서비스 서버에게 연산에 필요한 연산자를 보내는 것이라고 했다.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이 </a:t>
            </a:r>
            <a:r>
              <a:rPr b="1" lang="ko-KR" sz="1200"/>
              <a:t>send_request</a:t>
            </a:r>
            <a:r>
              <a:rPr lang="ko-KR" sz="1200"/>
              <a:t> 함수가 </a:t>
            </a:r>
            <a:r>
              <a:rPr b="1" lang="ko-KR" sz="1200"/>
              <a:t>실질적인 서비스 클라이언트의 실행 코드</a:t>
            </a:r>
            <a:r>
              <a:rPr lang="ko-KR" sz="1200"/>
              <a:t>로 서비스 서버에게 서비스 요청값을 보내고 응답값을 받게 된다.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서비스 요청값을 보내기 위하여 제일 먼저 우리가 미리 작성해둔 서비스 인터페이스 </a:t>
            </a:r>
            <a:r>
              <a:rPr b="1" lang="ko-KR" sz="1200"/>
              <a:t>ArithmeticOperator.Request()</a:t>
            </a:r>
            <a:r>
              <a:rPr lang="ko-KR" sz="1200"/>
              <a:t> 클래스로 </a:t>
            </a:r>
            <a:r>
              <a:rPr b="1" lang="ko-KR" sz="1200"/>
              <a:t>service_request</a:t>
            </a:r>
            <a:r>
              <a:rPr lang="ko-KR" sz="1200"/>
              <a:t>를 선언하였고 서비스 요청값으로 random.randint() 함수를 이용하여 특정 연산자를 self.request의 arithmetic_operator 변수에 저장하였다.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그 뒤 '</a:t>
            </a:r>
            <a:r>
              <a:rPr b="1" lang="ko-KR" sz="1200"/>
              <a:t>call_async(self.request)</a:t>
            </a:r>
            <a:r>
              <a:rPr lang="ko-KR" sz="1200"/>
              <a:t>' 함수로 </a:t>
            </a:r>
            <a:r>
              <a:rPr b="1" lang="ko-KR" sz="1200"/>
              <a:t>서비스 요청을 수행하게 설정</a:t>
            </a:r>
            <a:r>
              <a:rPr lang="ko-KR" sz="1200"/>
              <a:t>하였다.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끝으로 </a:t>
            </a:r>
            <a:r>
              <a:rPr b="1" lang="ko-KR" sz="1200"/>
              <a:t>서비스 상태 및 응답값을 담은 futures를 반환</a:t>
            </a:r>
            <a:r>
              <a:rPr lang="ko-KR" sz="1200"/>
              <a:t>하게 된다.</a:t>
            </a:r>
            <a:endParaRPr sz="1200"/>
          </a:p>
        </p:txBody>
      </p:sp>
      <p:sp>
        <p:nvSpPr>
          <p:cNvPr id="2397" name="Google Shape;2397;p309"/>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def send_request(self):</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service_request = ArithmeticOperator.Request()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service_request.arithmetic_operator = random.randint(1, 4)</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futures = self.arithmetic_service_client.call_async(service_request)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return futures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31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클라이언트 노드 실행 코드</a:t>
            </a:r>
            <a:endParaRPr/>
          </a:p>
        </p:txBody>
      </p:sp>
      <p:sp>
        <p:nvSpPr>
          <p:cNvPr id="2404" name="Google Shape;2404;p310"/>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서비스 클라이언트 노드인 </a:t>
            </a:r>
            <a:r>
              <a:rPr lang="ko-KR" sz="1200"/>
              <a:t>operator</a:t>
            </a:r>
            <a:r>
              <a:rPr lang="ko-KR" sz="1200"/>
              <a:t> 노드는 'topic_service_action_rclpy_example' 패키지의 일부로 패키지 설정 파일에 'entry_points'로 실행 가능한 콘솔 스크립트의 이름과 호출 함수를 기입하도록 되어 있는데 우리는 하기와 같이 4개의 노드를 작성하고 'ros2 run' 과 같은 노드 실행 명령어를 통하여 각각의 노드를 실행시키고 있다.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operator 노드는 topic_service_action_rclpy_example 패키지의 arithmetic 폴더에 operator.py의 main문에 실행 코드가 담겨져 있다.</a:t>
            </a:r>
            <a:endParaRPr sz="1200"/>
          </a:p>
        </p:txBody>
      </p:sp>
      <p:sp>
        <p:nvSpPr>
          <p:cNvPr id="2405" name="Google Shape;2405;p310"/>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entry_points={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'console_scripts':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'argument = topic_service_action_rclpy_example.arithmetic.argument:main',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'operator = topic_service_action_rclpy_example.arithmetic.operator:main',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 = topic_service_action_rclpy_example.calculator.main:main',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'checker = topic_service_action_rclpy_example.checker.main:main',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p31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클라이언트 노드 실행 코드</a:t>
            </a:r>
            <a:endParaRPr/>
          </a:p>
        </p:txBody>
      </p:sp>
      <p:sp>
        <p:nvSpPr>
          <p:cNvPr id="2412" name="Google Shape;2412;p311"/>
          <p:cNvSpPr txBox="1"/>
          <p:nvPr>
            <p:ph idx="1" type="body"/>
          </p:nvPr>
        </p:nvSpPr>
        <p:spPr>
          <a:xfrm>
            <a:off x="5130000" y="902000"/>
            <a:ext cx="40140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​즉, 다음이 main함수가 실행 코드인데 rclpy.init를 이용하여 초기화하고 위에서 작성한 </a:t>
            </a:r>
            <a:r>
              <a:rPr b="1" lang="ko-KR" sz="1200"/>
              <a:t>Operator</a:t>
            </a:r>
            <a:r>
              <a:rPr lang="ko-KR" sz="1200"/>
              <a:t> 클래스를 </a:t>
            </a:r>
            <a:r>
              <a:rPr b="1" lang="ko-KR" sz="1200"/>
              <a:t>operator</a:t>
            </a:r>
            <a:r>
              <a:rPr lang="ko-KR" sz="1200"/>
              <a:t>라는 이름으로 생성한 다음 </a:t>
            </a:r>
            <a:r>
              <a:rPr b="1" lang="ko-KR" sz="1200"/>
              <a:t>future = operator.send_request()</a:t>
            </a:r>
            <a:r>
              <a:rPr lang="ko-KR" sz="1200"/>
              <a:t> 와 같이 </a:t>
            </a:r>
            <a:r>
              <a:rPr b="1" lang="ko-KR" sz="1200"/>
              <a:t>서비스 요청을 보내고 응답값을 받게된다.</a:t>
            </a:r>
            <a:r>
              <a:rPr lang="ko-KR" sz="12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그 뒤 </a:t>
            </a:r>
            <a:r>
              <a:rPr b="1" lang="ko-KR" sz="1200"/>
              <a:t>rclpy.spin_once</a:t>
            </a:r>
            <a:r>
              <a:rPr lang="ko-KR" sz="1200"/>
              <a:t> 함수를 이용하여 생성한 노드를 주기적으로 spin시켜 </a:t>
            </a:r>
            <a:r>
              <a:rPr b="1" lang="ko-KR" sz="1200"/>
              <a:t>지정된 콜백함수가 실행될 수 있도록 하고 있다. </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이때 매 spin마다 노드의 콜백함수가 실행되고 서비스 응답값을 받았을 때 </a:t>
            </a:r>
            <a:r>
              <a:rPr b="1" lang="ko-KR" sz="1200"/>
              <a:t>future의 done 함수를 이용해 요청값을 제대로 받았는지 확인 후</a:t>
            </a:r>
            <a:r>
              <a:rPr lang="ko-KR" sz="1200"/>
              <a:t> 결괏값은 </a:t>
            </a:r>
            <a:r>
              <a:rPr b="1" lang="ko-KR" sz="1200"/>
              <a:t>service_response = future.result()</a:t>
            </a:r>
            <a:r>
              <a:rPr lang="ko-KR" sz="1200"/>
              <a:t> 같이 </a:t>
            </a:r>
            <a:r>
              <a:rPr b="1" lang="ko-KR" sz="1200"/>
              <a:t>service_response</a:t>
            </a:r>
            <a:r>
              <a:rPr lang="ko-KR" sz="1200"/>
              <a:t>라는 변수에 저장하여 사용하게 된다.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서비스 응답값은 get_logger().info() 함수를 이용하여 화면에 </a:t>
            </a:r>
            <a:r>
              <a:rPr b="1" lang="ko-KR" sz="1200"/>
              <a:t>서비스 응답값에 해당되는 연산 결괏값을 표시하는 것</a:t>
            </a:r>
            <a:r>
              <a:rPr lang="ko-KR" sz="1200"/>
              <a:t>이다.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그리고 종료 `Ctrl + c`와 같은 인터럽트 시그널 예외 상황에서는 operator를 소멸시키고 rclpy.shutdown 함수로 노드를 종료하게 된다.</a:t>
            </a:r>
            <a:endParaRPr sz="1200"/>
          </a:p>
          <a:p>
            <a:pPr indent="0" lvl="0" marL="0" rtl="0" algn="l">
              <a:spcBef>
                <a:spcPts val="0"/>
              </a:spcBef>
              <a:spcAft>
                <a:spcPts val="0"/>
              </a:spcAft>
              <a:buNone/>
            </a:pPr>
            <a:r>
              <a:t/>
            </a:r>
            <a:endParaRPr sz="1200"/>
          </a:p>
        </p:txBody>
      </p:sp>
      <p:sp>
        <p:nvSpPr>
          <p:cNvPr id="2413" name="Google Shape;2413;p311"/>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800">
                <a:solidFill>
                  <a:srgbClr val="FFFFFF"/>
                </a:solidFill>
                <a:latin typeface="Calibri"/>
                <a:ea typeface="Calibri"/>
                <a:cs typeface="Calibri"/>
                <a:sym typeface="Calibri"/>
              </a:rPr>
              <a:t>def main(args=None):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rclpy.init(args=args)</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operator = Operator()</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future = operator.send_request()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user_trigger = True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try:</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while rclpy.ok():</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if user_trigger is True: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rclpy.spin_once(operator)</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if future.done():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try:</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service_response = future.result()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except Exception as e:  # noqa: B902</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operator.get_logger().warn('Service call failed: {}'.format(str(e)))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else: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operator.get_logger().info(</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'Result: {}'.format(service_response.arithmetic_result))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user_trigger = False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else: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input('Press Enter for next service call.')</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future = operator.send_request()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user_trigger = True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except KeyboardInterrupt: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operator.get_logger().info('Keyboard Interrupt (SIGINT)')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operator.destroy_node()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rclpy.shutdown()</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if __name__ == '__main__':</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main()</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로봇 운영체제 ROS 2 특강 목차 (기초)</a:t>
            </a:r>
            <a:endParaRPr/>
          </a:p>
        </p:txBody>
      </p:sp>
      <p:sp>
        <p:nvSpPr>
          <p:cNvPr id="70" name="Google Shape;70;p15"/>
          <p:cNvSpPr txBox="1"/>
          <p:nvPr>
            <p:ph idx="1" type="body"/>
          </p:nvPr>
        </p:nvSpPr>
        <p:spPr>
          <a:xfrm>
            <a:off x="371804" y="749605"/>
            <a:ext cx="8451300" cy="4142100"/>
          </a:xfrm>
          <a:prstGeom prst="rect">
            <a:avLst/>
          </a:prstGeom>
        </p:spPr>
        <p:txBody>
          <a:bodyPr anchorCtr="0" anchor="t" bIns="62200" lIns="62200" spcFirstLastPara="1" rIns="62200" wrap="square" tIns="62200">
            <a:noAutofit/>
          </a:bodyPr>
          <a:lstStyle/>
          <a:p>
            <a:pPr indent="-330200" lvl="0" marL="457200" rtl="0" algn="l">
              <a:spcBef>
                <a:spcPts val="0"/>
              </a:spcBef>
              <a:spcAft>
                <a:spcPts val="0"/>
              </a:spcAft>
              <a:buSzPts val="1600"/>
              <a:buChar char="●"/>
            </a:pPr>
            <a:r>
              <a:rPr lang="ko-KR" sz="1600"/>
              <a:t>ROS 2 개발 환경 구축</a:t>
            </a:r>
            <a:endParaRPr sz="1600"/>
          </a:p>
          <a:p>
            <a:pPr indent="-330200" lvl="0" marL="457200" rtl="0" algn="l">
              <a:spcBef>
                <a:spcPts val="0"/>
              </a:spcBef>
              <a:spcAft>
                <a:spcPts val="0"/>
              </a:spcAft>
              <a:buSzPts val="1600"/>
              <a:buChar char="●"/>
            </a:pPr>
            <a:r>
              <a:rPr lang="ko-KR" sz="1600"/>
              <a:t>ROS 2 중요 컨셉</a:t>
            </a:r>
            <a:endParaRPr sz="1600"/>
          </a:p>
          <a:p>
            <a:pPr indent="-330200" lvl="0" marL="457200" rtl="0" algn="l">
              <a:spcBef>
                <a:spcPts val="0"/>
              </a:spcBef>
              <a:spcAft>
                <a:spcPts val="0"/>
              </a:spcAft>
              <a:buSzPts val="1600"/>
              <a:buChar char="●"/>
            </a:pPr>
            <a:r>
              <a:rPr lang="ko-KR" sz="1600"/>
              <a:t>ROS 1과 2의 차이점을 통해 알아보는 ROS 2의 특징</a:t>
            </a:r>
            <a:endParaRPr sz="1600"/>
          </a:p>
          <a:p>
            <a:pPr indent="-330200" lvl="0" marL="457200" rtl="0" algn="l">
              <a:spcBef>
                <a:spcPts val="0"/>
              </a:spcBef>
              <a:spcAft>
                <a:spcPts val="0"/>
              </a:spcAft>
              <a:buSzPts val="1600"/>
              <a:buChar char="●"/>
            </a:pPr>
            <a:r>
              <a:rPr lang="ko-KR" sz="1600"/>
              <a:t>ROS 2와 DDS (Data Distribution Service)</a:t>
            </a:r>
            <a:endParaRPr sz="1600"/>
          </a:p>
          <a:p>
            <a:pPr indent="-330200" lvl="0" marL="457200" rtl="0" algn="l">
              <a:spcBef>
                <a:spcPts val="0"/>
              </a:spcBef>
              <a:spcAft>
                <a:spcPts val="0"/>
              </a:spcAft>
              <a:buSzPts val="1600"/>
              <a:buChar char="●"/>
            </a:pPr>
            <a:r>
              <a:rPr lang="ko-KR" sz="1600"/>
              <a:t>ROS 2 패키지 설치와 노드 실행</a:t>
            </a:r>
            <a:endParaRPr sz="1600"/>
          </a:p>
          <a:p>
            <a:pPr indent="-330200" lvl="0" marL="457200" rtl="0" algn="l">
              <a:spcBef>
                <a:spcPts val="0"/>
              </a:spcBef>
              <a:spcAft>
                <a:spcPts val="0"/>
              </a:spcAft>
              <a:buSzPts val="1600"/>
              <a:buChar char="●"/>
            </a:pPr>
            <a:r>
              <a:rPr lang="ko-KR" sz="1600"/>
              <a:t>ROS 2 노드와 메시지 통신</a:t>
            </a:r>
            <a:endParaRPr sz="1600"/>
          </a:p>
          <a:p>
            <a:pPr indent="-330200" lvl="0" marL="457200" rtl="0" algn="l">
              <a:spcBef>
                <a:spcPts val="0"/>
              </a:spcBef>
              <a:spcAft>
                <a:spcPts val="0"/>
              </a:spcAft>
              <a:buSzPts val="1600"/>
              <a:buChar char="●"/>
            </a:pPr>
            <a:r>
              <a:rPr lang="ko-KR" sz="1600"/>
              <a:t>ROS 2 토픽 (Topic), 서비스 (Service), 액션 (Action), 파라미터 (parameter)</a:t>
            </a:r>
            <a:endParaRPr sz="1600"/>
          </a:p>
          <a:p>
            <a:pPr indent="-330200" lvl="0" marL="457200" rtl="0" algn="l">
              <a:spcBef>
                <a:spcPts val="0"/>
              </a:spcBef>
              <a:spcAft>
                <a:spcPts val="0"/>
              </a:spcAft>
              <a:buSzPts val="1600"/>
              <a:buChar char="●"/>
            </a:pPr>
            <a:r>
              <a:rPr lang="ko-KR" sz="1600"/>
              <a:t>ROS 2 토픽, 서비스, 액션 정리 및 비교</a:t>
            </a:r>
            <a:endParaRPr sz="1600"/>
          </a:p>
          <a:p>
            <a:pPr indent="-330200" lvl="0" marL="457200" rtl="0" algn="l">
              <a:spcBef>
                <a:spcPts val="0"/>
              </a:spcBef>
              <a:spcAft>
                <a:spcPts val="0"/>
              </a:spcAft>
              <a:buSzPts val="1600"/>
              <a:buChar char="●"/>
            </a:pPr>
            <a:r>
              <a:rPr lang="ko-KR" sz="1600">
                <a:solidFill>
                  <a:schemeClr val="dk1"/>
                </a:solidFill>
              </a:rPr>
              <a:t>ROS 2의 도구 (CLI, GUI)</a:t>
            </a:r>
            <a:endParaRPr sz="1600">
              <a:solidFill>
                <a:schemeClr val="dk1"/>
              </a:solidFill>
            </a:endParaRPr>
          </a:p>
          <a:p>
            <a:pPr indent="-330200" lvl="0" marL="457200" rtl="0" algn="l">
              <a:spcBef>
                <a:spcPts val="0"/>
              </a:spcBef>
              <a:spcAft>
                <a:spcPts val="0"/>
              </a:spcAft>
              <a:buClr>
                <a:schemeClr val="dk1"/>
              </a:buClr>
              <a:buSzPts val="1600"/>
              <a:buChar char="●"/>
            </a:pPr>
            <a:r>
              <a:rPr lang="ko-KR" sz="1600">
                <a:solidFill>
                  <a:schemeClr val="dk1"/>
                </a:solidFill>
              </a:rPr>
              <a:t>ROS 2의 물리량 표준 단위</a:t>
            </a:r>
            <a:endParaRPr sz="1600">
              <a:solidFill>
                <a:schemeClr val="dk1"/>
              </a:solidFill>
            </a:endParaRPr>
          </a:p>
          <a:p>
            <a:pPr indent="-330200" lvl="0" marL="457200" rtl="0" algn="l">
              <a:spcBef>
                <a:spcPts val="0"/>
              </a:spcBef>
              <a:spcAft>
                <a:spcPts val="0"/>
              </a:spcAft>
              <a:buSzPts val="1600"/>
              <a:buChar char="●"/>
            </a:pPr>
            <a:r>
              <a:rPr lang="ko-KR" sz="1600"/>
              <a:t>ROS 2의 좌표 표현</a:t>
            </a:r>
            <a:endParaRPr sz="1600"/>
          </a:p>
          <a:p>
            <a:pPr indent="-330200" lvl="0" marL="457200" rtl="0" algn="l">
              <a:spcBef>
                <a:spcPts val="0"/>
              </a:spcBef>
              <a:spcAft>
                <a:spcPts val="0"/>
              </a:spcAft>
              <a:buSzPts val="1600"/>
              <a:buChar char="●"/>
            </a:pPr>
            <a:r>
              <a:rPr lang="ko-KR" sz="1600"/>
              <a:t>ROS 2의 QoS (Quality of Service)</a:t>
            </a:r>
            <a:endParaRPr sz="1600"/>
          </a:p>
          <a:p>
            <a:pPr indent="-330200" lvl="0" marL="457200" rtl="0" algn="l">
              <a:spcBef>
                <a:spcPts val="0"/>
              </a:spcBef>
              <a:spcAft>
                <a:spcPts val="0"/>
              </a:spcAft>
              <a:buSzPts val="1600"/>
              <a:buChar char="●"/>
            </a:pPr>
            <a:r>
              <a:rPr lang="ko-KR" sz="1600"/>
              <a:t>ROS 2의 파일 시스템</a:t>
            </a:r>
            <a:endParaRPr sz="1600"/>
          </a:p>
          <a:p>
            <a:pPr indent="-330200" lvl="0" marL="457200" rtl="0" algn="l">
              <a:spcBef>
                <a:spcPts val="0"/>
              </a:spcBef>
              <a:spcAft>
                <a:spcPts val="0"/>
              </a:spcAft>
              <a:buSzPts val="1600"/>
              <a:buChar char="●"/>
            </a:pPr>
            <a:r>
              <a:rPr lang="ko-KR" sz="1600"/>
              <a:t>ROS 2의 빌드 시스템과 빌드 툴</a:t>
            </a:r>
            <a:endParaRPr sz="1600"/>
          </a:p>
          <a:p>
            <a:pPr indent="-330200" lvl="0" marL="457200" rtl="0" algn="l">
              <a:spcBef>
                <a:spcPts val="0"/>
              </a:spcBef>
              <a:spcAft>
                <a:spcPts val="0"/>
              </a:spcAft>
              <a:buSzPts val="1600"/>
              <a:buChar char="●"/>
            </a:pPr>
            <a:r>
              <a:rPr lang="ko-KR" sz="1600">
                <a:solidFill>
                  <a:schemeClr val="dk1"/>
                </a:solidFill>
              </a:rPr>
              <a:t>ROS 2의 </a:t>
            </a:r>
            <a:r>
              <a:rPr lang="ko-KR" sz="1600"/>
              <a:t>패키지 파일 (환경 설정, 빌드 설정)</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98" name="Google Shape;298;p42"/>
          <p:cNvSpPr txBox="1"/>
          <p:nvPr/>
        </p:nvSpPr>
        <p:spPr>
          <a:xfrm>
            <a:off x="975875"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1과 2의 차이점을 </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통해 알아보는 ROS 2의 특징</a:t>
            </a:r>
            <a:endParaRPr b="1" sz="3600">
              <a:latin typeface="Calibri"/>
              <a:ea typeface="Calibri"/>
              <a:cs typeface="Calibri"/>
              <a:sym typeface="Calibri"/>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31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서비스 클라이언트 노드 실행 코드</a:t>
            </a:r>
            <a:endParaRPr/>
          </a:p>
        </p:txBody>
      </p:sp>
      <p:sp>
        <p:nvSpPr>
          <p:cNvPr id="2420" name="Google Shape;2420;p312"/>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200"/>
              <a:t>참고로 서비스 클라이언트는 실행한 후 종료되는 컨셉으로 전 강좌에서 설명한 토픽과 같은 지속적인 수행은 하지는 않는다. </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하지만 </a:t>
            </a:r>
            <a:r>
              <a:rPr b="1" lang="ko-KR" sz="1200"/>
              <a:t>예제 작성을 위해</a:t>
            </a:r>
            <a:r>
              <a:rPr lang="ko-KR" sz="1200"/>
              <a:t> 원하는 시점에 서비스 요청을 다시 전송하기 위하여 여기서는 user_trigger 변수와 input('xxxxx') 를 이용하여 </a:t>
            </a:r>
            <a:r>
              <a:rPr b="1" lang="ko-KR" sz="1200"/>
              <a:t>처음 노드가 실행되면 최초 1회에 한해서는 바로 임의의 연산자를 서비스 요청값으로 서비스 서버에게 전달한 후 노드가 종료되기 전까지 사용자의 입력값을 받아 다시 임의의 연산자를 랜덤으로 골라 해당 연산자를 서비스 요청값으로 보내게 된다. </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즉. 최초 서비스 요청값 전달 이후 서비스 요청을 다시하려면 operator 노드를 실행시킨 터미널 창에 엔터키를 누르면된다.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그러면 연산자 가 </a:t>
            </a:r>
            <a:r>
              <a:rPr lang="ko-KR" sz="1200"/>
              <a:t>사칙 연산자</a:t>
            </a:r>
            <a:r>
              <a:rPr lang="ko-KR" sz="1200"/>
              <a:t>(+, -, * , /)  중 랜덤으로 골라져 연산 결과값이 달라짐을 확인할 수 있다.</a:t>
            </a:r>
            <a:endParaRPr sz="1200"/>
          </a:p>
        </p:txBody>
      </p:sp>
      <p:sp>
        <p:nvSpPr>
          <p:cNvPr id="2421" name="Google Shape;2421;p312"/>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800">
                <a:solidFill>
                  <a:srgbClr val="FFFFFF"/>
                </a:solidFill>
                <a:latin typeface="Calibri"/>
                <a:ea typeface="Calibri"/>
                <a:cs typeface="Calibri"/>
                <a:sym typeface="Calibri"/>
              </a:rPr>
              <a:t>    future = operator.send_request()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user_trigger = True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try:</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while rclpy.ok():</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if user_trigger is True: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 서비스 응답값 확인 코드</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else: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input('Press Enter for next service call.')</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future = operator.send_request()  # 서비스 요청값 전송</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user_trigger = True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p:txBody>
      </p:sp>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6" name="Shape 2426"/>
        <p:cNvGrpSpPr/>
        <p:nvPr/>
      </p:nvGrpSpPr>
      <p:grpSpPr>
        <a:xfrm>
          <a:off x="0" y="0"/>
          <a:ext cx="0" cy="0"/>
          <a:chOff x="0" y="0"/>
          <a:chExt cx="0" cy="0"/>
        </a:xfrm>
      </p:grpSpPr>
      <p:sp>
        <p:nvSpPr>
          <p:cNvPr id="2427" name="Google Shape;2427;p313"/>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428" name="Google Shape;2428;p313"/>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액션 프로그래밍</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(Python)</a:t>
            </a:r>
            <a:endParaRPr b="1" sz="3600">
              <a:latin typeface="Calibri"/>
              <a:ea typeface="Calibri"/>
              <a:cs typeface="Calibri"/>
              <a:sym typeface="Calibri"/>
            </a:endParaRPr>
          </a:p>
        </p:txBody>
      </p:sp>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31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클라이언트 / 액션 서버</a:t>
            </a:r>
            <a:endParaRPr/>
          </a:p>
        </p:txBody>
      </p:sp>
      <p:sp>
        <p:nvSpPr>
          <p:cNvPr id="2435" name="Google Shape;2435;p31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우리는 이 강좌에서 다음 그림과 같은 액션 목표(action goal)를 지정하는 </a:t>
            </a:r>
            <a:r>
              <a:rPr b="1" lang="ko-KR" sz="1400"/>
              <a:t>액션 클라이언트</a:t>
            </a:r>
            <a:r>
              <a:rPr lang="ko-KR" sz="1400"/>
              <a:t>와 액션 목표를 받아 특정 태스크를 수행하면서 중간 결괏값에 해당되는 액션 피드백(action feedback)과 최종 결괏값에 해당되는 액션 결과(action result)를 전송하는 </a:t>
            </a:r>
            <a:r>
              <a:rPr b="1" lang="ko-KR" sz="1400"/>
              <a:t>액션 서버</a:t>
            </a:r>
            <a:r>
              <a:rPr lang="ko-KR" sz="1400"/>
              <a:t>를 작성해 볼 것이다.</a:t>
            </a:r>
            <a:endParaRPr sz="1400"/>
          </a:p>
        </p:txBody>
      </p:sp>
      <p:pic>
        <p:nvPicPr>
          <p:cNvPr id="2436" name="Google Shape;2436;p314"/>
          <p:cNvPicPr preferRelativeResize="0"/>
          <p:nvPr/>
        </p:nvPicPr>
        <p:blipFill>
          <a:blip r:embed="rId3">
            <a:alphaModFix/>
          </a:blip>
          <a:stretch>
            <a:fillRect/>
          </a:stretch>
        </p:blipFill>
        <p:spPr>
          <a:xfrm>
            <a:off x="1513188" y="1626125"/>
            <a:ext cx="6117624" cy="3441176"/>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31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서버 코드</a:t>
            </a:r>
            <a:endParaRPr/>
          </a:p>
        </p:txBody>
      </p:sp>
      <p:sp>
        <p:nvSpPr>
          <p:cNvPr id="2443" name="Google Shape;2443;p315"/>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calculator</a:t>
            </a:r>
            <a:r>
              <a:rPr lang="ko-KR" sz="1200"/>
              <a:t> 노드는 서브스크라이브하여 저장하고 있는 변수 a와 b와 operator 노드로부터 요청 값으로 받은 연산자를 이용하여 계산(a 연산자 b)하고 operator 노드에게 연산의 결괏값을 서비스 응답값으로 보낸다는 것은 이전 강좌에서 설명하였다. </a:t>
            </a:r>
            <a:r>
              <a:rPr b="1" lang="ko-KR" sz="1200"/>
              <a:t>여기에 각 연산을 기록하고 액션 서버로 동작하는 부분에 대해 추가 설명을 하도록 하겠다.</a:t>
            </a:r>
            <a:endParaRPr b="1"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액션 서버와 관련한 코드는 다음과 같다. 서버 관련 코드는 액션 서버로 선언하는 부분과 콜백함수를 지정하는 것이다. </a:t>
            </a:r>
            <a:r>
              <a:rPr b="1" lang="ko-KR" sz="1200"/>
              <a:t>arithmetic_action_server</a:t>
            </a:r>
            <a:r>
              <a:rPr lang="ko-KR" sz="1200"/>
              <a:t>이 액션 서버로 이는 </a:t>
            </a:r>
            <a:r>
              <a:rPr lang="ko-KR" sz="1200" u="sng">
                <a:solidFill>
                  <a:schemeClr val="hlink"/>
                </a:solidFill>
                <a:hlinkClick r:id="rId3"/>
              </a:rPr>
              <a:t>rclpy.action</a:t>
            </a:r>
            <a:r>
              <a:rPr lang="ko-KR" sz="1200"/>
              <a:t>모듈의 </a:t>
            </a:r>
            <a:r>
              <a:rPr b="1" lang="ko-KR" sz="1200"/>
              <a:t>ActionServer</a:t>
            </a:r>
            <a:r>
              <a:rPr lang="ko-KR" sz="1200"/>
              <a:t> 클래스를 이용하여 </a:t>
            </a:r>
            <a:r>
              <a:rPr b="1" lang="ko-KR" sz="1200"/>
              <a:t>액션 서버로 선언</a:t>
            </a:r>
            <a:r>
              <a:rPr lang="ko-KR" sz="1200"/>
              <a:t>되었으며 </a:t>
            </a:r>
            <a:r>
              <a:rPr b="1" lang="ko-KR" sz="1200"/>
              <a:t>액션의 타입</a:t>
            </a:r>
            <a:r>
              <a:rPr lang="ko-KR" sz="1200"/>
              <a:t>으로 </a:t>
            </a:r>
            <a:r>
              <a:rPr b="1" lang="ko-KR" sz="1200"/>
              <a:t>ArithmeticChecker</a:t>
            </a:r>
            <a:r>
              <a:rPr lang="ko-KR" sz="1200"/>
              <a:t>으로 선언하였고, </a:t>
            </a:r>
            <a:r>
              <a:rPr b="1" lang="ko-KR" sz="1200"/>
              <a:t>액션 이름</a:t>
            </a:r>
            <a:r>
              <a:rPr lang="ko-KR" sz="1200"/>
              <a:t>으로는 '</a:t>
            </a:r>
            <a:r>
              <a:rPr b="1" lang="ko-KR" sz="1200"/>
              <a:t>arithmetic_checker</a:t>
            </a:r>
            <a:r>
              <a:rPr lang="ko-KR" sz="1200"/>
              <a:t>', 액션 클라이언트로부터 액션 목표를 받으면 실행되는 </a:t>
            </a:r>
            <a:r>
              <a:rPr b="1" lang="ko-KR" sz="1200"/>
              <a:t>콜백함수</a:t>
            </a:r>
            <a:r>
              <a:rPr lang="ko-KR" sz="1200"/>
              <a:t>는 </a:t>
            </a:r>
            <a:r>
              <a:rPr b="1" lang="ko-KR" sz="1200"/>
              <a:t>execute_checker</a:t>
            </a:r>
            <a:r>
              <a:rPr lang="ko-KR" sz="1200"/>
              <a:t>으로 지정했으며 멀티 스레드 병렬 콜백함수 실행을 위해 지난 번 강좌에서 설명한 callback_group 설정을 하였다.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이러한 설정들은 액션 서버를 위한 기본 설정이고 실제 액션 목표를 받은 후에 실행되는 콜백함수는 execute_checker 함수임을 알아두자.</a:t>
            </a:r>
            <a:endParaRPr sz="1200"/>
          </a:p>
          <a:p>
            <a:pPr indent="0" lvl="0" marL="0" rtl="0" algn="l">
              <a:spcBef>
                <a:spcPts val="0"/>
              </a:spcBef>
              <a:spcAft>
                <a:spcPts val="0"/>
              </a:spcAft>
              <a:buNone/>
            </a:pPr>
            <a:r>
              <a:t/>
            </a:r>
            <a:endParaRPr sz="1200"/>
          </a:p>
        </p:txBody>
      </p:sp>
      <p:sp>
        <p:nvSpPr>
          <p:cNvPr id="2444" name="Google Shape;2444;p315"/>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self.arithmetic_action_server = ActionServer(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ArithmeticChecker,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'arithmetic_checker',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self.execute_checker,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callback_group=self.callback_group)</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31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서버 코드</a:t>
            </a:r>
            <a:endParaRPr/>
          </a:p>
        </p:txBody>
      </p:sp>
      <p:sp>
        <p:nvSpPr>
          <p:cNvPr id="2451" name="Google Shape;2451;p316"/>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자 그러면 </a:t>
            </a:r>
            <a:r>
              <a:rPr b="1" lang="ko-KR" sz="1200"/>
              <a:t>execute_checker</a:t>
            </a:r>
            <a:r>
              <a:rPr lang="ko-KR" sz="1200"/>
              <a:t> 함수의 내용을 보도록 하자. 우선 제일 먼저 </a:t>
            </a:r>
            <a:r>
              <a:rPr b="1" lang="ko-KR" sz="1200"/>
              <a:t>goal_handle</a:t>
            </a:r>
            <a:r>
              <a:rPr lang="ko-KR" sz="1200"/>
              <a:t> 이라는 </a:t>
            </a:r>
            <a:r>
              <a:rPr b="1" lang="ko-KR" sz="1200"/>
              <a:t>매개 변수</a:t>
            </a:r>
            <a:r>
              <a:rPr lang="ko-KR" sz="1200"/>
              <a:t>가 보이는데 이는 rclpy.action 모듈의 </a:t>
            </a:r>
            <a:r>
              <a:rPr b="1" lang="ko-KR" sz="1200"/>
              <a:t>ServerGoalHandle</a:t>
            </a:r>
            <a:r>
              <a:rPr lang="ko-KR" sz="1200"/>
              <a:t> 클래스로 </a:t>
            </a:r>
            <a:r>
              <a:rPr b="1" lang="ko-KR" sz="1200"/>
              <a:t>생성된 액션 상태 처리용</a:t>
            </a:r>
            <a:r>
              <a:rPr lang="ko-KR" sz="1200"/>
              <a:t>으로 execute, succeed, abort, canceled 등과 같이 </a:t>
            </a:r>
            <a:r>
              <a:rPr b="1" lang="ko-KR" sz="1200"/>
              <a:t>액션 상태에 따른 관련 함수 호출</a:t>
            </a:r>
            <a:r>
              <a:rPr lang="ko-KR" sz="1200"/>
              <a:t>이 가능하며 </a:t>
            </a:r>
            <a:r>
              <a:rPr b="1" lang="ko-KR" sz="1200"/>
              <a:t>publish_feedback</a:t>
            </a:r>
            <a:r>
              <a:rPr lang="ko-KR" sz="1200"/>
              <a:t>와 같이 피드백을 퍼블리시할 수도 있다.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이어서 함수 내용을 더 자세히 알아보도록 하자. 첫 줄에서는 get_logger().info() 함수를 이용해 터미널창에 액션 서버가 시작됨을 표시하고, 다음 줄에서 </a:t>
            </a:r>
            <a:r>
              <a:rPr b="1" lang="ko-KR" sz="1200"/>
              <a:t>ArithmeticChecker.Feedback()</a:t>
            </a:r>
            <a:r>
              <a:rPr lang="ko-KR" sz="1200"/>
              <a:t>으로 </a:t>
            </a:r>
            <a:r>
              <a:rPr b="1" lang="ko-KR" sz="1200"/>
              <a:t>액션 피드백을 보낼 feedback_msg 변수를 선언</a:t>
            </a:r>
            <a:r>
              <a:rPr lang="ko-KR" sz="1200"/>
              <a:t>하였다. </a:t>
            </a:r>
            <a:r>
              <a:rPr lang="ko-KR" sz="1200"/>
              <a:t>이어서 실제 피드백에 해당되는 feedback_msg.formula와 연산 합계값을 담을 total_sum 변수를 초기화하였다.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그 뒤 앞서 설명한 </a:t>
            </a:r>
            <a:r>
              <a:rPr b="1" lang="ko-KR" sz="1200"/>
              <a:t>goal_handle</a:t>
            </a:r>
            <a:r>
              <a:rPr lang="ko-KR" sz="1200"/>
              <a:t>를 이용하여 </a:t>
            </a:r>
            <a:r>
              <a:rPr b="1" lang="ko-KR" sz="1200"/>
              <a:t>goal_handle.request.goal_sum</a:t>
            </a:r>
            <a:r>
              <a:rPr lang="ko-KR" sz="1200"/>
              <a:t>에서 </a:t>
            </a:r>
            <a:r>
              <a:rPr b="1" lang="ko-KR" sz="1200"/>
              <a:t>액션 목표값을 불러왔다.</a:t>
            </a:r>
            <a:endParaRPr b="1" sz="1200"/>
          </a:p>
          <a:p>
            <a:pPr indent="0" lvl="0" marL="0" rtl="0" algn="l">
              <a:spcBef>
                <a:spcPts val="0"/>
              </a:spcBef>
              <a:spcAft>
                <a:spcPts val="0"/>
              </a:spcAft>
              <a:buNone/>
            </a:pPr>
            <a:r>
              <a:t/>
            </a:r>
            <a:endParaRPr sz="1200"/>
          </a:p>
        </p:txBody>
      </p:sp>
      <p:sp>
        <p:nvSpPr>
          <p:cNvPr id="2452" name="Google Shape;2452;p316"/>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def execute_checker(self, goal_handle):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self.get_logger().info('Execute arithmetic_checker action!')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        feedback_msg = ArithmeticChecker.Feedback()</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        feedback_msg.formula = []</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        total_sum = 0.0</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        goal_sum = goal_handle.request.goal_sum</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while total_sum &lt; goal_sum: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total_sum += self.argument_result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feedback_msg.formula.append(self.argument_formula)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self.get_logger().info('Feedback: {0}'.format(feedback_msg.formula))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goal_handle.publish_feedback(feedback_msg)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time.sleep(1)</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goal_handle.succeed()</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result = ArithmeticChecker.Result()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result.all_formula = feedback_msg.formula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result.total_sum = total_sum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return 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31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서버 코드</a:t>
            </a:r>
            <a:endParaRPr/>
          </a:p>
        </p:txBody>
      </p:sp>
      <p:sp>
        <p:nvSpPr>
          <p:cNvPr id="2459" name="Google Shape;2459;p317"/>
          <p:cNvSpPr txBox="1"/>
          <p:nvPr>
            <p:ph idx="1" type="body"/>
          </p:nvPr>
        </p:nvSpPr>
        <p:spPr>
          <a:xfrm>
            <a:off x="5130000" y="902000"/>
            <a:ext cx="3693300" cy="19182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다음 </a:t>
            </a:r>
            <a:r>
              <a:rPr b="1" lang="ko-KR" sz="1200"/>
              <a:t>while 반복 구문</a:t>
            </a:r>
            <a:r>
              <a:rPr lang="ko-KR" sz="1200"/>
              <a:t>은 </a:t>
            </a:r>
            <a:r>
              <a:rPr b="1" lang="ko-KR" sz="1200"/>
              <a:t>액션 목표값(goal_sum)</a:t>
            </a:r>
            <a:r>
              <a:rPr lang="ko-KR" sz="1200"/>
              <a:t>과 get_arithmetic_operator를 통해 매해 계산되는 연산 결괏값인 argument_result를 누적한 합계(total_sum)값을 비교하여 액션 목표값을 넘을 때까지의 연산식(argument_formula)을 액션 피드백(feedback_msg.formula)에 저장하는 구문을 볼 수 있다. 이 피드백 값은 디버깅을 위해 get_logger().info()을 통해 터미널창에 출력하고 </a:t>
            </a:r>
            <a:r>
              <a:rPr b="1" lang="ko-KR" sz="1200"/>
              <a:t>goal_handle.publish_feedback() </a:t>
            </a:r>
            <a:r>
              <a:rPr lang="ko-KR" sz="1200"/>
              <a:t>함수를 통해 </a:t>
            </a:r>
            <a:r>
              <a:rPr b="1" lang="ko-KR" sz="1200"/>
              <a:t>액션 클라이언트에서 전송</a:t>
            </a:r>
            <a:r>
              <a:rPr lang="ko-KR" sz="1200"/>
              <a:t>하게 된다.</a:t>
            </a:r>
            <a:endParaRPr sz="1200"/>
          </a:p>
        </p:txBody>
      </p:sp>
      <p:sp>
        <p:nvSpPr>
          <p:cNvPr id="2460" name="Google Shape;2460;p317"/>
          <p:cNvSpPr txBox="1"/>
          <p:nvPr/>
        </p:nvSpPr>
        <p:spPr>
          <a:xfrm>
            <a:off x="450000" y="900000"/>
            <a:ext cx="4680000" cy="1918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while total_sum &lt; goal_sum: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total_sum += self.argument_result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feedback_msg.formula.append(self.argument_formula)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self.get_logger().info('Feedback: {0}'.format(feedback_msg.formula))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goal_handle.publish_feedback(feedback_msg)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time.sleep(1)</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461" name="Google Shape;2461;p317"/>
          <p:cNvSpPr txBox="1"/>
          <p:nvPr/>
        </p:nvSpPr>
        <p:spPr>
          <a:xfrm>
            <a:off x="450000" y="3033600"/>
            <a:ext cx="4680000" cy="1918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goal_handle.succeed()</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result = ArithmeticChecker.Result()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result.all_formula = feedback_msg.formula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result.total_sum = total_sum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return 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462" name="Google Shape;2462;p317"/>
          <p:cNvSpPr txBox="1"/>
          <p:nvPr>
            <p:ph idx="1" type="body"/>
          </p:nvPr>
        </p:nvSpPr>
        <p:spPr>
          <a:xfrm>
            <a:off x="5130000" y="3035600"/>
            <a:ext cx="3693300" cy="19182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마지막으로 아래 구문들을 통해 액션 목표를 달성했다는 상태 전환 함수인 </a:t>
            </a:r>
            <a:r>
              <a:rPr b="1" lang="ko-KR" sz="1200"/>
              <a:t>goal_handle.succeed()</a:t>
            </a:r>
            <a:r>
              <a:rPr lang="ko-KR" sz="1200"/>
              <a:t>를 실행시켜 </a:t>
            </a:r>
            <a:r>
              <a:rPr b="1" lang="ko-KR" sz="1200"/>
              <a:t>액션 클라이언트에게 현재의 액션 상태를 알린다.</a:t>
            </a:r>
            <a:r>
              <a:rPr lang="ko-KR" sz="1200"/>
              <a:t> 그리고 </a:t>
            </a:r>
            <a:r>
              <a:rPr b="1" lang="ko-KR" sz="1200"/>
              <a:t>액션 결괏값</a:t>
            </a:r>
            <a:r>
              <a:rPr lang="ko-KR" sz="1200"/>
              <a:t>인 </a:t>
            </a:r>
            <a:r>
              <a:rPr b="1" lang="ko-KR" sz="1200"/>
              <a:t>all_formula</a:t>
            </a:r>
            <a:r>
              <a:rPr lang="ko-KR" sz="1200"/>
              <a:t>에 계산식 전체를 저장하고 </a:t>
            </a:r>
            <a:r>
              <a:rPr b="1" lang="ko-KR" sz="1200"/>
              <a:t>total_sum</a:t>
            </a:r>
            <a:r>
              <a:rPr lang="ko-KR" sz="1200"/>
              <a:t>에 연산 합계를 저장하여 </a:t>
            </a:r>
            <a:r>
              <a:rPr b="1" lang="ko-KR" sz="1200"/>
              <a:t>액션 결괏값인 result은 리턴하는 것</a:t>
            </a:r>
            <a:r>
              <a:rPr lang="ko-KR" sz="1200"/>
              <a:t>으로 액션 서버의 역할을 마치게 된다.</a:t>
            </a:r>
            <a:endParaRPr sz="1200"/>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31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서버 실행 코드</a:t>
            </a:r>
            <a:endParaRPr/>
          </a:p>
        </p:txBody>
      </p:sp>
      <p:sp>
        <p:nvSpPr>
          <p:cNvPr id="2469" name="Google Shape;2469;p318"/>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액션 서버인 calculator 노드는 토픽 서브스크라이버, 서비스 서버, 액션 서버를 역할을 하는 복합 기능의 노드로 실행 코드에 대한 설명은 토픽 프로그래밍 (Python)' 에서 이미 다루었기에 아래 코드에 대한 설명은 해당 강좌를 다시 보도록 하자.</a:t>
            </a:r>
            <a:endParaRPr sz="1200"/>
          </a:p>
        </p:txBody>
      </p:sp>
      <p:sp>
        <p:nvSpPr>
          <p:cNvPr id="2470" name="Google Shape;2470;p318"/>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import rclpy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rclpy.executors import MultiThreadedExecutor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from topic_service_action_rclpy_example.calculator.calculator import Calculator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def main(args=None):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rclpy.init(args=args)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 = Calculator()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 = MultiThreadedExecutor(num_threads=4)</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executor.add_node(calculator)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executor.spin()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except KeyboardInterrupt: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calculator.get_logger().info('Keyboard Interrupt (SIGINT)')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finally: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executor.shutdown()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calculator.arithmetic_action_server.destroy()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calculator.destroy_node()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finally: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rclpy.shutdown()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if __name__ == '__main__':</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main()</a:t>
            </a:r>
            <a:endParaRPr b="1" sz="1000">
              <a:solidFill>
                <a:srgbClr val="FFFFFF"/>
              </a:solidFill>
              <a:latin typeface="Calibri"/>
              <a:ea typeface="Calibri"/>
              <a:cs typeface="Calibri"/>
              <a:sym typeface="Calibri"/>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p31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클라이언트 코드</a:t>
            </a:r>
            <a:endParaRPr/>
          </a:p>
        </p:txBody>
      </p:sp>
      <p:sp>
        <p:nvSpPr>
          <p:cNvPr id="2477" name="Google Shape;2477;p319"/>
          <p:cNvSpPr txBox="1"/>
          <p:nvPr/>
        </p:nvSpPr>
        <p:spPr>
          <a:xfrm>
            <a:off x="450000" y="900000"/>
            <a:ext cx="432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700">
                <a:solidFill>
                  <a:srgbClr val="FFFFFF"/>
                </a:solidFill>
                <a:latin typeface="Calibri"/>
                <a:ea typeface="Calibri"/>
                <a:cs typeface="Calibri"/>
                <a:sym typeface="Calibri"/>
              </a:rPr>
              <a:t>from action_msgs.msg import GoalStatus</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msg_srv_action_interface_example.action import ArithmeticChecker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rclpy.action import ActionClient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rclpy.node import Node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class Checker(Node):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def __init__(self):</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super().__init__('checker')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self.arithmetic_action_client = ActionClient(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ArithmeticChecker,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'arithmetic_checker')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def send_goal_total_sum(self, goal_sum):</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wait_count = 1</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while not self.arithmetic_action_client.wait_for_server(timeout_sec=0.1):</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if wait_count &gt; 3:</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self.get_logger().warning('Arithmetic action server is not available.')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return False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wait_count += 1</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goal_msg = ArithmeticChecker.Goal()</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goal_msg.goal_sum = (float)(goal_sum)</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self.send_goal_future = self.arithmetic_action_client.send_goal_async(</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goal_msg,</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feedback_callback=self.get_arithmetic_action_feedback)</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self.send_goal_future.add_done_callback(self.get_arithmetic_action_goal)</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return True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p:txBody>
      </p:sp>
      <p:sp>
        <p:nvSpPr>
          <p:cNvPr id="2478" name="Google Shape;2478;p319"/>
          <p:cNvSpPr txBox="1"/>
          <p:nvPr/>
        </p:nvSpPr>
        <p:spPr>
          <a:xfrm>
            <a:off x="4799700" y="900000"/>
            <a:ext cx="432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700">
                <a:solidFill>
                  <a:schemeClr val="lt1"/>
                </a:solidFill>
                <a:latin typeface="Calibri"/>
                <a:ea typeface="Calibri"/>
                <a:cs typeface="Calibri"/>
                <a:sym typeface="Calibri"/>
              </a:rPr>
              <a:t>    def get_arithmetic_action_goal(self, future):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goal_handle = future.result()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if not goal_handle.accepted:</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self.get_logger().warning('Action goal rejected.')</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return</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self.get_logger().info('Action goal accepted.')</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self.action_result_future = goal_handle.get_result_async()</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self.action_result_future.add_done_callback(self.get_arithmetic_action_result)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def get_arithmetic_action_feedback(self, feedback_msg):</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action_feedback = feedback_msg.feedback.formula</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self.get_logger().info('Action feedback: {0}'.format(action_feedback))</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def get_arithmetic_action_result(self, future):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action_status = future.result().status</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action_result = future.result().result</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if action_status == GoalStatus.STATUS_SUCCEEDED:</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self.get_logger().info('Action succeeded!')</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self.get_logger().info(</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'Action result(all formula): {0}'.format(action_result.all_formula))</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self.get_logger().info(</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'Action result(total sum): {0}'.format(action_result.total_sum))</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else:</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self.get_logger().warning(</a:t>
            </a:r>
            <a:endParaRPr b="1" sz="700">
              <a:solidFill>
                <a:schemeClr val="lt1"/>
              </a:solidFill>
              <a:latin typeface="Calibri"/>
              <a:ea typeface="Calibri"/>
              <a:cs typeface="Calibri"/>
              <a:sym typeface="Calibri"/>
            </a:endParaRPr>
          </a:p>
          <a:p>
            <a:pPr indent="0" lvl="0" marL="0" rtl="0" algn="l">
              <a:spcBef>
                <a:spcPts val="0"/>
              </a:spcBef>
              <a:spcAft>
                <a:spcPts val="0"/>
              </a:spcAft>
              <a:buNone/>
            </a:pPr>
            <a:r>
              <a:rPr b="1" lang="ko-KR" sz="700">
                <a:solidFill>
                  <a:schemeClr val="lt1"/>
                </a:solidFill>
                <a:latin typeface="Calibri"/>
                <a:ea typeface="Calibri"/>
                <a:cs typeface="Calibri"/>
                <a:sym typeface="Calibri"/>
              </a:rPr>
              <a:t>                'Action failed with status: {0}'.format(action_status))</a:t>
            </a:r>
            <a:endParaRPr b="1" sz="700">
              <a:solidFill>
                <a:schemeClr val="lt1"/>
              </a:solidFill>
              <a:latin typeface="Calibri"/>
              <a:ea typeface="Calibri"/>
              <a:cs typeface="Calibri"/>
              <a:sym typeface="Calibri"/>
            </a:endParaRPr>
          </a:p>
          <a:p>
            <a:pPr indent="0" lvl="0" marL="0" rtl="0" algn="l">
              <a:spcBef>
                <a:spcPts val="0"/>
              </a:spcBef>
              <a:spcAft>
                <a:spcPts val="0"/>
              </a:spcAft>
              <a:buNone/>
            </a:pPr>
            <a:r>
              <a:t/>
            </a:r>
            <a:endParaRPr b="1" sz="700">
              <a:solidFill>
                <a:schemeClr val="lt1"/>
              </a:solidFill>
              <a:latin typeface="Calibri"/>
              <a:ea typeface="Calibri"/>
              <a:cs typeface="Calibri"/>
              <a:sym typeface="Calibri"/>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3" name="Shape 2483"/>
        <p:cNvGrpSpPr/>
        <p:nvPr/>
      </p:nvGrpSpPr>
      <p:grpSpPr>
        <a:xfrm>
          <a:off x="0" y="0"/>
          <a:ext cx="0" cy="0"/>
          <a:chOff x="0" y="0"/>
          <a:chExt cx="0" cy="0"/>
        </a:xfrm>
      </p:grpSpPr>
      <p:sp>
        <p:nvSpPr>
          <p:cNvPr id="2484" name="Google Shape;2484;p32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클라이언트 코드</a:t>
            </a:r>
            <a:endParaRPr/>
          </a:p>
        </p:txBody>
      </p:sp>
      <p:sp>
        <p:nvSpPr>
          <p:cNvPr id="2485" name="Google Shape;2485;p320"/>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우선 </a:t>
            </a:r>
            <a:r>
              <a:rPr b="1" lang="ko-KR" sz="1200"/>
              <a:t>Checker</a:t>
            </a:r>
            <a:r>
              <a:rPr lang="ko-KR" sz="1200"/>
              <a:t> 클래스인데 rclpy.node 모듈의 </a:t>
            </a:r>
            <a:r>
              <a:rPr b="1" lang="ko-KR" sz="1200"/>
              <a:t>Node</a:t>
            </a:r>
            <a:r>
              <a:rPr lang="ko-KR" sz="1200"/>
              <a:t> 클래스를 상속하고 있으며 생성자에서 '</a:t>
            </a:r>
            <a:r>
              <a:rPr b="1" lang="ko-KR" sz="1200"/>
              <a:t>checker</a:t>
            </a:r>
            <a:r>
              <a:rPr lang="ko-KR" sz="1200"/>
              <a:t>' 이라는 노드 이름으로 초기화되었다.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그 뒤 </a:t>
            </a:r>
            <a:r>
              <a:rPr b="1" lang="ko-KR" sz="1200"/>
              <a:t>arithmetic_action_client</a:t>
            </a:r>
            <a:r>
              <a:rPr lang="ko-KR" sz="1200"/>
              <a:t>이라는 이름으로 </a:t>
            </a:r>
            <a:r>
              <a:rPr b="1" lang="ko-KR" sz="1200"/>
              <a:t>액션 클라이언트를 선언</a:t>
            </a:r>
            <a:r>
              <a:rPr lang="ko-KR" sz="1200"/>
              <a:t>해주는데 이는 </a:t>
            </a:r>
            <a:r>
              <a:rPr lang="ko-KR" sz="1200" u="sng">
                <a:solidFill>
                  <a:schemeClr val="hlink"/>
                </a:solidFill>
                <a:hlinkClick r:id="rId3"/>
              </a:rPr>
              <a:t>rclpy.action</a:t>
            </a:r>
            <a:r>
              <a:rPr lang="ko-KR" sz="1200"/>
              <a:t>모듈의 </a:t>
            </a:r>
            <a:r>
              <a:rPr b="1" lang="ko-KR" sz="1200"/>
              <a:t>ActionClient</a:t>
            </a:r>
            <a:r>
              <a:rPr lang="ko-KR" sz="1200"/>
              <a:t> 클래스 이용하여 </a:t>
            </a:r>
            <a:r>
              <a:rPr b="1" lang="ko-KR" sz="1200"/>
              <a:t>액션 클라이언트로 선언하는 부분</a:t>
            </a:r>
            <a:r>
              <a:rPr lang="ko-KR" sz="1200"/>
              <a:t>으로 </a:t>
            </a:r>
            <a:r>
              <a:rPr b="1" lang="ko-KR" sz="1200"/>
              <a:t>액션의 타입</a:t>
            </a:r>
            <a:r>
              <a:rPr lang="ko-KR" sz="1200"/>
              <a:t>으로 액션 서버와 동일하게 </a:t>
            </a:r>
            <a:r>
              <a:rPr b="1" lang="ko-KR" sz="1200"/>
              <a:t>ArithmeticChecker</a:t>
            </a:r>
            <a:r>
              <a:rPr lang="ko-KR" sz="1200"/>
              <a:t>으로 선언하였고, </a:t>
            </a:r>
            <a:r>
              <a:rPr b="1" lang="ko-KR" sz="1200"/>
              <a:t>액션 이름</a:t>
            </a:r>
            <a:r>
              <a:rPr lang="ko-KR" sz="1200"/>
              <a:t>으로는 '</a:t>
            </a:r>
            <a:r>
              <a:rPr b="1" lang="ko-KR" sz="1200"/>
              <a:t>arithmetic_checker</a:t>
            </a:r>
            <a:r>
              <a:rPr lang="ko-KR" sz="1200"/>
              <a:t>'으로 선언하였다.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ko-KR" sz="1200"/>
              <a:t>액션 클라이언트에서 수행하는 액션 목표</a:t>
            </a:r>
            <a:r>
              <a:rPr lang="ko-KR" sz="1200"/>
              <a:t>는 항시 퍼블리시하고 서브스크라이브하는 토픽과는 달리 </a:t>
            </a:r>
            <a:r>
              <a:rPr b="1" lang="ko-KR" sz="1200"/>
              <a:t>필요시 비정기적으로 수행하는 것</a:t>
            </a:r>
            <a:r>
              <a:rPr lang="ko-KR" sz="1200"/>
              <a:t>이다.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여기서는 예시를 위해 액션 목표를 main 함수에서 한번 실행하게 된다. 이 부분은 이어지는 설명에서 다루겠다.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다음으로 </a:t>
            </a:r>
            <a:r>
              <a:rPr b="1" lang="ko-KR" sz="1200"/>
              <a:t>액션 목표 전송, 액션 상태 파악, 피드백 및 결괏값 받기를 위한 함수</a:t>
            </a:r>
            <a:r>
              <a:rPr lang="ko-KR" sz="1200"/>
              <a:t>를 알아보자.</a:t>
            </a:r>
            <a:endParaRPr sz="1200"/>
          </a:p>
          <a:p>
            <a:pPr indent="0" lvl="0" marL="0" rtl="0" algn="l">
              <a:spcBef>
                <a:spcPts val="0"/>
              </a:spcBef>
              <a:spcAft>
                <a:spcPts val="0"/>
              </a:spcAft>
              <a:buNone/>
            </a:pPr>
            <a:r>
              <a:t/>
            </a:r>
            <a:endParaRPr sz="1200"/>
          </a:p>
        </p:txBody>
      </p:sp>
      <p:sp>
        <p:nvSpPr>
          <p:cNvPr id="2486" name="Google Shape;2486;p320"/>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class Checker(Node):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def __init__(self):</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super().__init__('checker')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self.arithmetic_action_client = ActionClient(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ArithmeticChecker,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'arithmetic_checker')</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32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클라이언트 코드</a:t>
            </a:r>
            <a:endParaRPr/>
          </a:p>
        </p:txBody>
      </p:sp>
      <p:sp>
        <p:nvSpPr>
          <p:cNvPr id="2493" name="Google Shape;2493;p321"/>
          <p:cNvSpPr txBox="1"/>
          <p:nvPr>
            <p:ph idx="1" type="body"/>
          </p:nvPr>
        </p:nvSpPr>
        <p:spPr>
          <a:xfrm>
            <a:off x="5130000" y="902000"/>
            <a:ext cx="3693300" cy="23199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200"/>
              <a:t>​send_goal_total_sum</a:t>
            </a:r>
            <a:r>
              <a:rPr lang="ko-KR" sz="1200"/>
              <a:t> 함수는 액션 목표를 액션 서버에게 전송하고, 액션 피드백 및 결괏값을 받기 위한 콜백함수를 지정하는 함수로 사용하고 있다.</a:t>
            </a:r>
            <a:endParaRPr sz="1200"/>
          </a:p>
          <a:p>
            <a:pPr indent="0" lvl="0" marL="0" rtl="0" algn="l">
              <a:spcBef>
                <a:spcPts val="0"/>
              </a:spcBef>
              <a:spcAft>
                <a:spcPts val="0"/>
              </a:spcAft>
              <a:buNone/>
            </a:pPr>
            <a:r>
              <a:t/>
            </a:r>
            <a:endParaRPr sz="1200"/>
          </a:p>
        </p:txBody>
      </p:sp>
      <p:sp>
        <p:nvSpPr>
          <p:cNvPr id="2494" name="Google Shape;2494;p321"/>
          <p:cNvSpPr txBox="1"/>
          <p:nvPr/>
        </p:nvSpPr>
        <p:spPr>
          <a:xfrm>
            <a:off x="450000" y="900000"/>
            <a:ext cx="4680000" cy="2319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00"/>
                </a:solidFill>
                <a:latin typeface="Calibri"/>
                <a:ea typeface="Calibri"/>
                <a:cs typeface="Calibri"/>
                <a:sym typeface="Calibri"/>
              </a:rPr>
              <a:t>    def send_goal_total_sum(self, goal_sum):</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chemeClr val="accent6"/>
                </a:solidFill>
                <a:latin typeface="Calibri"/>
                <a:ea typeface="Calibri"/>
                <a:cs typeface="Calibri"/>
                <a:sym typeface="Calibri"/>
              </a:rPr>
              <a:t>        wait_count = 1</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rPr b="1" lang="ko-KR" sz="1000">
                <a:solidFill>
                  <a:schemeClr val="accent6"/>
                </a:solidFill>
                <a:latin typeface="Calibri"/>
                <a:ea typeface="Calibri"/>
                <a:cs typeface="Calibri"/>
                <a:sym typeface="Calibri"/>
              </a:rPr>
              <a:t>        while not self.arithmetic_action_client.wait_for_server(timeout_sec=0.1):</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rPr b="1" lang="ko-KR" sz="1000">
                <a:solidFill>
                  <a:schemeClr val="accent6"/>
                </a:solidFill>
                <a:latin typeface="Calibri"/>
                <a:ea typeface="Calibri"/>
                <a:cs typeface="Calibri"/>
                <a:sym typeface="Calibri"/>
              </a:rPr>
              <a:t>            if wait_count &gt; 3:</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rPr b="1" lang="ko-KR" sz="1000">
                <a:solidFill>
                  <a:schemeClr val="accent6"/>
                </a:solidFill>
                <a:latin typeface="Calibri"/>
                <a:ea typeface="Calibri"/>
                <a:cs typeface="Calibri"/>
                <a:sym typeface="Calibri"/>
              </a:rPr>
              <a:t>                self.get_logger().warning('Arithmetic action server is not available.')</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rPr b="1" lang="ko-KR" sz="1000">
                <a:solidFill>
                  <a:schemeClr val="accent6"/>
                </a:solidFill>
                <a:latin typeface="Calibri"/>
                <a:ea typeface="Calibri"/>
                <a:cs typeface="Calibri"/>
                <a:sym typeface="Calibri"/>
              </a:rPr>
              <a:t>                return False</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rPr b="1" lang="ko-KR" sz="1000">
                <a:solidFill>
                  <a:schemeClr val="accent6"/>
                </a:solidFill>
                <a:latin typeface="Calibri"/>
                <a:ea typeface="Calibri"/>
                <a:cs typeface="Calibri"/>
                <a:sym typeface="Calibri"/>
              </a:rPr>
              <a:t>            wait_count += 1</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rPr b="1" lang="ko-KR" sz="1000">
                <a:solidFill>
                  <a:schemeClr val="accent5"/>
                </a:solidFill>
                <a:latin typeface="Calibri"/>
                <a:ea typeface="Calibri"/>
                <a:cs typeface="Calibri"/>
                <a:sym typeface="Calibri"/>
              </a:rPr>
              <a:t>        goal_msg = ArithmeticChecker.Goal()</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rPr b="1" lang="ko-KR" sz="1000">
                <a:solidFill>
                  <a:schemeClr val="accent5"/>
                </a:solidFill>
                <a:latin typeface="Calibri"/>
                <a:ea typeface="Calibri"/>
                <a:cs typeface="Calibri"/>
                <a:sym typeface="Calibri"/>
              </a:rPr>
              <a:t>        goal_msg.goal_sum = (float)(goal_sum)</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rPr b="1" lang="ko-KR" sz="1000">
                <a:solidFill>
                  <a:schemeClr val="accent5"/>
                </a:solidFill>
                <a:latin typeface="Calibri"/>
                <a:ea typeface="Calibri"/>
                <a:cs typeface="Calibri"/>
                <a:sym typeface="Calibri"/>
              </a:rPr>
              <a:t>        self.send_goal_future = self.arithmetic_action_client.send_goal_async(</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rPr b="1" lang="ko-KR" sz="1000">
                <a:solidFill>
                  <a:schemeClr val="accent5"/>
                </a:solidFill>
                <a:latin typeface="Calibri"/>
                <a:ea typeface="Calibri"/>
                <a:cs typeface="Calibri"/>
                <a:sym typeface="Calibri"/>
              </a:rPr>
              <a:t>            goal_msg,</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rPr b="1" lang="ko-KR" sz="1000">
                <a:solidFill>
                  <a:schemeClr val="accent5"/>
                </a:solidFill>
                <a:latin typeface="Calibri"/>
                <a:ea typeface="Calibri"/>
                <a:cs typeface="Calibri"/>
                <a:sym typeface="Calibri"/>
              </a:rPr>
              <a:t>            feedback_callback=self.get_arithmetic_action_feedback)</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rPr b="1" lang="ko-KR" sz="1000">
                <a:solidFill>
                  <a:schemeClr val="accent5"/>
                </a:solidFill>
                <a:latin typeface="Calibri"/>
                <a:ea typeface="Calibri"/>
                <a:cs typeface="Calibri"/>
                <a:sym typeface="Calibri"/>
              </a:rPr>
              <a:t>        self.send_goal_future.add_done_callback(self.get_arithmetic_action_goal)</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return True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495" name="Google Shape;2495;p321"/>
          <p:cNvSpPr txBox="1"/>
          <p:nvPr/>
        </p:nvSpPr>
        <p:spPr>
          <a:xfrm>
            <a:off x="450000" y="3414600"/>
            <a:ext cx="4680000" cy="108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accent6"/>
                </a:solidFill>
                <a:latin typeface="Calibri"/>
                <a:ea typeface="Calibri"/>
                <a:cs typeface="Calibri"/>
                <a:sym typeface="Calibri"/>
              </a:rPr>
              <a:t>        wait_count = 1</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rPr b="1" lang="ko-KR" sz="1000">
                <a:solidFill>
                  <a:schemeClr val="accent6"/>
                </a:solidFill>
                <a:latin typeface="Calibri"/>
                <a:ea typeface="Calibri"/>
                <a:cs typeface="Calibri"/>
                <a:sym typeface="Calibri"/>
              </a:rPr>
              <a:t>        while not self.arithmetic_action_client.wait_for_server(timeout_sec=0.1):</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rPr b="1" lang="ko-KR" sz="1000">
                <a:solidFill>
                  <a:schemeClr val="accent6"/>
                </a:solidFill>
                <a:latin typeface="Calibri"/>
                <a:ea typeface="Calibri"/>
                <a:cs typeface="Calibri"/>
                <a:sym typeface="Calibri"/>
              </a:rPr>
              <a:t>            if wait_count &gt; 3:</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rPr b="1" lang="ko-KR" sz="1000">
                <a:solidFill>
                  <a:schemeClr val="accent6"/>
                </a:solidFill>
                <a:latin typeface="Calibri"/>
                <a:ea typeface="Calibri"/>
                <a:cs typeface="Calibri"/>
                <a:sym typeface="Calibri"/>
              </a:rPr>
              <a:t>                self.get_logger().warning('Arithmetic action server is not available.')</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rPr b="1" lang="ko-KR" sz="1000">
                <a:solidFill>
                  <a:schemeClr val="accent6"/>
                </a:solidFill>
                <a:latin typeface="Calibri"/>
                <a:ea typeface="Calibri"/>
                <a:cs typeface="Calibri"/>
                <a:sym typeface="Calibri"/>
              </a:rPr>
              <a:t>                return False</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rPr b="1" lang="ko-KR" sz="1000">
                <a:solidFill>
                  <a:schemeClr val="accent6"/>
                </a:solidFill>
                <a:latin typeface="Calibri"/>
                <a:ea typeface="Calibri"/>
                <a:cs typeface="Calibri"/>
                <a:sym typeface="Calibri"/>
              </a:rPr>
              <a:t>            wait_count += 1</a:t>
            </a:r>
            <a:endParaRPr b="1" sz="1000">
              <a:solidFill>
                <a:schemeClr val="accent6"/>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496" name="Google Shape;2496;p321"/>
          <p:cNvSpPr txBox="1"/>
          <p:nvPr>
            <p:ph idx="1" type="body"/>
          </p:nvPr>
        </p:nvSpPr>
        <p:spPr>
          <a:xfrm>
            <a:off x="5130000" y="3416600"/>
            <a:ext cx="3693300" cy="12285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이부분은</a:t>
            </a:r>
            <a:r>
              <a:rPr lang="ko-KR" sz="1200"/>
              <a:t> </a:t>
            </a:r>
            <a:r>
              <a:rPr b="1" lang="ko-KR" sz="1200"/>
              <a:t>액션 클라이언트가 액션 서버에 연결시도를 하는 것으로 연결에 문제가 있을 때에 while문을 반복하게 되고 문제 없이 연결되었을 때에는 다음 구문으로 넘어가게 된다.</a:t>
            </a:r>
            <a:endParaRPr b="1"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vs ROS 1</a:t>
            </a:r>
            <a:endParaRPr/>
          </a:p>
        </p:txBody>
      </p:sp>
      <p:sp>
        <p:nvSpPr>
          <p:cNvPr id="305" name="Google Shape;305;p4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100">
                <a:solidFill>
                  <a:srgbClr val="4A86E8"/>
                </a:solidFill>
              </a:rPr>
              <a:t>• 2024.05.23 - ROS 2 Jazzy Jalisco (LTS, 5 years support) </a:t>
            </a:r>
            <a:endParaRPr b="1" sz="1100">
              <a:solidFill>
                <a:srgbClr val="4A86E8"/>
              </a:solidFill>
            </a:endParaRPr>
          </a:p>
          <a:p>
            <a:pPr indent="0" lvl="0" marL="0" rtl="0" algn="l">
              <a:spcBef>
                <a:spcPts val="0"/>
              </a:spcBef>
              <a:spcAft>
                <a:spcPts val="0"/>
              </a:spcAft>
              <a:buClr>
                <a:schemeClr val="dk1"/>
              </a:buClr>
              <a:buSzPts val="1100"/>
              <a:buFont typeface="Arial"/>
              <a:buNone/>
            </a:pPr>
            <a:r>
              <a:rPr lang="ko-KR" sz="1100"/>
              <a:t>• 2023.05.23 - ROS 2 Iron Irwini</a:t>
            </a:r>
            <a:endParaRPr sz="1100"/>
          </a:p>
          <a:p>
            <a:pPr indent="0" lvl="0" marL="0" rtl="0" algn="l">
              <a:spcBef>
                <a:spcPts val="0"/>
              </a:spcBef>
              <a:spcAft>
                <a:spcPts val="0"/>
              </a:spcAft>
              <a:buClr>
                <a:schemeClr val="dk1"/>
              </a:buClr>
              <a:buSzPts val="1100"/>
              <a:buFont typeface="Arial"/>
              <a:buNone/>
            </a:pPr>
            <a:r>
              <a:rPr b="1" lang="ko-KR" sz="1100">
                <a:solidFill>
                  <a:srgbClr val="4A86E8"/>
                </a:solidFill>
              </a:rPr>
              <a:t>• 2022.05.23 - ROS 2 Humble Hawksbill (LTS, 5 years support)</a:t>
            </a:r>
            <a:endParaRPr b="1" sz="1100">
              <a:solidFill>
                <a:srgbClr val="4A86E8"/>
              </a:solidFill>
            </a:endParaRPr>
          </a:p>
          <a:p>
            <a:pPr indent="0" lvl="0" marL="0" rtl="0" algn="l">
              <a:spcBef>
                <a:spcPts val="0"/>
              </a:spcBef>
              <a:spcAft>
                <a:spcPts val="0"/>
              </a:spcAft>
              <a:buClr>
                <a:schemeClr val="dk1"/>
              </a:buClr>
              <a:buSzPts val="1100"/>
              <a:buFont typeface="Arial"/>
              <a:buNone/>
            </a:pPr>
            <a:r>
              <a:rPr lang="ko-KR" sz="1100"/>
              <a:t>• 2021.05.23 - ROS 2 Galactic Geochelone</a:t>
            </a:r>
            <a:endParaRPr sz="1100"/>
          </a:p>
          <a:p>
            <a:pPr indent="0" lvl="0" marL="0" rtl="0" algn="l">
              <a:spcBef>
                <a:spcPts val="0"/>
              </a:spcBef>
              <a:spcAft>
                <a:spcPts val="0"/>
              </a:spcAft>
              <a:buClr>
                <a:schemeClr val="dk1"/>
              </a:buClr>
              <a:buSzPts val="1100"/>
              <a:buFont typeface="Arial"/>
              <a:buNone/>
            </a:pPr>
            <a:r>
              <a:rPr lang="ko-KR" sz="1100"/>
              <a:t>• 2020.06.05 - ROS 2 Foxy Fitzroy (LTS, 3 years support)</a:t>
            </a:r>
            <a:endParaRPr sz="1100"/>
          </a:p>
          <a:p>
            <a:pPr indent="0" lvl="0" marL="0" rtl="0" algn="l">
              <a:spcBef>
                <a:spcPts val="0"/>
              </a:spcBef>
              <a:spcAft>
                <a:spcPts val="0"/>
              </a:spcAft>
              <a:buClr>
                <a:schemeClr val="dk1"/>
              </a:buClr>
              <a:buSzPts val="1100"/>
              <a:buFont typeface="Arial"/>
              <a:buNone/>
            </a:pPr>
            <a:r>
              <a:rPr lang="ko-KR" sz="1100"/>
              <a:t>• 2019.11.22 - ROS 2 Eloquent Elusor </a:t>
            </a:r>
            <a:endParaRPr sz="1100"/>
          </a:p>
          <a:p>
            <a:pPr indent="0" lvl="0" marL="0" rtl="0" algn="l">
              <a:spcBef>
                <a:spcPts val="0"/>
              </a:spcBef>
              <a:spcAft>
                <a:spcPts val="0"/>
              </a:spcAft>
              <a:buClr>
                <a:schemeClr val="dk1"/>
              </a:buClr>
              <a:buSzPts val="1100"/>
              <a:buFont typeface="Arial"/>
              <a:buNone/>
            </a:pPr>
            <a:r>
              <a:rPr lang="ko-KR" sz="1100"/>
              <a:t>• 2019.05.31 - ROS 2 Dashing Diademata (First LTS, 2 years support)</a:t>
            </a:r>
            <a:endParaRPr sz="1100"/>
          </a:p>
          <a:p>
            <a:pPr indent="0" lvl="0" marL="0" rtl="0" algn="l">
              <a:spcBef>
                <a:spcPts val="0"/>
              </a:spcBef>
              <a:spcAft>
                <a:spcPts val="0"/>
              </a:spcAft>
              <a:buClr>
                <a:schemeClr val="dk1"/>
              </a:buClr>
              <a:buSzPts val="1100"/>
              <a:buFont typeface="Arial"/>
              <a:buNone/>
            </a:pPr>
            <a:r>
              <a:rPr lang="ko-KR" sz="1100"/>
              <a:t>• 2018.12.14 - ROS 2 Crystal Clemmys </a:t>
            </a:r>
            <a:endParaRPr sz="1100"/>
          </a:p>
          <a:p>
            <a:pPr indent="0" lvl="0" marL="0" rtl="0" algn="l">
              <a:spcBef>
                <a:spcPts val="0"/>
              </a:spcBef>
              <a:spcAft>
                <a:spcPts val="0"/>
              </a:spcAft>
              <a:buClr>
                <a:schemeClr val="dk1"/>
              </a:buClr>
              <a:buSzPts val="1100"/>
              <a:buFont typeface="Arial"/>
              <a:buNone/>
            </a:pPr>
            <a:r>
              <a:rPr lang="ko-KR" sz="1100"/>
              <a:t>• 2018.07.02 - ROS 2 Bouncy Bolson </a:t>
            </a:r>
            <a:endParaRPr sz="1100"/>
          </a:p>
          <a:p>
            <a:pPr indent="0" lvl="0" marL="0" rtl="0" algn="l">
              <a:spcBef>
                <a:spcPts val="0"/>
              </a:spcBef>
              <a:spcAft>
                <a:spcPts val="0"/>
              </a:spcAft>
              <a:buClr>
                <a:schemeClr val="dk1"/>
              </a:buClr>
              <a:buSzPts val="1100"/>
              <a:buFont typeface="Arial"/>
              <a:buNone/>
            </a:pPr>
            <a:r>
              <a:rPr b="1" lang="ko-KR" sz="1100">
                <a:solidFill>
                  <a:srgbClr val="4A86E8"/>
                </a:solidFill>
              </a:rPr>
              <a:t>• 2017.12.08 - ROS 2 Ardent Apalone (1st version)</a:t>
            </a:r>
            <a:endParaRPr b="1" sz="1100">
              <a:solidFill>
                <a:srgbClr val="4A86E8"/>
              </a:solidFill>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ko-KR" sz="1100"/>
              <a:t>• 2017.09.13 - ROS 2 Beta3 (code name R2B3)</a:t>
            </a:r>
            <a:endParaRPr sz="1100"/>
          </a:p>
          <a:p>
            <a:pPr indent="0" lvl="0" marL="0" rtl="0" algn="l">
              <a:spcBef>
                <a:spcPts val="0"/>
              </a:spcBef>
              <a:spcAft>
                <a:spcPts val="0"/>
              </a:spcAft>
              <a:buClr>
                <a:schemeClr val="dk1"/>
              </a:buClr>
              <a:buSzPts val="1100"/>
              <a:buFont typeface="Arial"/>
              <a:buNone/>
            </a:pPr>
            <a:r>
              <a:rPr lang="ko-KR" sz="1100"/>
              <a:t>• 2017.07.05 - ROS 2 Beta2 (code name R2B2)</a:t>
            </a:r>
            <a:endParaRPr sz="1100"/>
          </a:p>
          <a:p>
            <a:pPr indent="0" lvl="0" marL="0" rtl="0" algn="l">
              <a:spcBef>
                <a:spcPts val="0"/>
              </a:spcBef>
              <a:spcAft>
                <a:spcPts val="0"/>
              </a:spcAft>
              <a:buClr>
                <a:schemeClr val="dk1"/>
              </a:buClr>
              <a:buSzPts val="1100"/>
              <a:buFont typeface="Arial"/>
              <a:buNone/>
            </a:pPr>
            <a:r>
              <a:rPr b="1" lang="ko-KR" sz="1100">
                <a:solidFill>
                  <a:srgbClr val="4A86E8"/>
                </a:solidFill>
              </a:rPr>
              <a:t>• 2016.12.19 - ROS 2 Beta1 (code name Asphalt)</a:t>
            </a:r>
            <a:endParaRPr b="1" sz="1100">
              <a:solidFill>
                <a:srgbClr val="4A86E8"/>
              </a:solidFill>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ko-KR" sz="1100"/>
              <a:t>• 2016.10.04 - ROS 2 Alpha8 (code name Hook.and.Loop)</a:t>
            </a:r>
            <a:endParaRPr sz="1100"/>
          </a:p>
          <a:p>
            <a:pPr indent="0" lvl="0" marL="0" rtl="0" algn="l">
              <a:spcBef>
                <a:spcPts val="0"/>
              </a:spcBef>
              <a:spcAft>
                <a:spcPts val="0"/>
              </a:spcAft>
              <a:buClr>
                <a:schemeClr val="dk1"/>
              </a:buClr>
              <a:buSzPts val="1100"/>
              <a:buFont typeface="Arial"/>
              <a:buNone/>
            </a:pPr>
            <a:r>
              <a:rPr lang="ko-KR" sz="1100"/>
              <a:t>• 2016.07.14 - ROS 2 Alpha7 (code name Glue Gun)</a:t>
            </a:r>
            <a:endParaRPr sz="1100"/>
          </a:p>
          <a:p>
            <a:pPr indent="0" lvl="0" marL="0" rtl="0" algn="l">
              <a:spcBef>
                <a:spcPts val="0"/>
              </a:spcBef>
              <a:spcAft>
                <a:spcPts val="0"/>
              </a:spcAft>
              <a:buClr>
                <a:schemeClr val="dk1"/>
              </a:buClr>
              <a:buSzPts val="1100"/>
              <a:buFont typeface="Arial"/>
              <a:buNone/>
            </a:pPr>
            <a:r>
              <a:rPr lang="ko-KR" sz="1100"/>
              <a:t>• 2016.06.02 - ROS 2 Alpha6 (code name Fastener)</a:t>
            </a:r>
            <a:endParaRPr sz="1100"/>
          </a:p>
          <a:p>
            <a:pPr indent="0" lvl="0" marL="0" rtl="0" algn="l">
              <a:spcBef>
                <a:spcPts val="0"/>
              </a:spcBef>
              <a:spcAft>
                <a:spcPts val="0"/>
              </a:spcAft>
              <a:buClr>
                <a:schemeClr val="dk1"/>
              </a:buClr>
              <a:buSzPts val="1100"/>
              <a:buFont typeface="Arial"/>
              <a:buNone/>
            </a:pPr>
            <a:r>
              <a:rPr lang="ko-KR" sz="1100"/>
              <a:t>• 2016.04.06 - ROS 2 Alpha5 (code name Epoxy)</a:t>
            </a:r>
            <a:endParaRPr sz="1100"/>
          </a:p>
          <a:p>
            <a:pPr indent="0" lvl="0" marL="0" rtl="0" algn="l">
              <a:spcBef>
                <a:spcPts val="0"/>
              </a:spcBef>
              <a:spcAft>
                <a:spcPts val="0"/>
              </a:spcAft>
              <a:buClr>
                <a:schemeClr val="dk1"/>
              </a:buClr>
              <a:buSzPts val="1100"/>
              <a:buFont typeface="Arial"/>
              <a:buNone/>
            </a:pPr>
            <a:r>
              <a:rPr lang="ko-KR" sz="1100"/>
              <a:t>• 2016.02.17 - ROS 2 Alpha4 (code name Duct tape)</a:t>
            </a:r>
            <a:endParaRPr sz="1100"/>
          </a:p>
          <a:p>
            <a:pPr indent="0" lvl="0" marL="0" rtl="0" algn="l">
              <a:spcBef>
                <a:spcPts val="0"/>
              </a:spcBef>
              <a:spcAft>
                <a:spcPts val="0"/>
              </a:spcAft>
              <a:buClr>
                <a:schemeClr val="dk1"/>
              </a:buClr>
              <a:buSzPts val="1100"/>
              <a:buFont typeface="Arial"/>
              <a:buNone/>
            </a:pPr>
            <a:r>
              <a:rPr lang="ko-KR" sz="1100"/>
              <a:t>• 2015.12.18 - ROS 2 </a:t>
            </a:r>
            <a:r>
              <a:rPr lang="ko-KR" sz="1100"/>
              <a:t>Alpha3</a:t>
            </a:r>
            <a:r>
              <a:rPr lang="ko-KR" sz="1100"/>
              <a:t> (code name Cement)</a:t>
            </a:r>
            <a:endParaRPr sz="1100"/>
          </a:p>
          <a:p>
            <a:pPr indent="0" lvl="0" marL="0" rtl="0" algn="l">
              <a:spcBef>
                <a:spcPts val="0"/>
              </a:spcBef>
              <a:spcAft>
                <a:spcPts val="0"/>
              </a:spcAft>
              <a:buClr>
                <a:schemeClr val="dk1"/>
              </a:buClr>
              <a:buSzPts val="1100"/>
              <a:buFont typeface="Arial"/>
              <a:buNone/>
            </a:pPr>
            <a:r>
              <a:rPr lang="ko-KR" sz="1100"/>
              <a:t>• 2015.11.03 - ROS 2 Alpha2 (code name Baling wire)</a:t>
            </a:r>
            <a:endParaRPr sz="1100"/>
          </a:p>
          <a:p>
            <a:pPr indent="0" lvl="0" marL="0" rtl="0" algn="l">
              <a:spcBef>
                <a:spcPts val="0"/>
              </a:spcBef>
              <a:spcAft>
                <a:spcPts val="0"/>
              </a:spcAft>
              <a:buClr>
                <a:schemeClr val="dk1"/>
              </a:buClr>
              <a:buSzPts val="1100"/>
              <a:buFont typeface="Arial"/>
              <a:buNone/>
            </a:pPr>
            <a:r>
              <a:rPr b="1" lang="ko-KR" sz="1100">
                <a:solidFill>
                  <a:srgbClr val="4A86E8"/>
                </a:solidFill>
              </a:rPr>
              <a:t>• 2015.08.31 - ROS 2 Alpha1 (code name Anchor)</a:t>
            </a:r>
            <a:endParaRPr sz="1100"/>
          </a:p>
        </p:txBody>
      </p:sp>
      <p:pic>
        <p:nvPicPr>
          <p:cNvPr id="306" name="Google Shape;306;p43"/>
          <p:cNvPicPr preferRelativeResize="0"/>
          <p:nvPr/>
        </p:nvPicPr>
        <p:blipFill>
          <a:blip r:embed="rId3">
            <a:alphaModFix/>
          </a:blip>
          <a:stretch>
            <a:fillRect/>
          </a:stretch>
        </p:blipFill>
        <p:spPr>
          <a:xfrm>
            <a:off x="4911125" y="902000"/>
            <a:ext cx="459000" cy="540000"/>
          </a:xfrm>
          <a:prstGeom prst="rect">
            <a:avLst/>
          </a:prstGeom>
          <a:noFill/>
          <a:ln>
            <a:noFill/>
          </a:ln>
        </p:spPr>
      </p:pic>
      <p:pic>
        <p:nvPicPr>
          <p:cNvPr id="307" name="Google Shape;307;p43"/>
          <p:cNvPicPr preferRelativeResize="0"/>
          <p:nvPr/>
        </p:nvPicPr>
        <p:blipFill>
          <a:blip r:embed="rId4">
            <a:alphaModFix/>
          </a:blip>
          <a:stretch>
            <a:fillRect/>
          </a:stretch>
        </p:blipFill>
        <p:spPr>
          <a:xfrm>
            <a:off x="5530925" y="902000"/>
            <a:ext cx="461700" cy="540000"/>
          </a:xfrm>
          <a:prstGeom prst="rect">
            <a:avLst/>
          </a:prstGeom>
          <a:noFill/>
          <a:ln>
            <a:noFill/>
          </a:ln>
        </p:spPr>
      </p:pic>
      <p:pic>
        <p:nvPicPr>
          <p:cNvPr id="308" name="Google Shape;308;p43"/>
          <p:cNvPicPr preferRelativeResize="0"/>
          <p:nvPr/>
        </p:nvPicPr>
        <p:blipFill>
          <a:blip r:embed="rId5">
            <a:alphaModFix/>
          </a:blip>
          <a:stretch>
            <a:fillRect/>
          </a:stretch>
        </p:blipFill>
        <p:spPr>
          <a:xfrm>
            <a:off x="6140125" y="902000"/>
            <a:ext cx="510300" cy="540000"/>
          </a:xfrm>
          <a:prstGeom prst="rect">
            <a:avLst/>
          </a:prstGeom>
          <a:noFill/>
          <a:ln>
            <a:noFill/>
          </a:ln>
        </p:spPr>
      </p:pic>
      <p:pic>
        <p:nvPicPr>
          <p:cNvPr id="309" name="Google Shape;309;p43"/>
          <p:cNvPicPr preferRelativeResize="0"/>
          <p:nvPr/>
        </p:nvPicPr>
        <p:blipFill>
          <a:blip r:embed="rId6">
            <a:alphaModFix/>
          </a:blip>
          <a:stretch>
            <a:fillRect/>
          </a:stretch>
        </p:blipFill>
        <p:spPr>
          <a:xfrm>
            <a:off x="4934518" y="1636613"/>
            <a:ext cx="412214" cy="540000"/>
          </a:xfrm>
          <a:prstGeom prst="rect">
            <a:avLst/>
          </a:prstGeom>
          <a:noFill/>
          <a:ln>
            <a:noFill/>
          </a:ln>
        </p:spPr>
      </p:pic>
      <p:pic>
        <p:nvPicPr>
          <p:cNvPr id="310" name="Google Shape;310;p43"/>
          <p:cNvPicPr preferRelativeResize="0"/>
          <p:nvPr/>
        </p:nvPicPr>
        <p:blipFill>
          <a:blip r:embed="rId7">
            <a:alphaModFix/>
          </a:blip>
          <a:stretch>
            <a:fillRect/>
          </a:stretch>
        </p:blipFill>
        <p:spPr>
          <a:xfrm>
            <a:off x="5540308" y="1636612"/>
            <a:ext cx="442934" cy="540000"/>
          </a:xfrm>
          <a:prstGeom prst="rect">
            <a:avLst/>
          </a:prstGeom>
          <a:noFill/>
          <a:ln>
            <a:noFill/>
          </a:ln>
        </p:spPr>
      </p:pic>
      <p:pic>
        <p:nvPicPr>
          <p:cNvPr id="311" name="Google Shape;311;p43"/>
          <p:cNvPicPr preferRelativeResize="0"/>
          <p:nvPr/>
        </p:nvPicPr>
        <p:blipFill>
          <a:blip r:embed="rId8">
            <a:alphaModFix/>
          </a:blip>
          <a:stretch>
            <a:fillRect/>
          </a:stretch>
        </p:blipFill>
        <p:spPr>
          <a:xfrm>
            <a:off x="6167695" y="1636613"/>
            <a:ext cx="455159" cy="540000"/>
          </a:xfrm>
          <a:prstGeom prst="rect">
            <a:avLst/>
          </a:prstGeom>
          <a:noFill/>
          <a:ln>
            <a:noFill/>
          </a:ln>
        </p:spPr>
      </p:pic>
      <p:pic>
        <p:nvPicPr>
          <p:cNvPr id="312" name="Google Shape;312;p43"/>
          <p:cNvPicPr preferRelativeResize="0"/>
          <p:nvPr/>
        </p:nvPicPr>
        <p:blipFill>
          <a:blip r:embed="rId9">
            <a:alphaModFix/>
          </a:blip>
          <a:stretch>
            <a:fillRect/>
          </a:stretch>
        </p:blipFill>
        <p:spPr>
          <a:xfrm>
            <a:off x="4907603" y="2371238"/>
            <a:ext cx="466044" cy="540000"/>
          </a:xfrm>
          <a:prstGeom prst="rect">
            <a:avLst/>
          </a:prstGeom>
          <a:noFill/>
          <a:ln>
            <a:noFill/>
          </a:ln>
        </p:spPr>
      </p:pic>
      <p:pic>
        <p:nvPicPr>
          <p:cNvPr id="313" name="Google Shape;313;p43"/>
          <p:cNvPicPr preferRelativeResize="0"/>
          <p:nvPr/>
        </p:nvPicPr>
        <p:blipFill>
          <a:blip r:embed="rId10">
            <a:alphaModFix/>
          </a:blip>
          <a:stretch>
            <a:fillRect/>
          </a:stretch>
        </p:blipFill>
        <p:spPr>
          <a:xfrm>
            <a:off x="5540308" y="2371237"/>
            <a:ext cx="442934" cy="540000"/>
          </a:xfrm>
          <a:prstGeom prst="rect">
            <a:avLst/>
          </a:prstGeom>
          <a:noFill/>
          <a:ln>
            <a:noFill/>
          </a:ln>
        </p:spPr>
      </p:pic>
      <p:pic>
        <p:nvPicPr>
          <p:cNvPr id="314" name="Google Shape;314;p43"/>
          <p:cNvPicPr preferRelativeResize="0"/>
          <p:nvPr/>
        </p:nvPicPr>
        <p:blipFill>
          <a:blip r:embed="rId11">
            <a:alphaModFix/>
          </a:blip>
          <a:stretch>
            <a:fillRect/>
          </a:stretch>
        </p:blipFill>
        <p:spPr>
          <a:xfrm>
            <a:off x="6159693" y="2371237"/>
            <a:ext cx="471165" cy="540000"/>
          </a:xfrm>
          <a:prstGeom prst="rect">
            <a:avLst/>
          </a:prstGeom>
          <a:noFill/>
          <a:ln>
            <a:noFill/>
          </a:ln>
        </p:spPr>
      </p:pic>
      <p:pic>
        <p:nvPicPr>
          <p:cNvPr id="315" name="Google Shape;315;p43"/>
          <p:cNvPicPr preferRelativeResize="0"/>
          <p:nvPr/>
        </p:nvPicPr>
        <p:blipFill>
          <a:blip r:embed="rId12">
            <a:alphaModFix/>
          </a:blip>
          <a:stretch>
            <a:fillRect/>
          </a:stretch>
        </p:blipFill>
        <p:spPr>
          <a:xfrm>
            <a:off x="4907604" y="3064855"/>
            <a:ext cx="1715250" cy="1561881"/>
          </a:xfrm>
          <a:prstGeom prst="rect">
            <a:avLst/>
          </a:prstGeom>
          <a:noFill/>
          <a:ln>
            <a:noFill/>
          </a:ln>
        </p:spPr>
      </p:pic>
      <p:pic>
        <p:nvPicPr>
          <p:cNvPr id="316" name="Google Shape;316;p43"/>
          <p:cNvPicPr preferRelativeResize="0"/>
          <p:nvPr/>
        </p:nvPicPr>
        <p:blipFill>
          <a:blip r:embed="rId13">
            <a:alphaModFix/>
          </a:blip>
          <a:stretch>
            <a:fillRect/>
          </a:stretch>
        </p:blipFill>
        <p:spPr>
          <a:xfrm>
            <a:off x="7152975" y="902000"/>
            <a:ext cx="1560776" cy="2009225"/>
          </a:xfrm>
          <a:prstGeom prst="rect">
            <a:avLst/>
          </a:prstGeom>
          <a:noFill/>
          <a:ln>
            <a:noFill/>
          </a:ln>
        </p:spPr>
      </p:pic>
      <p:sp>
        <p:nvSpPr>
          <p:cNvPr id="317" name="Google Shape;317;p43"/>
          <p:cNvSpPr txBox="1"/>
          <p:nvPr/>
        </p:nvSpPr>
        <p:spPr>
          <a:xfrm>
            <a:off x="6951000" y="2957400"/>
            <a:ext cx="2086500" cy="75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sz="1000">
                <a:solidFill>
                  <a:schemeClr val="dk1"/>
                </a:solidFill>
                <a:latin typeface="Calibri"/>
                <a:ea typeface="Calibri"/>
                <a:cs typeface="Calibri"/>
                <a:sym typeface="Calibri"/>
              </a:rPr>
              <a:t>• </a:t>
            </a:r>
            <a:r>
              <a:rPr b="1" lang="ko-KR" sz="1000"/>
              <a:t>ROS Noetic Ninjemys</a:t>
            </a:r>
            <a:endParaRPr b="1" sz="1000"/>
          </a:p>
          <a:p>
            <a:pPr indent="0" lvl="0" marL="0" rtl="0" algn="l">
              <a:spcBef>
                <a:spcPts val="0"/>
              </a:spcBef>
              <a:spcAft>
                <a:spcPts val="0"/>
              </a:spcAft>
              <a:buClr>
                <a:schemeClr val="dk1"/>
              </a:buClr>
              <a:buSzPts val="1100"/>
              <a:buFont typeface="Arial"/>
              <a:buNone/>
            </a:pPr>
            <a:r>
              <a:rPr lang="ko-KR" sz="1000">
                <a:solidFill>
                  <a:schemeClr val="dk1"/>
                </a:solidFill>
                <a:latin typeface="Calibri"/>
                <a:ea typeface="Calibri"/>
                <a:cs typeface="Calibri"/>
                <a:sym typeface="Calibri"/>
              </a:rPr>
              <a:t>• </a:t>
            </a:r>
            <a:r>
              <a:rPr lang="ko-KR" sz="1000"/>
              <a:t>Released May, 2020</a:t>
            </a:r>
            <a:endParaRPr sz="1000"/>
          </a:p>
          <a:p>
            <a:pPr indent="0" lvl="0" marL="0" rtl="0" algn="l">
              <a:spcBef>
                <a:spcPts val="0"/>
              </a:spcBef>
              <a:spcAft>
                <a:spcPts val="0"/>
              </a:spcAft>
              <a:buNone/>
            </a:pPr>
            <a:r>
              <a:rPr lang="ko-KR" sz="1000">
                <a:solidFill>
                  <a:schemeClr val="dk1"/>
                </a:solidFill>
                <a:latin typeface="Calibri"/>
                <a:ea typeface="Calibri"/>
                <a:cs typeface="Calibri"/>
                <a:sym typeface="Calibri"/>
              </a:rPr>
              <a:t>• </a:t>
            </a:r>
            <a:r>
              <a:rPr lang="ko-KR" sz="1000"/>
              <a:t>LTS, supported until May, 2025</a:t>
            </a:r>
            <a:endParaRPr sz="1000"/>
          </a:p>
        </p:txBody>
      </p:sp>
      <p:sp>
        <p:nvSpPr>
          <p:cNvPr id="318" name="Google Shape;318;p43"/>
          <p:cNvSpPr txBox="1"/>
          <p:nvPr/>
        </p:nvSpPr>
        <p:spPr>
          <a:xfrm>
            <a:off x="4187450" y="4642675"/>
            <a:ext cx="31530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1000">
                <a:solidFill>
                  <a:srgbClr val="4A86E8"/>
                </a:solidFill>
              </a:rPr>
              <a:t>ROS 2 Jazzy Jalisco</a:t>
            </a:r>
            <a:endParaRPr b="1" sz="1000">
              <a:solidFill>
                <a:srgbClr val="4A86E8"/>
              </a:solidFill>
            </a:endParaRPr>
          </a:p>
        </p:txBody>
      </p:sp>
      <p:sp>
        <p:nvSpPr>
          <p:cNvPr id="319" name="Google Shape;319;p43"/>
          <p:cNvSpPr txBox="1"/>
          <p:nvPr/>
        </p:nvSpPr>
        <p:spPr>
          <a:xfrm>
            <a:off x="4801800" y="448450"/>
            <a:ext cx="41136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600"/>
              <a:t>[</a:t>
            </a:r>
            <a:r>
              <a:rPr lang="ko-KR" sz="600"/>
              <a:t>출처] </a:t>
            </a:r>
            <a:r>
              <a:rPr lang="ko-KR" sz="600" u="sng">
                <a:solidFill>
                  <a:schemeClr val="hlink"/>
                </a:solidFill>
                <a:hlinkClick r:id="rId14"/>
              </a:rPr>
              <a:t>https://github.com/ros-infrastructure/artwork/tree/master/distributions</a:t>
            </a:r>
            <a:endParaRPr sz="600"/>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32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a:t>
            </a:r>
            <a:r>
              <a:rPr lang="ko-KR"/>
              <a:t>클라이언트</a:t>
            </a:r>
            <a:r>
              <a:rPr lang="ko-KR"/>
              <a:t> 코드</a:t>
            </a:r>
            <a:endParaRPr/>
          </a:p>
        </p:txBody>
      </p:sp>
      <p:sp>
        <p:nvSpPr>
          <p:cNvPr id="2503" name="Google Shape;2503;p322"/>
          <p:cNvSpPr txBox="1"/>
          <p:nvPr>
            <p:ph idx="1" type="body"/>
          </p:nvPr>
        </p:nvSpPr>
        <p:spPr>
          <a:xfrm>
            <a:off x="5130000" y="902000"/>
            <a:ext cx="3693300" cy="40980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그 뒤 </a:t>
            </a:r>
            <a:r>
              <a:rPr b="1" lang="ko-KR" sz="1200"/>
              <a:t>ArithmeticChecker.Goal()</a:t>
            </a:r>
            <a:r>
              <a:rPr lang="ko-KR" sz="1200"/>
              <a:t> 클래스로 </a:t>
            </a:r>
            <a:r>
              <a:rPr b="1" lang="ko-KR" sz="1200"/>
              <a:t>액션 메시지 goal_msg을 선언</a:t>
            </a:r>
            <a:r>
              <a:rPr lang="ko-KR" sz="1200"/>
              <a:t>하고, </a:t>
            </a:r>
            <a:r>
              <a:rPr b="1" lang="ko-KR" sz="1200"/>
              <a:t>goal_msg.goal_sum</a:t>
            </a:r>
            <a:r>
              <a:rPr lang="ko-KR" sz="1200"/>
              <a:t>과 같이 </a:t>
            </a:r>
            <a:r>
              <a:rPr b="1" lang="ko-KR" sz="1200"/>
              <a:t>액션 목표값을 설정</a:t>
            </a:r>
            <a:r>
              <a:rPr lang="ko-KR" sz="1200"/>
              <a:t>하게 된다.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그리고 </a:t>
            </a:r>
            <a:r>
              <a:rPr b="1" lang="ko-KR" sz="1200"/>
              <a:t>ActionClient</a:t>
            </a:r>
            <a:r>
              <a:rPr lang="ko-KR" sz="1200"/>
              <a:t> 클래스의 </a:t>
            </a:r>
            <a:r>
              <a:rPr b="1" lang="ko-KR" sz="1200"/>
              <a:t>send_goal_async</a:t>
            </a:r>
            <a:r>
              <a:rPr lang="ko-KR" sz="1200"/>
              <a:t> 함수를 이용하여 미리 설정해둔 액션 메시지를 매개변수로 넣고 </a:t>
            </a:r>
            <a:r>
              <a:rPr b="1" lang="ko-KR" sz="1200"/>
              <a:t>액션 피드백을 전달 받기 위한 콜백함수</a:t>
            </a:r>
            <a:r>
              <a:rPr lang="ko-KR" sz="1200"/>
              <a:t>로 </a:t>
            </a:r>
            <a:r>
              <a:rPr b="1" lang="ko-KR" sz="1200"/>
              <a:t>get_arithmetic_action_feedback</a:t>
            </a:r>
            <a:r>
              <a:rPr lang="ko-KR" sz="1200"/>
              <a:t> 함수를 지정하였다.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마지막으로 </a:t>
            </a:r>
            <a:r>
              <a:rPr b="1" lang="ko-KR" sz="1200"/>
              <a:t>send_goal_async</a:t>
            </a:r>
            <a:r>
              <a:rPr lang="ko-KR" sz="1200"/>
              <a:t>를 통해 선언된 비동기 </a:t>
            </a:r>
            <a:r>
              <a:rPr lang="ko-KR" sz="1200" u="sng">
                <a:solidFill>
                  <a:schemeClr val="hlink"/>
                </a:solidFill>
                <a:hlinkClick r:id="rId3"/>
              </a:rPr>
              <a:t>future task</a:t>
            </a:r>
            <a:r>
              <a:rPr lang="ko-KR" sz="1200"/>
              <a:t>인 액션 목표값 전달 함수 </a:t>
            </a:r>
            <a:r>
              <a:rPr b="1" lang="ko-KR" sz="1200"/>
              <a:t>send_goal_future</a:t>
            </a:r>
            <a:r>
              <a:rPr lang="ko-KR" sz="1200"/>
              <a:t>의 </a:t>
            </a:r>
            <a:r>
              <a:rPr b="1" lang="ko-KR" sz="1200"/>
              <a:t>add_done_callback</a:t>
            </a:r>
            <a:r>
              <a:rPr lang="ko-KR" sz="1200"/>
              <a:t> 함수를 통해 </a:t>
            </a:r>
            <a:r>
              <a:rPr b="1" lang="ko-KR" sz="1200"/>
              <a:t>액션 결괏값을 받을 때 사용할 콜백함수로 get_arithmetic_action_goal를 선언</a:t>
            </a:r>
            <a:r>
              <a:rPr lang="ko-KR" sz="1200"/>
              <a:t>하였다.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504" name="Google Shape;2504;p322"/>
          <p:cNvSpPr txBox="1"/>
          <p:nvPr/>
        </p:nvSpPr>
        <p:spPr>
          <a:xfrm>
            <a:off x="450000" y="900000"/>
            <a:ext cx="4680000" cy="2319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accent5"/>
                </a:solidFill>
                <a:latin typeface="Calibri"/>
                <a:ea typeface="Calibri"/>
                <a:cs typeface="Calibri"/>
                <a:sym typeface="Calibri"/>
              </a:rPr>
              <a:t>        goal_msg = ArithmeticChecker.Goal()</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rPr b="1" lang="ko-KR" sz="1000">
                <a:solidFill>
                  <a:schemeClr val="accent5"/>
                </a:solidFill>
                <a:latin typeface="Calibri"/>
                <a:ea typeface="Calibri"/>
                <a:cs typeface="Calibri"/>
                <a:sym typeface="Calibri"/>
              </a:rPr>
              <a:t>        goal_msg.goal_sum = (float)(goal_sum)</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rPr b="1" lang="ko-KR" sz="1000">
                <a:solidFill>
                  <a:schemeClr val="accent5"/>
                </a:solidFill>
                <a:latin typeface="Calibri"/>
                <a:ea typeface="Calibri"/>
                <a:cs typeface="Calibri"/>
                <a:sym typeface="Calibri"/>
              </a:rPr>
              <a:t>        self.send_goal_future = self.arithmetic_action_client.send_goal_async(</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rPr b="1" lang="ko-KR" sz="1000">
                <a:solidFill>
                  <a:schemeClr val="accent5"/>
                </a:solidFill>
                <a:latin typeface="Calibri"/>
                <a:ea typeface="Calibri"/>
                <a:cs typeface="Calibri"/>
                <a:sym typeface="Calibri"/>
              </a:rPr>
              <a:t>            goal_msg,</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rPr b="1" lang="ko-KR" sz="1000">
                <a:solidFill>
                  <a:schemeClr val="accent5"/>
                </a:solidFill>
                <a:latin typeface="Calibri"/>
                <a:ea typeface="Calibri"/>
                <a:cs typeface="Calibri"/>
                <a:sym typeface="Calibri"/>
              </a:rPr>
              <a:t>            feedback_callback=self.get_arithmetic_action_feedback)</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rPr b="1" lang="ko-KR" sz="1000">
                <a:solidFill>
                  <a:schemeClr val="accent5"/>
                </a:solidFill>
                <a:latin typeface="Calibri"/>
                <a:ea typeface="Calibri"/>
                <a:cs typeface="Calibri"/>
                <a:sym typeface="Calibri"/>
              </a:rPr>
              <a:t>        self.send_goal_future.add_done_callback(self.get_arithmetic_action_goal)</a:t>
            </a:r>
            <a:endParaRPr b="1" sz="1000">
              <a:solidFill>
                <a:schemeClr val="accent5"/>
              </a:solidFill>
              <a:latin typeface="Calibri"/>
              <a:ea typeface="Calibri"/>
              <a:cs typeface="Calibri"/>
              <a:sym typeface="Calibri"/>
            </a:endParaRPr>
          </a:p>
          <a:p>
            <a:pPr indent="0" lvl="0" marL="0" rtl="0" algn="l">
              <a:spcBef>
                <a:spcPts val="0"/>
              </a:spcBef>
              <a:spcAft>
                <a:spcPts val="0"/>
              </a:spcAft>
              <a:buNone/>
            </a:pPr>
            <a:r>
              <a:t/>
            </a:r>
            <a:endParaRPr b="1" sz="1000">
              <a:solidFill>
                <a:schemeClr val="accent5"/>
              </a:solidFill>
              <a:latin typeface="Calibri"/>
              <a:ea typeface="Calibri"/>
              <a:cs typeface="Calibri"/>
              <a:sym typeface="Calibri"/>
            </a:endParaRPr>
          </a:p>
        </p:txBody>
      </p:sp>
      <p:sp>
        <p:nvSpPr>
          <p:cNvPr id="2505" name="Google Shape;2505;p322"/>
          <p:cNvSpPr txBox="1"/>
          <p:nvPr/>
        </p:nvSpPr>
        <p:spPr>
          <a:xfrm>
            <a:off x="1581800" y="3664525"/>
            <a:ext cx="5798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1200">
                <a:solidFill>
                  <a:schemeClr val="dk1"/>
                </a:solidFill>
                <a:latin typeface="Calibri"/>
                <a:ea typeface="Calibri"/>
                <a:cs typeface="Calibri"/>
                <a:sym typeface="Calibri"/>
              </a:rPr>
              <a:t>(1) 액션 클라이언트 선언		: arithmetic_action_client</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ko-KR" sz="1200">
                <a:solidFill>
                  <a:schemeClr val="dk1"/>
                </a:solidFill>
                <a:latin typeface="Calibri"/>
                <a:ea typeface="Calibri"/>
                <a:cs typeface="Calibri"/>
                <a:sym typeface="Calibri"/>
              </a:rPr>
              <a:t>(2) 액션 목표값 전달 함수 선언	: send_goal_future</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ko-KR" sz="1200">
                <a:solidFill>
                  <a:schemeClr val="dk1"/>
                </a:solidFill>
                <a:latin typeface="Calibri"/>
                <a:ea typeface="Calibri"/>
                <a:cs typeface="Calibri"/>
                <a:sym typeface="Calibri"/>
              </a:rPr>
              <a:t>(3) 액션 피드백값 콜백 함수 선언	: get_arithmetic_action_feedback</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ko-KR" sz="1200">
                <a:solidFill>
                  <a:schemeClr val="dk1"/>
                </a:solidFill>
                <a:latin typeface="Calibri"/>
                <a:ea typeface="Calibri"/>
                <a:cs typeface="Calibri"/>
                <a:sym typeface="Calibri"/>
              </a:rPr>
              <a:t>(4) 액션 상태값 콜백 함수 선언	: get_arithmetic_action_goal</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ko-KR" sz="1200">
                <a:solidFill>
                  <a:schemeClr val="dk1"/>
                </a:solidFill>
                <a:latin typeface="Calibri"/>
                <a:ea typeface="Calibri"/>
                <a:cs typeface="Calibri"/>
                <a:sym typeface="Calibri"/>
              </a:rPr>
              <a:t>(5) 액션 결괏값 콜백 함수 선언	: </a:t>
            </a:r>
            <a:r>
              <a:rPr b="1" lang="ko-KR" sz="1200">
                <a:solidFill>
                  <a:schemeClr val="dk1"/>
                </a:solidFill>
                <a:latin typeface="Calibri"/>
                <a:ea typeface="Calibri"/>
                <a:cs typeface="Calibri"/>
                <a:sym typeface="Calibri"/>
              </a:rPr>
              <a:t>get_arithmetic_action_result</a:t>
            </a:r>
            <a:endParaRPr b="1"/>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0" name="Shape 2510"/>
        <p:cNvGrpSpPr/>
        <p:nvPr/>
      </p:nvGrpSpPr>
      <p:grpSpPr>
        <a:xfrm>
          <a:off x="0" y="0"/>
          <a:ext cx="0" cy="0"/>
          <a:chOff x="0" y="0"/>
          <a:chExt cx="0" cy="0"/>
        </a:xfrm>
      </p:grpSpPr>
      <p:sp>
        <p:nvSpPr>
          <p:cNvPr id="2511" name="Google Shape;2511;p32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a:t>
            </a:r>
            <a:r>
              <a:rPr lang="ko-KR"/>
              <a:t>클라이언트</a:t>
            </a:r>
            <a:r>
              <a:rPr lang="ko-KR"/>
              <a:t> 코드</a:t>
            </a:r>
            <a:endParaRPr/>
          </a:p>
        </p:txBody>
      </p:sp>
      <p:sp>
        <p:nvSpPr>
          <p:cNvPr id="2512" name="Google Shape;2512;p323"/>
          <p:cNvSpPr txBox="1"/>
          <p:nvPr>
            <p:ph idx="1" type="body"/>
          </p:nvPr>
        </p:nvSpPr>
        <p:spPr>
          <a:xfrm>
            <a:off x="5130000" y="902000"/>
            <a:ext cx="3693300" cy="11433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a:t>
            </a:r>
            <a:r>
              <a:rPr b="1" lang="ko-KR" sz="1200"/>
              <a:t>액션 피드백값 콜백 함수</a:t>
            </a:r>
            <a:r>
              <a:rPr lang="ko-KR" sz="1200"/>
              <a:t>"는 다음과 같다. 액션 피드백을 액션 서버로부터 전달 받으면 </a:t>
            </a:r>
            <a:r>
              <a:rPr lang="ko-KR" sz="1200"/>
              <a:t>g</a:t>
            </a:r>
            <a:r>
              <a:rPr b="1" lang="ko-KR" sz="1200"/>
              <a:t>et_arithmetic_action_feedback</a:t>
            </a:r>
            <a:r>
              <a:rPr lang="ko-KR" sz="1200"/>
              <a:t> 콜백함수가 실행되는데 피드백인 feedback_msg.feedback.formula 값을 받아 get_logger().info() 함수를 이용해 터미널창에 출력하는 것이다.</a:t>
            </a:r>
            <a:endParaRPr sz="1200"/>
          </a:p>
        </p:txBody>
      </p:sp>
      <p:sp>
        <p:nvSpPr>
          <p:cNvPr id="2513" name="Google Shape;2513;p323"/>
          <p:cNvSpPr txBox="1"/>
          <p:nvPr/>
        </p:nvSpPr>
        <p:spPr>
          <a:xfrm>
            <a:off x="450000" y="900000"/>
            <a:ext cx="4680000" cy="1170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def get_arithmetic_action_feedback(self, feedback_msg):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action_feedback = feedback_msg.feedback.formula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self.get_logger().info('Action feedback: {0}'.format(action_feedback))</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514" name="Google Shape;2514;p323"/>
          <p:cNvSpPr txBox="1"/>
          <p:nvPr/>
        </p:nvSpPr>
        <p:spPr>
          <a:xfrm>
            <a:off x="450000" y="2202600"/>
            <a:ext cx="4680000" cy="2105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def get_arithmetic_action_goal(self, future):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goal_handle = future.result()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if not goal_handle.accepted:</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self.get_logger().warning('Action goal rejected.')</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return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self.get_logger().info('Action goal accepted.')</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self.action_result_future = goal_handle.get_result_async()</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self.action_result_future.add_done_callback(self.get_arithmetic_action_result)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515" name="Google Shape;2515;p323"/>
          <p:cNvSpPr txBox="1"/>
          <p:nvPr>
            <p:ph idx="1" type="body"/>
          </p:nvPr>
        </p:nvSpPr>
        <p:spPr>
          <a:xfrm>
            <a:off x="5130000" y="2197400"/>
            <a:ext cx="3693300" cy="21108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다음은 "</a:t>
            </a:r>
            <a:r>
              <a:rPr b="1" lang="ko-KR" sz="1200"/>
              <a:t>액션 상태값 콜백 함수</a:t>
            </a:r>
            <a:r>
              <a:rPr lang="ko-KR" sz="1200"/>
              <a:t>" 이다. 이 함수는 비동기 future task로 선언된 send_goal_future의 add_done_callback 함수를 통해 콜백함수로 선언된 함수로 </a:t>
            </a:r>
            <a:r>
              <a:rPr b="1" lang="ko-KR" sz="1200"/>
              <a:t>액션 서버가 액션 목표값을 전달 받고</a:t>
            </a:r>
            <a:r>
              <a:rPr lang="ko-KR" sz="1200"/>
              <a:t> ROS 2 액션 (action)' 강좌에서 설명하였던 </a:t>
            </a:r>
            <a:r>
              <a:rPr b="1" lang="ko-KR" sz="1200"/>
              <a:t>Goal State Machine의 accepted 상태일 때를 확인하여 처리하는 구문</a:t>
            </a:r>
            <a:r>
              <a:rPr lang="ko-KR" sz="1200"/>
              <a:t>이다. 액션 목표값을 문제없이 전달하였다면 액션 결괏값 콜백 함수를 선언하게 된다. 여기서 콜백 함수는 후술할 get_arithmetic_action_result 함수이다.</a:t>
            </a:r>
            <a:endParaRPr sz="1200"/>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0" name="Shape 2520"/>
        <p:cNvGrpSpPr/>
        <p:nvPr/>
      </p:nvGrpSpPr>
      <p:grpSpPr>
        <a:xfrm>
          <a:off x="0" y="0"/>
          <a:ext cx="0" cy="0"/>
          <a:chOff x="0" y="0"/>
          <a:chExt cx="0" cy="0"/>
        </a:xfrm>
      </p:grpSpPr>
      <p:sp>
        <p:nvSpPr>
          <p:cNvPr id="2521" name="Google Shape;2521;p32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a:t>
            </a:r>
            <a:r>
              <a:rPr lang="ko-KR"/>
              <a:t>클라이언트</a:t>
            </a:r>
            <a:r>
              <a:rPr lang="ko-KR"/>
              <a:t> 코드</a:t>
            </a:r>
            <a:endParaRPr/>
          </a:p>
        </p:txBody>
      </p:sp>
      <p:sp>
        <p:nvSpPr>
          <p:cNvPr id="2522" name="Google Shape;2522;p324"/>
          <p:cNvSpPr txBox="1"/>
          <p:nvPr>
            <p:ph idx="1" type="body"/>
          </p:nvPr>
        </p:nvSpPr>
        <p:spPr>
          <a:xfrm>
            <a:off x="5130000" y="902000"/>
            <a:ext cx="3693300" cy="32406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앞서 지정한 "</a:t>
            </a:r>
            <a:r>
              <a:rPr b="1" lang="ko-KR" sz="1200"/>
              <a:t>액션 결괏값 콜백 함수</a:t>
            </a:r>
            <a:r>
              <a:rPr lang="ko-KR" sz="1200"/>
              <a:t>"는 다음과 같다. 비동기 future task로 </a:t>
            </a:r>
            <a:r>
              <a:rPr b="1" lang="ko-KR" sz="1200"/>
              <a:t>현재의 상태값(status)과 결괏값(result)을 받고</a:t>
            </a:r>
            <a:r>
              <a:rPr lang="ko-KR" sz="1200"/>
              <a:t>, </a:t>
            </a:r>
            <a:r>
              <a:rPr b="1" lang="ko-KR" sz="1200"/>
              <a:t>상태 값이 STATUS_SUCCEEDED 일 때 액션 서버로부터 전달 받은 액션 결괏값인 계산식(action_result.all_formula)과 연산 합계(action_result.total_sum)를 터미널 창에 출력</a:t>
            </a:r>
            <a:r>
              <a:rPr lang="ko-KR" sz="1200"/>
              <a:t>하게 된다.</a:t>
            </a:r>
            <a:endParaRPr sz="1200"/>
          </a:p>
        </p:txBody>
      </p:sp>
      <p:sp>
        <p:nvSpPr>
          <p:cNvPr id="2523" name="Google Shape;2523;p324"/>
          <p:cNvSpPr txBox="1"/>
          <p:nvPr/>
        </p:nvSpPr>
        <p:spPr>
          <a:xfrm>
            <a:off x="450000" y="900000"/>
            <a:ext cx="4680000" cy="3240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def get_arithmetic_action_result(self, future):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action_status = future.result().status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action_result = future.result().result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if action_status == GoalStatus.STATUS_SUCCEEDED:</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self.get_logger().info('Action succeeded!')</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'Action result(all formula): {0}'.format(action_result.all_formula))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self.get_logger().info(</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'Action result(total sum): {0}'.format(action_result.total_sum))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else: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self.get_logger().warning(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'Action failed with status: {0}'.format(action_status))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8" name="Shape 2528"/>
        <p:cNvGrpSpPr/>
        <p:nvPr/>
      </p:nvGrpSpPr>
      <p:grpSpPr>
        <a:xfrm>
          <a:off x="0" y="0"/>
          <a:ext cx="0" cy="0"/>
          <a:chOff x="0" y="0"/>
          <a:chExt cx="0" cy="0"/>
        </a:xfrm>
      </p:grpSpPr>
      <p:sp>
        <p:nvSpPr>
          <p:cNvPr id="2529" name="Google Shape;2529;p32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액션 클라이언트 노드 실행 코드</a:t>
            </a:r>
            <a:endParaRPr/>
          </a:p>
        </p:txBody>
      </p:sp>
      <p:sp>
        <p:nvSpPr>
          <p:cNvPr id="2530" name="Google Shape;2530;p325"/>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액션 클라이언트 노드인 checker 노드는 `topic_service_action_rclpy_example` 패키지의 일부로 패키지 설정 파일에 `entry_points`로 실행 가능한 콘솔 스크립트의 이름과 호출 함수를 기입하도록 되어 있는데 우리는 하기와 같이 4개의 노드를 작성하고 `ros2 run` 과 같은 노드 실행 명령어를 통하여 각각의 노드를 실행시키고 있다.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checker 노드는 topic_service_action_rclpy_example 패키지의 checker 폴더에 main.py의 main문에 실행 코드가 담겨져 있다.</a:t>
            </a:r>
            <a:endParaRPr sz="1200"/>
          </a:p>
        </p:txBody>
      </p:sp>
      <p:sp>
        <p:nvSpPr>
          <p:cNvPr id="2531" name="Google Shape;2531;p325"/>
          <p:cNvSpPr txBox="1"/>
          <p:nvPr/>
        </p:nvSpPr>
        <p:spPr>
          <a:xfrm>
            <a:off x="450000" y="900000"/>
            <a:ext cx="468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entry_points={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'console_scripts':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'argument = topic_service_action_rclpy_example.arithmetic.argument:main',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'operator = topic_service_action_rclpy_example.arithmetic.operator:main',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'calculator = topic_service_action_rclpy_example.calculator.main:main',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'checker = topic_service_action_rclpy_example.checker.main:main',</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6" name="Shape 2536"/>
        <p:cNvGrpSpPr/>
        <p:nvPr/>
      </p:nvGrpSpPr>
      <p:grpSpPr>
        <a:xfrm>
          <a:off x="0" y="0"/>
          <a:ext cx="0" cy="0"/>
          <a:chOff x="0" y="0"/>
          <a:chExt cx="0" cy="0"/>
        </a:xfrm>
      </p:grpSpPr>
      <p:sp>
        <p:nvSpPr>
          <p:cNvPr id="2537" name="Google Shape;2537;p32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액션 클라이언트 노드 실행 코드</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38" name="Google Shape;2538;p326"/>
          <p:cNvSpPr txBox="1"/>
          <p:nvPr>
            <p:ph idx="1" type="body"/>
          </p:nvPr>
        </p:nvSpPr>
        <p:spPr>
          <a:xfrm>
            <a:off x="5130000" y="902000"/>
            <a:ext cx="3693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a:t>
            </a:r>
            <a:r>
              <a:rPr b="1" lang="ko-KR" sz="1200"/>
              <a:t>main</a:t>
            </a:r>
            <a:r>
              <a:rPr lang="ko-KR" sz="1200"/>
              <a:t>함수가 실행 코드인데 rclpy.init를 이용하여 초기화하고 위에서 작성한 </a:t>
            </a:r>
            <a:r>
              <a:rPr b="1" lang="ko-KR" sz="1200"/>
              <a:t>Checker</a:t>
            </a:r>
            <a:r>
              <a:rPr lang="ko-KR" sz="1200"/>
              <a:t> 클래스를 </a:t>
            </a:r>
            <a:r>
              <a:rPr b="1" lang="ko-KR" sz="1200"/>
              <a:t>checker</a:t>
            </a:r>
            <a:r>
              <a:rPr lang="ko-KR" sz="1200"/>
              <a:t>라는 이름으로 생성한 다음 </a:t>
            </a:r>
            <a:r>
              <a:rPr b="1" lang="ko-KR" sz="1200"/>
              <a:t>액션 목표값을 전달하는 send_goal_total_sum 함수</a:t>
            </a:r>
            <a:r>
              <a:rPr lang="ko-KR" sz="1200"/>
              <a:t>를 실행시키고 있다.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여기서 args.goal_total_sum와 같이 프로그램의 실행 인자를 사용하는 부분이 있는데 이는 추후 강좌에서 자세히 다루도록 하겠다. 우선 실행 인자로 사용자가 노드를 실행시킬 때 액션 목표값을 설정할 수 있고 지정하지 않았을 때에는 50이라는 초깃값이 입력된다는 것만 알아두자.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목표값 전달 이후에는 rclpy.spin 함수를 이용하여 rclpy의 콜백함수가 실행될 수 있도록 하고 있다.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그 이외에는 지금까지 다른 강좌에서 설명한 바와 같이 종료 `Ctrl + c`와 같은 인터럽트 시그널 예외 상황에서는 checker를 소멸시키고 rclpy.shutdown 함수로 노드를 종료하게 된다. 약간의 차이점이 있다면 다른 토픽과 서비스와는 달리 액션은 별도로 `checker.arithmetic_action_client.destroy()` 와 같이 소멸시켜야 한다는 것이다.</a:t>
            </a:r>
            <a:endParaRPr sz="1200"/>
          </a:p>
          <a:p>
            <a:pPr indent="0" lvl="0" marL="0" rtl="0" algn="l">
              <a:spcBef>
                <a:spcPts val="0"/>
              </a:spcBef>
              <a:spcAft>
                <a:spcPts val="0"/>
              </a:spcAft>
              <a:buNone/>
            </a:pPr>
            <a:r>
              <a:t/>
            </a:r>
            <a:endParaRPr sz="1200"/>
          </a:p>
        </p:txBody>
      </p:sp>
      <p:sp>
        <p:nvSpPr>
          <p:cNvPr id="2539" name="Google Shape;2539;p326"/>
          <p:cNvSpPr txBox="1"/>
          <p:nvPr/>
        </p:nvSpPr>
        <p:spPr>
          <a:xfrm>
            <a:off x="450000" y="900000"/>
            <a:ext cx="4680000" cy="4212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700">
                <a:solidFill>
                  <a:srgbClr val="FFFFFF"/>
                </a:solidFill>
                <a:latin typeface="Calibri"/>
                <a:ea typeface="Calibri"/>
                <a:cs typeface="Calibri"/>
                <a:sym typeface="Calibri"/>
              </a:rPr>
              <a:t>import argparse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import sys</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import rclpy</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from topic_service_action_rclpy_example.checker.checker import Checker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def main(argv=sys.argv[1:]):</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parser = argparse.ArgumentParser(formatter_class=argparse.ArgumentDefaultsHelpFormatter)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parser.add_argument(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'-g',</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'--goal_total_sum',</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type=int,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default=50,</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help='Target goal value of total sum')</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parser.add_argument(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'argv', nargs=argparse.REMAINDER,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help='Pass arbitrary arguments to the executable')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args = parser.parse_args()</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rclpy.init(args=args.argv)</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try:</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checker = Checker()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checker.send_goal_total_sum(args.goal_total_sum)</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try:</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rclpy.spin(checker)</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except KeyboardInterrupt: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checker.get_logger().info('Keyboard Interrupt (SIGINT)')</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finally:</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checker.arithmetic_action_client.destroy()</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checker.destroy_node()</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finally:</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rclpy.shutdown()</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if __name__ == '__main__':</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rPr b="1" lang="ko-KR" sz="700">
                <a:solidFill>
                  <a:srgbClr val="FFFFFF"/>
                </a:solidFill>
                <a:latin typeface="Calibri"/>
                <a:ea typeface="Calibri"/>
                <a:cs typeface="Calibri"/>
                <a:sym typeface="Calibri"/>
              </a:rPr>
              <a:t>    main()</a:t>
            </a:r>
            <a:endParaRPr b="1" sz="700">
              <a:solidFill>
                <a:srgbClr val="FFFFFF"/>
              </a:solidFill>
              <a:latin typeface="Calibri"/>
              <a:ea typeface="Calibri"/>
              <a:cs typeface="Calibri"/>
              <a:sym typeface="Calibri"/>
            </a:endParaRPr>
          </a:p>
          <a:p>
            <a:pPr indent="0" lvl="0" marL="0" rtl="0" algn="l">
              <a:spcBef>
                <a:spcPts val="0"/>
              </a:spcBef>
              <a:spcAft>
                <a:spcPts val="0"/>
              </a:spcAft>
              <a:buNone/>
            </a:pPr>
            <a:r>
              <a:t/>
            </a:r>
            <a:endParaRPr b="1" sz="700">
              <a:solidFill>
                <a:srgbClr val="FFFFFF"/>
              </a:solidFill>
              <a:latin typeface="Calibri"/>
              <a:ea typeface="Calibri"/>
              <a:cs typeface="Calibri"/>
              <a:sym typeface="Calibri"/>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4" name="Shape 2544"/>
        <p:cNvGrpSpPr/>
        <p:nvPr/>
      </p:nvGrpSpPr>
      <p:grpSpPr>
        <a:xfrm>
          <a:off x="0" y="0"/>
          <a:ext cx="0" cy="0"/>
          <a:chOff x="0" y="0"/>
          <a:chExt cx="0" cy="0"/>
        </a:xfrm>
      </p:grpSpPr>
      <p:sp>
        <p:nvSpPr>
          <p:cNvPr id="2545" name="Google Shape;2545;p327"/>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546" name="Google Shape;2546;p327"/>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파라미터 프로그래밍</a:t>
            </a:r>
            <a:br>
              <a:rPr b="1" lang="ko-KR" sz="3600">
                <a:latin typeface="Calibri"/>
                <a:ea typeface="Calibri"/>
                <a:cs typeface="Calibri"/>
                <a:sym typeface="Calibri"/>
              </a:rPr>
            </a:br>
            <a:r>
              <a:rPr b="1" lang="ko-KR" sz="3600">
                <a:latin typeface="Calibri"/>
                <a:ea typeface="Calibri"/>
                <a:cs typeface="Calibri"/>
                <a:sym typeface="Calibri"/>
              </a:rPr>
              <a:t>(Python)</a:t>
            </a:r>
            <a:endParaRPr b="1" sz="3600">
              <a:latin typeface="Calibri"/>
              <a:ea typeface="Calibri"/>
              <a:cs typeface="Calibri"/>
              <a:sym typeface="Calibri"/>
            </a:endParaRPr>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1" name="Shape 2551"/>
        <p:cNvGrpSpPr/>
        <p:nvPr/>
      </p:nvGrpSpPr>
      <p:grpSpPr>
        <a:xfrm>
          <a:off x="0" y="0"/>
          <a:ext cx="0" cy="0"/>
          <a:chOff x="0" y="0"/>
          <a:chExt cx="0" cy="0"/>
        </a:xfrm>
      </p:grpSpPr>
      <p:sp>
        <p:nvSpPr>
          <p:cNvPr id="2552" name="Google Shape;2552;p32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(parameter)</a:t>
            </a:r>
            <a:endParaRPr/>
          </a:p>
        </p:txBody>
      </p:sp>
      <p:sp>
        <p:nvSpPr>
          <p:cNvPr id="2553" name="Google Shape;2553;p32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우리는 이전 강좌에서 토픽, 서비스, 액션 관련 프로그래밍을 익히기 위하여 argument, operator, calculator, checker 노드를 작성해 보았다. 이들 노드 중에서 다음 그림과 같이 argument 노드와 calculator 노드는 파라미터를 사용하고 있다. argument 노드는 QoS 설정과 랜덤으로 생성되는 변수 a, b의 램덤 생성 범위를 파라미터를 이용했었고 calculator 노드는 QoS 설정을 사용하였다. 우리는 여기서</a:t>
            </a:r>
            <a:r>
              <a:rPr b="1" lang="ko-KR" sz="1400"/>
              <a:t> argument 노드에서 사용되는 파라미터</a:t>
            </a:r>
            <a:r>
              <a:rPr lang="ko-KR" sz="1400"/>
              <a:t>에 대해 자세히 알아볼 것이다.</a:t>
            </a:r>
            <a:endParaRPr sz="1400"/>
          </a:p>
        </p:txBody>
      </p:sp>
      <p:pic>
        <p:nvPicPr>
          <p:cNvPr id="2554" name="Google Shape;2554;p328"/>
          <p:cNvPicPr preferRelativeResize="0"/>
          <p:nvPr/>
        </p:nvPicPr>
        <p:blipFill rotWithShape="1">
          <a:blip r:embed="rId3">
            <a:alphaModFix/>
          </a:blip>
          <a:srcRect b="0" l="0" r="0" t="8734"/>
          <a:stretch/>
        </p:blipFill>
        <p:spPr>
          <a:xfrm>
            <a:off x="1718750" y="2153025"/>
            <a:ext cx="5706499" cy="2929450"/>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32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설정</a:t>
            </a:r>
            <a:endParaRPr/>
          </a:p>
        </p:txBody>
      </p:sp>
      <p:sp>
        <p:nvSpPr>
          <p:cNvPr id="2561" name="Google Shape;2561;p32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argument 노드에서 파라미터를 선언하고 파라미터 값이 변경되는 함수에 대해 자세히 알아보도록 하자. Argument 클래스의 생성자 부분에서 다음과 같은 코드가 있다. ROS 2에서 파라미터를 사용하려면 하기와 같이 크게 3가지의 요소가 필요하다.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ko-KR" sz="1400"/>
              <a:t>1) declare_parameter 함수</a:t>
            </a:r>
            <a:endParaRPr b="1" sz="1400"/>
          </a:p>
          <a:p>
            <a:pPr indent="0" lvl="0" marL="0" rtl="0" algn="l">
              <a:spcBef>
                <a:spcPts val="0"/>
              </a:spcBef>
              <a:spcAft>
                <a:spcPts val="0"/>
              </a:spcAft>
              <a:buClr>
                <a:schemeClr val="dk1"/>
              </a:buClr>
              <a:buSzPts val="1100"/>
              <a:buFont typeface="Arial"/>
              <a:buNone/>
            </a:pPr>
            <a:r>
              <a:rPr b="1" lang="ko-KR" sz="1400"/>
              <a:t>2) get_parameter 함수</a:t>
            </a:r>
            <a:endParaRPr b="1" sz="1400"/>
          </a:p>
          <a:p>
            <a:pPr indent="0" lvl="0" marL="0" rtl="0" algn="l">
              <a:spcBef>
                <a:spcPts val="0"/>
              </a:spcBef>
              <a:spcAft>
                <a:spcPts val="0"/>
              </a:spcAft>
              <a:buClr>
                <a:schemeClr val="dk1"/>
              </a:buClr>
              <a:buSzPts val="1100"/>
              <a:buFont typeface="Arial"/>
              <a:buNone/>
            </a:pPr>
            <a:r>
              <a:rPr b="1" lang="ko-KR" sz="1400"/>
              <a:t>3) add_on_set_parameters_callback 함수</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​1)번의 </a:t>
            </a:r>
            <a:r>
              <a:rPr b="1" lang="ko-KR" sz="1400"/>
              <a:t>declare_parameter</a:t>
            </a:r>
            <a:r>
              <a:rPr lang="ko-KR" sz="1400"/>
              <a:t> 함수는 </a:t>
            </a:r>
            <a:r>
              <a:rPr b="1" lang="ko-KR" sz="1400"/>
              <a:t>노드에서 사용할 파라미터의 고유 이름을 지정하고 초깃값을 설정한다</a:t>
            </a:r>
            <a:r>
              <a:rPr lang="ko-KR" sz="1400"/>
              <a:t>. 파라미터를 설명하는 descriptor를 추가하기도 하는데 여기서는 생략했다.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2)번의 </a:t>
            </a:r>
            <a:r>
              <a:rPr b="1" lang="ko-KR" sz="1400"/>
              <a:t>get_parameter</a:t>
            </a:r>
            <a:r>
              <a:rPr lang="ko-KR" sz="1400"/>
              <a:t> 함수는 </a:t>
            </a:r>
            <a:r>
              <a:rPr b="1" lang="ko-KR" sz="1400"/>
              <a:t>노드에서 사용할 파라미터의 값을 불러오는 것</a:t>
            </a:r>
            <a:r>
              <a:rPr lang="ko-KR" sz="1400"/>
              <a:t>으로 선언된 파라미터 고유 이름을 이용하여 지정된 파라미터 값을 불러온다. 이는 주로 launch 파일에서 선언된 *.yaml 형태의 파라미터 파일의 값을 불러오는데 사용된다.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3)번의 </a:t>
            </a:r>
            <a:r>
              <a:rPr b="1" lang="ko-KR" sz="1400"/>
              <a:t>add_on_set_parameters_callback</a:t>
            </a:r>
            <a:r>
              <a:rPr lang="ko-KR" sz="1400"/>
              <a:t> 함수는 </a:t>
            </a:r>
            <a:r>
              <a:rPr b="1" lang="ko-KR" sz="1400"/>
              <a:t>서비스 형태로 파라미터 변경 요청이 있을 때 사용되는 함수로 지정된 콜백 함수를 호출하게 된다.</a:t>
            </a:r>
            <a:endParaRPr b="1" sz="1400"/>
          </a:p>
          <a:p>
            <a:pPr indent="0" lvl="0" marL="0" rtl="0" algn="l">
              <a:spcBef>
                <a:spcPts val="0"/>
              </a:spcBef>
              <a:spcAft>
                <a:spcPts val="0"/>
              </a:spcAft>
              <a:buNone/>
            </a:pPr>
            <a:r>
              <a:t/>
            </a:r>
            <a:endParaRPr sz="1400"/>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33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파라미터 설정</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68" name="Google Shape;2568;p330"/>
          <p:cNvSpPr txBox="1"/>
          <p:nvPr/>
        </p:nvSpPr>
        <p:spPr>
          <a:xfrm>
            <a:off x="450000" y="900000"/>
            <a:ext cx="5760000" cy="2019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2C13F"/>
                </a:solidFill>
                <a:latin typeface="Calibri"/>
                <a:ea typeface="Calibri"/>
                <a:cs typeface="Calibri"/>
                <a:sym typeface="Calibri"/>
              </a:rPr>
              <a:t>class</a:t>
            </a:r>
            <a:r>
              <a:rPr lang="ko-KR" sz="1000">
                <a:solidFill>
                  <a:srgbClr val="FFFFFF"/>
                </a:solidFill>
                <a:latin typeface="Calibri"/>
                <a:ea typeface="Calibri"/>
                <a:cs typeface="Calibri"/>
                <a:sym typeface="Calibri"/>
              </a:rPr>
              <a:t> Argument(Node)</a:t>
            </a:r>
            <a:r>
              <a:rPr lang="ko-KR" sz="1000">
                <a:solidFill>
                  <a:srgbClr val="9FBA45"/>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def </a:t>
            </a:r>
            <a:r>
              <a:rPr lang="ko-KR" sz="1000">
                <a:solidFill>
                  <a:srgbClr val="36BCFC"/>
                </a:solidFill>
                <a:latin typeface="Calibri"/>
                <a:ea typeface="Calibri"/>
                <a:cs typeface="Calibri"/>
                <a:sym typeface="Calibri"/>
              </a:rPr>
              <a:t>__init__</a:t>
            </a:r>
            <a:r>
              <a:rPr lang="ko-KR" sz="1000">
                <a:solidFill>
                  <a:srgbClr val="FFFFFF"/>
                </a:solidFill>
                <a:latin typeface="Calibri"/>
                <a:ea typeface="Calibri"/>
                <a:cs typeface="Calibri"/>
                <a:sym typeface="Calibri"/>
              </a:rPr>
              <a:t>(self)</a:t>
            </a:r>
            <a:r>
              <a:rPr lang="ko-KR" sz="1000">
                <a:solidFill>
                  <a:srgbClr val="9FBA45"/>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a:t>
            </a:r>
            <a:r>
              <a:rPr lang="ko-KR" sz="1000">
                <a:solidFill>
                  <a:srgbClr val="F2C13F"/>
                </a:solidFill>
                <a:latin typeface="Calibri"/>
                <a:ea typeface="Calibri"/>
                <a:cs typeface="Calibri"/>
                <a:sym typeface="Calibri"/>
              </a:rPr>
              <a:t>super</a:t>
            </a:r>
            <a:r>
              <a:rPr lang="ko-KR" sz="1000">
                <a:solidFill>
                  <a:srgbClr val="FFFFFF"/>
                </a:solidFill>
                <a:latin typeface="Calibri"/>
                <a:ea typeface="Calibri"/>
                <a:cs typeface="Calibri"/>
                <a:sym typeface="Calibri"/>
              </a:rPr>
              <a:t>().</a:t>
            </a:r>
            <a:r>
              <a:rPr lang="ko-KR" sz="1000">
                <a:solidFill>
                  <a:srgbClr val="36BCFC"/>
                </a:solidFill>
                <a:latin typeface="Calibri"/>
                <a:ea typeface="Calibri"/>
                <a:cs typeface="Calibri"/>
                <a:sym typeface="Calibri"/>
              </a:rPr>
              <a:t>__init__</a:t>
            </a:r>
            <a:r>
              <a:rPr lang="ko-KR" sz="1000">
                <a:solidFill>
                  <a:srgbClr val="FFFFFF"/>
                </a:solidFill>
                <a:latin typeface="Calibri"/>
                <a:ea typeface="Calibri"/>
                <a:cs typeface="Calibri"/>
                <a:sym typeface="Calibri"/>
              </a:rPr>
              <a:t>(</a:t>
            </a:r>
            <a:r>
              <a:rPr lang="ko-KR" sz="1000">
                <a:solidFill>
                  <a:srgbClr val="F761AA"/>
                </a:solidFill>
                <a:latin typeface="Calibri"/>
                <a:ea typeface="Calibri"/>
                <a:cs typeface="Calibri"/>
                <a:sym typeface="Calibri"/>
              </a:rPr>
              <a:t>'argument'</a:t>
            </a:r>
            <a:r>
              <a:rPr lang="ko-KR" sz="1000">
                <a:solidFill>
                  <a:srgbClr val="FFFFFF"/>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self.</a:t>
            </a:r>
            <a:r>
              <a:rPr lang="ko-KR" sz="1000">
                <a:solidFill>
                  <a:srgbClr val="36BCFC"/>
                </a:solidFill>
                <a:latin typeface="Calibri"/>
                <a:ea typeface="Calibri"/>
                <a:cs typeface="Calibri"/>
                <a:sym typeface="Calibri"/>
              </a:rPr>
              <a:t>declare_parameter</a:t>
            </a:r>
            <a:r>
              <a:rPr lang="ko-KR" sz="1000">
                <a:solidFill>
                  <a:srgbClr val="FFFFFF"/>
                </a:solidFill>
                <a:latin typeface="Calibri"/>
                <a:ea typeface="Calibri"/>
                <a:cs typeface="Calibri"/>
                <a:sym typeface="Calibri"/>
              </a:rPr>
              <a:t>(</a:t>
            </a:r>
            <a:r>
              <a:rPr lang="ko-KR" sz="1000">
                <a:solidFill>
                  <a:srgbClr val="F761AA"/>
                </a:solidFill>
                <a:latin typeface="Calibri"/>
                <a:ea typeface="Calibri"/>
                <a:cs typeface="Calibri"/>
                <a:sym typeface="Calibri"/>
              </a:rPr>
              <a:t>'qos_depth'</a:t>
            </a:r>
            <a:r>
              <a:rPr lang="ko-KR" sz="1000">
                <a:solidFill>
                  <a:srgbClr val="FFFFFF"/>
                </a:solidFill>
                <a:latin typeface="Calibri"/>
                <a:ea typeface="Calibri"/>
                <a:cs typeface="Calibri"/>
                <a:sym typeface="Calibri"/>
              </a:rPr>
              <a:t>, </a:t>
            </a:r>
            <a:r>
              <a:rPr lang="ko-KR" sz="1000">
                <a:solidFill>
                  <a:srgbClr val="F86634"/>
                </a:solidFill>
                <a:latin typeface="Calibri"/>
                <a:ea typeface="Calibri"/>
                <a:cs typeface="Calibri"/>
                <a:sym typeface="Calibri"/>
              </a:rPr>
              <a:t>10</a:t>
            </a:r>
            <a:r>
              <a:rPr lang="ko-KR" sz="1000">
                <a:solidFill>
                  <a:srgbClr val="FFFFFF"/>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qos_depth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self.</a:t>
            </a:r>
            <a:r>
              <a:rPr lang="ko-KR" sz="1000">
                <a:solidFill>
                  <a:srgbClr val="36BCFC"/>
                </a:solidFill>
                <a:latin typeface="Calibri"/>
                <a:ea typeface="Calibri"/>
                <a:cs typeface="Calibri"/>
                <a:sym typeface="Calibri"/>
              </a:rPr>
              <a:t>get_parameter</a:t>
            </a:r>
            <a:r>
              <a:rPr lang="ko-KR" sz="1000">
                <a:solidFill>
                  <a:srgbClr val="FFFFFF"/>
                </a:solidFill>
                <a:latin typeface="Calibri"/>
                <a:ea typeface="Calibri"/>
                <a:cs typeface="Calibri"/>
                <a:sym typeface="Calibri"/>
              </a:rPr>
              <a:t>(</a:t>
            </a:r>
            <a:r>
              <a:rPr lang="ko-KR" sz="1000">
                <a:solidFill>
                  <a:srgbClr val="F761AA"/>
                </a:solidFill>
                <a:latin typeface="Calibri"/>
                <a:ea typeface="Calibri"/>
                <a:cs typeface="Calibri"/>
                <a:sym typeface="Calibri"/>
              </a:rPr>
              <a:t>'qos_depth'</a:t>
            </a:r>
            <a:r>
              <a:rPr lang="ko-KR" sz="1000">
                <a:solidFill>
                  <a:srgbClr val="FFFFFF"/>
                </a:solidFill>
                <a:latin typeface="Calibri"/>
                <a:ea typeface="Calibri"/>
                <a:cs typeface="Calibri"/>
                <a:sym typeface="Calibri"/>
              </a:rPr>
              <a:t>).value</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self.</a:t>
            </a:r>
            <a:r>
              <a:rPr lang="ko-KR" sz="1000">
                <a:solidFill>
                  <a:srgbClr val="36BCFC"/>
                </a:solidFill>
                <a:latin typeface="Calibri"/>
                <a:ea typeface="Calibri"/>
                <a:cs typeface="Calibri"/>
                <a:sym typeface="Calibri"/>
              </a:rPr>
              <a:t>declare_parameter</a:t>
            </a:r>
            <a:r>
              <a:rPr lang="ko-KR" sz="1000">
                <a:solidFill>
                  <a:srgbClr val="FFFFFF"/>
                </a:solidFill>
                <a:latin typeface="Calibri"/>
                <a:ea typeface="Calibri"/>
                <a:cs typeface="Calibri"/>
                <a:sym typeface="Calibri"/>
              </a:rPr>
              <a:t>(</a:t>
            </a:r>
            <a:r>
              <a:rPr lang="ko-KR" sz="1000">
                <a:solidFill>
                  <a:srgbClr val="F761AA"/>
                </a:solidFill>
                <a:latin typeface="Calibri"/>
                <a:ea typeface="Calibri"/>
                <a:cs typeface="Calibri"/>
                <a:sym typeface="Calibri"/>
              </a:rPr>
              <a:t>'min_random_num'</a:t>
            </a:r>
            <a:r>
              <a:rPr lang="ko-KR" sz="1000">
                <a:solidFill>
                  <a:srgbClr val="FFFFFF"/>
                </a:solidFill>
                <a:latin typeface="Calibri"/>
                <a:ea typeface="Calibri"/>
                <a:cs typeface="Calibri"/>
                <a:sym typeface="Calibri"/>
              </a:rPr>
              <a:t>, </a:t>
            </a:r>
            <a:r>
              <a:rPr lang="ko-KR" sz="1000">
                <a:solidFill>
                  <a:srgbClr val="F86634"/>
                </a:solidFill>
                <a:latin typeface="Calibri"/>
                <a:ea typeface="Calibri"/>
                <a:cs typeface="Calibri"/>
                <a:sym typeface="Calibri"/>
              </a:rPr>
              <a:t>0</a:t>
            </a:r>
            <a:r>
              <a:rPr lang="ko-KR" sz="1000">
                <a:solidFill>
                  <a:srgbClr val="FFFFFF"/>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self.min_random_num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self.</a:t>
            </a:r>
            <a:r>
              <a:rPr lang="ko-KR" sz="1000">
                <a:solidFill>
                  <a:srgbClr val="36BCFC"/>
                </a:solidFill>
                <a:latin typeface="Calibri"/>
                <a:ea typeface="Calibri"/>
                <a:cs typeface="Calibri"/>
                <a:sym typeface="Calibri"/>
              </a:rPr>
              <a:t>get_parameter</a:t>
            </a:r>
            <a:r>
              <a:rPr lang="ko-KR" sz="1000">
                <a:solidFill>
                  <a:srgbClr val="FFFFFF"/>
                </a:solidFill>
                <a:latin typeface="Calibri"/>
                <a:ea typeface="Calibri"/>
                <a:cs typeface="Calibri"/>
                <a:sym typeface="Calibri"/>
              </a:rPr>
              <a:t>(</a:t>
            </a:r>
            <a:r>
              <a:rPr lang="ko-KR" sz="1000">
                <a:solidFill>
                  <a:srgbClr val="F761AA"/>
                </a:solidFill>
                <a:latin typeface="Calibri"/>
                <a:ea typeface="Calibri"/>
                <a:cs typeface="Calibri"/>
                <a:sym typeface="Calibri"/>
              </a:rPr>
              <a:t>'min_random_num'</a:t>
            </a:r>
            <a:r>
              <a:rPr lang="ko-KR" sz="1000">
                <a:solidFill>
                  <a:srgbClr val="FFFFFF"/>
                </a:solidFill>
                <a:latin typeface="Calibri"/>
                <a:ea typeface="Calibri"/>
                <a:cs typeface="Calibri"/>
                <a:sym typeface="Calibri"/>
              </a:rPr>
              <a:t>).value</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self.</a:t>
            </a:r>
            <a:r>
              <a:rPr lang="ko-KR" sz="1000">
                <a:solidFill>
                  <a:srgbClr val="36BCFC"/>
                </a:solidFill>
                <a:latin typeface="Calibri"/>
                <a:ea typeface="Calibri"/>
                <a:cs typeface="Calibri"/>
                <a:sym typeface="Calibri"/>
              </a:rPr>
              <a:t>declare_parameter</a:t>
            </a:r>
            <a:r>
              <a:rPr lang="ko-KR" sz="1000">
                <a:solidFill>
                  <a:srgbClr val="FFFFFF"/>
                </a:solidFill>
                <a:latin typeface="Calibri"/>
                <a:ea typeface="Calibri"/>
                <a:cs typeface="Calibri"/>
                <a:sym typeface="Calibri"/>
              </a:rPr>
              <a:t>(</a:t>
            </a:r>
            <a:r>
              <a:rPr lang="ko-KR" sz="1000">
                <a:solidFill>
                  <a:srgbClr val="F761AA"/>
                </a:solidFill>
                <a:latin typeface="Calibri"/>
                <a:ea typeface="Calibri"/>
                <a:cs typeface="Calibri"/>
                <a:sym typeface="Calibri"/>
              </a:rPr>
              <a:t>'max_random_num'</a:t>
            </a:r>
            <a:r>
              <a:rPr lang="ko-KR" sz="1000">
                <a:solidFill>
                  <a:srgbClr val="FFFFFF"/>
                </a:solidFill>
                <a:latin typeface="Calibri"/>
                <a:ea typeface="Calibri"/>
                <a:cs typeface="Calibri"/>
                <a:sym typeface="Calibri"/>
              </a:rPr>
              <a:t>, </a:t>
            </a:r>
            <a:r>
              <a:rPr lang="ko-KR" sz="1000">
                <a:solidFill>
                  <a:srgbClr val="F86634"/>
                </a:solidFill>
                <a:latin typeface="Calibri"/>
                <a:ea typeface="Calibri"/>
                <a:cs typeface="Calibri"/>
                <a:sym typeface="Calibri"/>
              </a:rPr>
              <a:t>9</a:t>
            </a:r>
            <a:r>
              <a:rPr lang="ko-KR" sz="1000">
                <a:solidFill>
                  <a:srgbClr val="FFFFFF"/>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self.max_random_num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self.</a:t>
            </a:r>
            <a:r>
              <a:rPr lang="ko-KR" sz="1000">
                <a:solidFill>
                  <a:srgbClr val="36BCFC"/>
                </a:solidFill>
                <a:latin typeface="Calibri"/>
                <a:ea typeface="Calibri"/>
                <a:cs typeface="Calibri"/>
                <a:sym typeface="Calibri"/>
              </a:rPr>
              <a:t>get_parameter</a:t>
            </a:r>
            <a:r>
              <a:rPr lang="ko-KR" sz="1000">
                <a:solidFill>
                  <a:srgbClr val="FFFFFF"/>
                </a:solidFill>
                <a:latin typeface="Calibri"/>
                <a:ea typeface="Calibri"/>
                <a:cs typeface="Calibri"/>
                <a:sym typeface="Calibri"/>
              </a:rPr>
              <a:t>(</a:t>
            </a:r>
            <a:r>
              <a:rPr lang="ko-KR" sz="1000">
                <a:solidFill>
                  <a:srgbClr val="F761AA"/>
                </a:solidFill>
                <a:latin typeface="Calibri"/>
                <a:ea typeface="Calibri"/>
                <a:cs typeface="Calibri"/>
                <a:sym typeface="Calibri"/>
              </a:rPr>
              <a:t>'max_random_num'</a:t>
            </a:r>
            <a:r>
              <a:rPr lang="ko-KR" sz="1000">
                <a:solidFill>
                  <a:srgbClr val="FFFFFF"/>
                </a:solidFill>
                <a:latin typeface="Calibri"/>
                <a:ea typeface="Calibri"/>
                <a:cs typeface="Calibri"/>
                <a:sym typeface="Calibri"/>
              </a:rPr>
              <a:t>).value</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self.</a:t>
            </a:r>
            <a:r>
              <a:rPr lang="ko-KR" sz="1000">
                <a:solidFill>
                  <a:srgbClr val="36BCFC"/>
                </a:solidFill>
                <a:latin typeface="Calibri"/>
                <a:ea typeface="Calibri"/>
                <a:cs typeface="Calibri"/>
                <a:sym typeface="Calibri"/>
              </a:rPr>
              <a:t>add_on_set_parameters_callback</a:t>
            </a:r>
            <a:r>
              <a:rPr lang="ko-KR" sz="1000">
                <a:solidFill>
                  <a:srgbClr val="FFFFFF"/>
                </a:solidFill>
                <a:latin typeface="Calibri"/>
                <a:ea typeface="Calibri"/>
                <a:cs typeface="Calibri"/>
                <a:sym typeface="Calibri"/>
              </a:rPr>
              <a:t>(self.update_parameter)</a:t>
            </a:r>
            <a:endParaRPr b="1" sz="1000">
              <a:solidFill>
                <a:srgbClr val="FFFFFF"/>
              </a:solidFill>
              <a:latin typeface="Calibri"/>
              <a:ea typeface="Calibri"/>
              <a:cs typeface="Calibri"/>
              <a:sym typeface="Calibri"/>
            </a:endParaRPr>
          </a:p>
        </p:txBody>
      </p:sp>
      <p:sp>
        <p:nvSpPr>
          <p:cNvPr id="2569" name="Google Shape;2569;p330"/>
          <p:cNvSpPr txBox="1"/>
          <p:nvPr/>
        </p:nvSpPr>
        <p:spPr>
          <a:xfrm>
            <a:off x="450000" y="3020550"/>
            <a:ext cx="5760000" cy="2019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FFFFF"/>
                </a:solidFill>
                <a:latin typeface="Calibri"/>
                <a:ea typeface="Calibri"/>
                <a:cs typeface="Calibri"/>
                <a:sym typeface="Calibri"/>
              </a:rPr>
              <a:t>   def </a:t>
            </a:r>
            <a:r>
              <a:rPr lang="ko-KR" sz="1000">
                <a:solidFill>
                  <a:srgbClr val="36BCFC"/>
                </a:solidFill>
                <a:latin typeface="Calibri"/>
                <a:ea typeface="Calibri"/>
                <a:cs typeface="Calibri"/>
                <a:sym typeface="Calibri"/>
              </a:rPr>
              <a:t>update_parameter</a:t>
            </a:r>
            <a:r>
              <a:rPr lang="ko-KR" sz="1000">
                <a:solidFill>
                  <a:srgbClr val="FFFFFF"/>
                </a:solidFill>
                <a:latin typeface="Calibri"/>
                <a:ea typeface="Calibri"/>
                <a:cs typeface="Calibri"/>
                <a:sym typeface="Calibri"/>
              </a:rPr>
              <a:t>(self, params)</a:t>
            </a:r>
            <a:r>
              <a:rPr lang="ko-KR" sz="1000">
                <a:solidFill>
                  <a:srgbClr val="9FBA45"/>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a:t>
            </a:r>
            <a:r>
              <a:rPr lang="ko-KR" sz="1000">
                <a:solidFill>
                  <a:srgbClr val="F2C13F"/>
                </a:solidFill>
                <a:latin typeface="Calibri"/>
                <a:ea typeface="Calibri"/>
                <a:cs typeface="Calibri"/>
                <a:sym typeface="Calibri"/>
              </a:rPr>
              <a:t>for</a:t>
            </a:r>
            <a:r>
              <a:rPr lang="ko-KR" sz="1000">
                <a:solidFill>
                  <a:srgbClr val="FFFFFF"/>
                </a:solidFill>
                <a:latin typeface="Calibri"/>
                <a:ea typeface="Calibri"/>
                <a:cs typeface="Calibri"/>
                <a:sym typeface="Calibri"/>
              </a:rPr>
              <a:t> param </a:t>
            </a:r>
            <a:r>
              <a:rPr lang="ko-KR" sz="1000">
                <a:solidFill>
                  <a:srgbClr val="F2C13F"/>
                </a:solidFill>
                <a:latin typeface="Calibri"/>
                <a:ea typeface="Calibri"/>
                <a:cs typeface="Calibri"/>
                <a:sym typeface="Calibri"/>
              </a:rPr>
              <a:t>in</a:t>
            </a:r>
            <a:r>
              <a:rPr lang="ko-KR" sz="1000">
                <a:solidFill>
                  <a:srgbClr val="FFFFFF"/>
                </a:solidFill>
                <a:latin typeface="Calibri"/>
                <a:ea typeface="Calibri"/>
                <a:cs typeface="Calibri"/>
                <a:sym typeface="Calibri"/>
              </a:rPr>
              <a:t> params</a:t>
            </a:r>
            <a:r>
              <a:rPr lang="ko-KR" sz="1000">
                <a:solidFill>
                  <a:srgbClr val="9FBA45"/>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a:t>
            </a:r>
            <a:r>
              <a:rPr lang="ko-KR" sz="1000">
                <a:solidFill>
                  <a:srgbClr val="F2C13F"/>
                </a:solidFill>
                <a:latin typeface="Calibri"/>
                <a:ea typeface="Calibri"/>
                <a:cs typeface="Calibri"/>
                <a:sym typeface="Calibri"/>
              </a:rPr>
              <a:t>if</a:t>
            </a:r>
            <a:r>
              <a:rPr lang="ko-KR" sz="1000">
                <a:solidFill>
                  <a:srgbClr val="FFFFFF"/>
                </a:solidFill>
                <a:latin typeface="Calibri"/>
                <a:ea typeface="Calibri"/>
                <a:cs typeface="Calibri"/>
                <a:sym typeface="Calibri"/>
              </a:rPr>
              <a:t> param.name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a:t>
            </a:r>
            <a:r>
              <a:rPr lang="ko-KR" sz="1000">
                <a:solidFill>
                  <a:srgbClr val="F761AA"/>
                </a:solidFill>
                <a:latin typeface="Calibri"/>
                <a:ea typeface="Calibri"/>
                <a:cs typeface="Calibri"/>
                <a:sym typeface="Calibri"/>
              </a:rPr>
              <a:t>'min_random_num'</a:t>
            </a:r>
            <a:r>
              <a:rPr lang="ko-KR" sz="1000">
                <a:solidFill>
                  <a:srgbClr val="FFFFFF"/>
                </a:solidFill>
                <a:latin typeface="Calibri"/>
                <a:ea typeface="Calibri"/>
                <a:cs typeface="Calibri"/>
                <a:sym typeface="Calibri"/>
              </a:rPr>
              <a:t> and param.type_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Parameter.Type.</a:t>
            </a:r>
            <a:r>
              <a:rPr lang="ko-KR" sz="1000">
                <a:solidFill>
                  <a:srgbClr val="F86634"/>
                </a:solidFill>
                <a:latin typeface="Calibri"/>
                <a:ea typeface="Calibri"/>
                <a:cs typeface="Calibri"/>
                <a:sym typeface="Calibri"/>
              </a:rPr>
              <a:t>INTEGER</a:t>
            </a:r>
            <a:r>
              <a:rPr lang="ko-KR" sz="1000">
                <a:solidFill>
                  <a:srgbClr val="9FBA45"/>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self.min_random_num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param.value</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elif param.name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a:t>
            </a:r>
            <a:r>
              <a:rPr lang="ko-KR" sz="1000">
                <a:solidFill>
                  <a:srgbClr val="F761AA"/>
                </a:solidFill>
                <a:latin typeface="Calibri"/>
                <a:ea typeface="Calibri"/>
                <a:cs typeface="Calibri"/>
                <a:sym typeface="Calibri"/>
              </a:rPr>
              <a:t>'max_random_num'</a:t>
            </a:r>
            <a:r>
              <a:rPr lang="ko-KR" sz="1000">
                <a:solidFill>
                  <a:srgbClr val="FFFFFF"/>
                </a:solidFill>
                <a:latin typeface="Calibri"/>
                <a:ea typeface="Calibri"/>
                <a:cs typeface="Calibri"/>
                <a:sym typeface="Calibri"/>
              </a:rPr>
              <a:t> and param.type_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Parameter.Type.</a:t>
            </a:r>
            <a:r>
              <a:rPr lang="ko-KR" sz="1000">
                <a:solidFill>
                  <a:srgbClr val="F86634"/>
                </a:solidFill>
                <a:latin typeface="Calibri"/>
                <a:ea typeface="Calibri"/>
                <a:cs typeface="Calibri"/>
                <a:sym typeface="Calibri"/>
              </a:rPr>
              <a:t>INTEGER</a:t>
            </a:r>
            <a:r>
              <a:rPr lang="ko-KR" sz="1000">
                <a:solidFill>
                  <a:srgbClr val="9FBA45"/>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self.max_random_num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param.value</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a:t>
            </a:r>
            <a:r>
              <a:rPr lang="ko-KR" sz="1000">
                <a:solidFill>
                  <a:srgbClr val="F2C13F"/>
                </a:solidFill>
                <a:latin typeface="Calibri"/>
                <a:ea typeface="Calibri"/>
                <a:cs typeface="Calibri"/>
                <a:sym typeface="Calibri"/>
              </a:rPr>
              <a:t>return</a:t>
            </a:r>
            <a:r>
              <a:rPr lang="ko-KR" sz="1000">
                <a:solidFill>
                  <a:srgbClr val="FFFFFF"/>
                </a:solidFill>
                <a:latin typeface="Calibri"/>
                <a:ea typeface="Calibri"/>
                <a:cs typeface="Calibri"/>
                <a:sym typeface="Calibri"/>
              </a:rPr>
              <a:t> </a:t>
            </a:r>
            <a:r>
              <a:rPr lang="ko-KR" sz="1000">
                <a:solidFill>
                  <a:srgbClr val="36BCFC"/>
                </a:solidFill>
                <a:latin typeface="Calibri"/>
                <a:ea typeface="Calibri"/>
                <a:cs typeface="Calibri"/>
                <a:sym typeface="Calibri"/>
              </a:rPr>
              <a:t>SetParametersResult</a:t>
            </a:r>
            <a:r>
              <a:rPr lang="ko-KR" sz="1000">
                <a:solidFill>
                  <a:srgbClr val="FFFFFF"/>
                </a:solidFill>
                <a:latin typeface="Calibri"/>
                <a:ea typeface="Calibri"/>
                <a:cs typeface="Calibri"/>
                <a:sym typeface="Calibri"/>
              </a:rPr>
              <a:t>(successful</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True)</a:t>
            </a:r>
            <a:endParaRPr sz="1000">
              <a:solidFill>
                <a:srgbClr val="F2C13F"/>
              </a:solidFill>
              <a:latin typeface="Calibri"/>
              <a:ea typeface="Calibri"/>
              <a:cs typeface="Calibri"/>
              <a:sym typeface="Calibri"/>
            </a:endParaRPr>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4" name="Shape 2574"/>
        <p:cNvGrpSpPr/>
        <p:nvPr/>
      </p:nvGrpSpPr>
      <p:grpSpPr>
        <a:xfrm>
          <a:off x="0" y="0"/>
          <a:ext cx="0" cy="0"/>
          <a:chOff x="0" y="0"/>
          <a:chExt cx="0" cy="0"/>
        </a:xfrm>
      </p:grpSpPr>
      <p:sp>
        <p:nvSpPr>
          <p:cNvPr id="2575" name="Google Shape;2575;p33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파라미터 설정</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76" name="Google Shape;2576;p331"/>
          <p:cNvSpPr txBox="1"/>
          <p:nvPr>
            <p:ph idx="1" type="body"/>
          </p:nvPr>
        </p:nvSpPr>
        <p:spPr>
          <a:xfrm>
            <a:off x="5130000" y="902000"/>
            <a:ext cx="3693300" cy="21096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예를 들어, 하기와 같이 </a:t>
            </a:r>
            <a:r>
              <a:rPr b="1" lang="ko-KR" sz="1200"/>
              <a:t>declare_parameter</a:t>
            </a:r>
            <a:r>
              <a:rPr lang="ko-KR" sz="1200"/>
              <a:t> 함수로 '</a:t>
            </a:r>
            <a:r>
              <a:rPr b="1" lang="ko-KR" sz="1200"/>
              <a:t>max_random_num</a:t>
            </a:r>
            <a:r>
              <a:rPr lang="ko-KR" sz="1200"/>
              <a:t>'와 같은 파라미터를 선언하였을 때, 노드 실행시 get_parameter 함수로 지정된 파라미터 파일로부터 파라미터 초깃값을 가져와 설정하게 된다.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그 뒤 파라미터 변경 요청이 있을 때에 add_on_set_parameters_callback 로부터 지정된 콜백 함수인 update_parameter 함수를 실행하게 된다. update_parameter 콜백 함수에서는 변경하려는 파라미터의 이름과 파라미터 타입이 같을 때에 해당 파라미터 값을 변경하게 된다.</a:t>
            </a:r>
            <a:endParaRPr sz="1200"/>
          </a:p>
        </p:txBody>
      </p:sp>
      <p:sp>
        <p:nvSpPr>
          <p:cNvPr id="2577" name="Google Shape;2577;p331"/>
          <p:cNvSpPr txBox="1"/>
          <p:nvPr/>
        </p:nvSpPr>
        <p:spPr>
          <a:xfrm>
            <a:off x="450000" y="900000"/>
            <a:ext cx="4680000" cy="1170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self.</a:t>
            </a:r>
            <a:r>
              <a:rPr b="1" lang="ko-KR" sz="1000">
                <a:solidFill>
                  <a:srgbClr val="36BCFC"/>
                </a:solidFill>
                <a:latin typeface="Calibri"/>
                <a:ea typeface="Calibri"/>
                <a:cs typeface="Calibri"/>
                <a:sym typeface="Calibri"/>
              </a:rPr>
              <a:t>declare_parameter</a:t>
            </a:r>
            <a:r>
              <a:rPr b="1" lang="ko-KR" sz="1000">
                <a:solidFill>
                  <a:srgbClr val="FFFFFF"/>
                </a:solidFill>
                <a:latin typeface="Calibri"/>
                <a:ea typeface="Calibri"/>
                <a:cs typeface="Calibri"/>
                <a:sym typeface="Calibri"/>
              </a:rPr>
              <a:t>(</a:t>
            </a:r>
            <a:r>
              <a:rPr b="1" lang="ko-KR" sz="1000">
                <a:solidFill>
                  <a:srgbClr val="F761AA"/>
                </a:solidFill>
                <a:latin typeface="Calibri"/>
                <a:ea typeface="Calibri"/>
                <a:cs typeface="Calibri"/>
                <a:sym typeface="Calibri"/>
              </a:rPr>
              <a:t>'max_random_num'</a:t>
            </a:r>
            <a:r>
              <a:rPr b="1" lang="ko-KR" sz="1000">
                <a:solidFill>
                  <a:srgbClr val="FFFFFF"/>
                </a:solidFill>
                <a:latin typeface="Calibri"/>
                <a:ea typeface="Calibri"/>
                <a:cs typeface="Calibri"/>
                <a:sym typeface="Calibri"/>
              </a:rPr>
              <a:t>, </a:t>
            </a:r>
            <a:r>
              <a:rPr b="1" lang="ko-KR" sz="1000">
                <a:solidFill>
                  <a:srgbClr val="F86634"/>
                </a:solidFill>
                <a:latin typeface="Calibri"/>
                <a:ea typeface="Calibri"/>
                <a:cs typeface="Calibri"/>
                <a:sym typeface="Calibri"/>
              </a:rPr>
              <a:t>9</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self.max_random_num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self.</a:t>
            </a:r>
            <a:r>
              <a:rPr b="1" lang="ko-KR" sz="1000">
                <a:solidFill>
                  <a:srgbClr val="36BCFC"/>
                </a:solidFill>
                <a:latin typeface="Calibri"/>
                <a:ea typeface="Calibri"/>
                <a:cs typeface="Calibri"/>
                <a:sym typeface="Calibri"/>
              </a:rPr>
              <a:t>get_parameter</a:t>
            </a:r>
            <a:r>
              <a:rPr b="1" lang="ko-KR" sz="1000">
                <a:solidFill>
                  <a:srgbClr val="FFFFFF"/>
                </a:solidFill>
                <a:latin typeface="Calibri"/>
                <a:ea typeface="Calibri"/>
                <a:cs typeface="Calibri"/>
                <a:sym typeface="Calibri"/>
              </a:rPr>
              <a:t>(</a:t>
            </a:r>
            <a:r>
              <a:rPr b="1" lang="ko-KR" sz="1000">
                <a:solidFill>
                  <a:srgbClr val="F761AA"/>
                </a:solidFill>
                <a:latin typeface="Calibri"/>
                <a:ea typeface="Calibri"/>
                <a:cs typeface="Calibri"/>
                <a:sym typeface="Calibri"/>
              </a:rPr>
              <a:t>'max_random_num'</a:t>
            </a:r>
            <a:r>
              <a:rPr b="1" lang="ko-KR" sz="1000">
                <a:solidFill>
                  <a:srgbClr val="FFFFFF"/>
                </a:solidFill>
                <a:latin typeface="Calibri"/>
                <a:ea typeface="Calibri"/>
                <a:cs typeface="Calibri"/>
                <a:sym typeface="Calibri"/>
              </a:rPr>
              <a:t>).value</a:t>
            </a:r>
            <a:endParaRPr b="1" sz="1000">
              <a:solidFill>
                <a:srgbClr val="FFFFFF"/>
              </a:solidFill>
              <a:latin typeface="Calibri"/>
              <a:ea typeface="Calibri"/>
              <a:cs typeface="Calibri"/>
              <a:sym typeface="Calibri"/>
            </a:endParaRPr>
          </a:p>
        </p:txBody>
      </p:sp>
      <p:sp>
        <p:nvSpPr>
          <p:cNvPr id="2578" name="Google Shape;2578;p331"/>
          <p:cNvSpPr txBox="1"/>
          <p:nvPr/>
        </p:nvSpPr>
        <p:spPr>
          <a:xfrm>
            <a:off x="450000" y="3193200"/>
            <a:ext cx="4680000" cy="1740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def </a:t>
            </a:r>
            <a:r>
              <a:rPr b="1" lang="ko-KR" sz="1000">
                <a:solidFill>
                  <a:srgbClr val="36BCFC"/>
                </a:solidFill>
                <a:latin typeface="Calibri"/>
                <a:ea typeface="Calibri"/>
                <a:cs typeface="Calibri"/>
                <a:sym typeface="Calibri"/>
              </a:rPr>
              <a:t>publish_random_arithmetic_arguments</a:t>
            </a:r>
            <a:r>
              <a:rPr b="1" lang="ko-KR" sz="1000">
                <a:solidFill>
                  <a:srgbClr val="FFFFFF"/>
                </a:solidFill>
                <a:latin typeface="Calibri"/>
                <a:ea typeface="Calibri"/>
                <a:cs typeface="Calibri"/>
                <a:sym typeface="Calibri"/>
              </a:rPr>
              <a:t>(self)</a:t>
            </a:r>
            <a:r>
              <a:rPr b="1" lang="ko-KR" sz="1000">
                <a:solidFill>
                  <a:srgbClr val="9FBA45"/>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msg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ArithmeticArgument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msg.stamp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self.</a:t>
            </a:r>
            <a:r>
              <a:rPr b="1" lang="ko-KR" sz="1000">
                <a:solidFill>
                  <a:srgbClr val="36BCFC"/>
                </a:solidFill>
                <a:latin typeface="Calibri"/>
                <a:ea typeface="Calibri"/>
                <a:cs typeface="Calibri"/>
                <a:sym typeface="Calibri"/>
              </a:rPr>
              <a:t>get_clock</a:t>
            </a:r>
            <a:r>
              <a:rPr b="1" lang="ko-KR" sz="1000">
                <a:solidFill>
                  <a:srgbClr val="FFFFFF"/>
                </a:solidFill>
                <a:latin typeface="Calibri"/>
                <a:ea typeface="Calibri"/>
                <a:cs typeface="Calibri"/>
                <a:sym typeface="Calibri"/>
              </a:rPr>
              <a:t>().</a:t>
            </a:r>
            <a:r>
              <a:rPr b="1" lang="ko-KR" sz="1000">
                <a:solidFill>
                  <a:srgbClr val="36BCFC"/>
                </a:solidFill>
                <a:latin typeface="Calibri"/>
                <a:ea typeface="Calibri"/>
                <a:cs typeface="Calibri"/>
                <a:sym typeface="Calibri"/>
              </a:rPr>
              <a:t>now</a:t>
            </a:r>
            <a:r>
              <a:rPr b="1" lang="ko-KR" sz="1000">
                <a:solidFill>
                  <a:srgbClr val="FFFFFF"/>
                </a:solidFill>
                <a:latin typeface="Calibri"/>
                <a:ea typeface="Calibri"/>
                <a:cs typeface="Calibri"/>
                <a:sym typeface="Calibri"/>
              </a:rPr>
              <a:t>().</a:t>
            </a:r>
            <a:r>
              <a:rPr b="1" lang="ko-KR" sz="1000">
                <a:solidFill>
                  <a:srgbClr val="36BCFC"/>
                </a:solidFill>
                <a:latin typeface="Calibri"/>
                <a:ea typeface="Calibri"/>
                <a:cs typeface="Calibri"/>
                <a:sym typeface="Calibri"/>
              </a:rPr>
              <a:t>to_msg</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msg.argument_a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float</a:t>
            </a:r>
            <a:r>
              <a:rPr b="1" lang="ko-KR" sz="1000">
                <a:solidFill>
                  <a:srgbClr val="FFFFFF"/>
                </a:solidFill>
                <a:latin typeface="Calibri"/>
                <a:ea typeface="Calibri"/>
                <a:cs typeface="Calibri"/>
                <a:sym typeface="Calibri"/>
              </a:rPr>
              <a:t>(random.</a:t>
            </a:r>
            <a:r>
              <a:rPr b="1" lang="ko-KR" sz="1000">
                <a:solidFill>
                  <a:srgbClr val="36BCFC"/>
                </a:solidFill>
                <a:latin typeface="Calibri"/>
                <a:ea typeface="Calibri"/>
                <a:cs typeface="Calibri"/>
                <a:sym typeface="Calibri"/>
              </a:rPr>
              <a:t>randint</a:t>
            </a:r>
            <a:r>
              <a:rPr b="1" lang="ko-KR" sz="1000">
                <a:solidFill>
                  <a:srgbClr val="FFFFFF"/>
                </a:solidFill>
                <a:latin typeface="Calibri"/>
                <a:ea typeface="Calibri"/>
                <a:cs typeface="Calibri"/>
                <a:sym typeface="Calibri"/>
              </a:rPr>
              <a:t>(self.min_random_num, self.max_random_num))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msg.argument_b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float</a:t>
            </a:r>
            <a:r>
              <a:rPr b="1" lang="ko-KR" sz="1000">
                <a:solidFill>
                  <a:srgbClr val="FFFFFF"/>
                </a:solidFill>
                <a:latin typeface="Calibri"/>
                <a:ea typeface="Calibri"/>
                <a:cs typeface="Calibri"/>
                <a:sym typeface="Calibri"/>
              </a:rPr>
              <a:t>(random.</a:t>
            </a:r>
            <a:r>
              <a:rPr b="1" lang="ko-KR" sz="1000">
                <a:solidFill>
                  <a:srgbClr val="36BCFC"/>
                </a:solidFill>
                <a:latin typeface="Calibri"/>
                <a:ea typeface="Calibri"/>
                <a:cs typeface="Calibri"/>
                <a:sym typeface="Calibri"/>
              </a:rPr>
              <a:t>randint</a:t>
            </a:r>
            <a:r>
              <a:rPr b="1" lang="ko-KR" sz="1000">
                <a:solidFill>
                  <a:srgbClr val="FFFFFF"/>
                </a:solidFill>
                <a:latin typeface="Calibri"/>
                <a:ea typeface="Calibri"/>
                <a:cs typeface="Calibri"/>
                <a:sym typeface="Calibri"/>
              </a:rPr>
              <a:t>(self.min_random_num, self.max_random_num))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self.arithmetic_argument_publisher.</a:t>
            </a:r>
            <a:r>
              <a:rPr b="1" lang="ko-KR" sz="1000">
                <a:solidFill>
                  <a:srgbClr val="36BCFC"/>
                </a:solidFill>
                <a:latin typeface="Calibri"/>
                <a:ea typeface="Calibri"/>
                <a:cs typeface="Calibri"/>
                <a:sym typeface="Calibri"/>
              </a:rPr>
              <a:t>publish</a:t>
            </a:r>
            <a:r>
              <a:rPr b="1" lang="ko-KR" sz="1000">
                <a:solidFill>
                  <a:srgbClr val="FFFFFF"/>
                </a:solidFill>
                <a:latin typeface="Calibri"/>
                <a:ea typeface="Calibri"/>
                <a:cs typeface="Calibri"/>
                <a:sym typeface="Calibri"/>
              </a:rPr>
              <a:t>(msg)</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t>
            </a:r>
            <a:r>
              <a:rPr b="1" lang="ko-KR" sz="1000">
                <a:solidFill>
                  <a:srgbClr val="36BCFC"/>
                </a:solidFill>
                <a:latin typeface="Calibri"/>
                <a:ea typeface="Calibri"/>
                <a:cs typeface="Calibri"/>
                <a:sym typeface="Calibri"/>
              </a:rPr>
              <a:t>get_logger</a:t>
            </a:r>
            <a:r>
              <a:rPr b="1" lang="ko-KR" sz="1000">
                <a:solidFill>
                  <a:srgbClr val="FFFFFF"/>
                </a:solidFill>
                <a:latin typeface="Calibri"/>
                <a:ea typeface="Calibri"/>
                <a:cs typeface="Calibri"/>
                <a:sym typeface="Calibri"/>
              </a:rPr>
              <a:t>().</a:t>
            </a:r>
            <a:r>
              <a:rPr b="1" lang="ko-KR" sz="1000">
                <a:solidFill>
                  <a:srgbClr val="36BCFC"/>
                </a:solidFill>
                <a:latin typeface="Calibri"/>
                <a:ea typeface="Calibri"/>
                <a:cs typeface="Calibri"/>
                <a:sym typeface="Calibri"/>
              </a:rPr>
              <a:t>info</a:t>
            </a:r>
            <a:r>
              <a:rPr b="1" lang="ko-KR" sz="1000">
                <a:solidFill>
                  <a:srgbClr val="FFFFFF"/>
                </a:solidFill>
                <a:latin typeface="Calibri"/>
                <a:ea typeface="Calibri"/>
                <a:cs typeface="Calibri"/>
                <a:sym typeface="Calibri"/>
              </a:rPr>
              <a:t>(</a:t>
            </a:r>
            <a:r>
              <a:rPr b="1" lang="ko-KR" sz="1000">
                <a:solidFill>
                  <a:srgbClr val="F761AA"/>
                </a:solidFill>
                <a:latin typeface="Calibri"/>
                <a:ea typeface="Calibri"/>
                <a:cs typeface="Calibri"/>
                <a:sym typeface="Calibri"/>
              </a:rPr>
              <a:t>'Published argument a: {0}'</a:t>
            </a:r>
            <a:r>
              <a:rPr b="1" lang="ko-KR" sz="1000">
                <a:solidFill>
                  <a:srgbClr val="FFFFFF"/>
                </a:solidFill>
                <a:latin typeface="Calibri"/>
                <a:ea typeface="Calibri"/>
                <a:cs typeface="Calibri"/>
                <a:sym typeface="Calibri"/>
              </a:rPr>
              <a:t>.</a:t>
            </a:r>
            <a:r>
              <a:rPr b="1" lang="ko-KR" sz="1000">
                <a:solidFill>
                  <a:srgbClr val="36BCFC"/>
                </a:solidFill>
                <a:latin typeface="Calibri"/>
                <a:ea typeface="Calibri"/>
                <a:cs typeface="Calibri"/>
                <a:sym typeface="Calibri"/>
              </a:rPr>
              <a:t>format</a:t>
            </a:r>
            <a:r>
              <a:rPr b="1" lang="ko-KR" sz="1000">
                <a:solidFill>
                  <a:srgbClr val="FFFFFF"/>
                </a:solidFill>
                <a:latin typeface="Calibri"/>
                <a:ea typeface="Calibri"/>
                <a:cs typeface="Calibri"/>
                <a:sym typeface="Calibri"/>
              </a:rPr>
              <a:t>(msg.argument_a))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self.</a:t>
            </a:r>
            <a:r>
              <a:rPr b="1" lang="ko-KR" sz="1000">
                <a:solidFill>
                  <a:srgbClr val="36BCFC"/>
                </a:solidFill>
                <a:latin typeface="Calibri"/>
                <a:ea typeface="Calibri"/>
                <a:cs typeface="Calibri"/>
                <a:sym typeface="Calibri"/>
              </a:rPr>
              <a:t>get_logger</a:t>
            </a:r>
            <a:r>
              <a:rPr b="1" lang="ko-KR" sz="1000">
                <a:solidFill>
                  <a:srgbClr val="FFFFFF"/>
                </a:solidFill>
                <a:latin typeface="Calibri"/>
                <a:ea typeface="Calibri"/>
                <a:cs typeface="Calibri"/>
                <a:sym typeface="Calibri"/>
              </a:rPr>
              <a:t>().</a:t>
            </a:r>
            <a:r>
              <a:rPr b="1" lang="ko-KR" sz="1000">
                <a:solidFill>
                  <a:srgbClr val="36BCFC"/>
                </a:solidFill>
                <a:latin typeface="Calibri"/>
                <a:ea typeface="Calibri"/>
                <a:cs typeface="Calibri"/>
                <a:sym typeface="Calibri"/>
              </a:rPr>
              <a:t>info</a:t>
            </a:r>
            <a:r>
              <a:rPr b="1" lang="ko-KR" sz="1000">
                <a:solidFill>
                  <a:srgbClr val="FFFFFF"/>
                </a:solidFill>
                <a:latin typeface="Calibri"/>
                <a:ea typeface="Calibri"/>
                <a:cs typeface="Calibri"/>
                <a:sym typeface="Calibri"/>
              </a:rPr>
              <a:t>(</a:t>
            </a:r>
            <a:r>
              <a:rPr b="1" lang="ko-KR" sz="1000">
                <a:solidFill>
                  <a:srgbClr val="F761AA"/>
                </a:solidFill>
                <a:latin typeface="Calibri"/>
                <a:ea typeface="Calibri"/>
                <a:cs typeface="Calibri"/>
                <a:sym typeface="Calibri"/>
              </a:rPr>
              <a:t>'Published argument b: {0}'</a:t>
            </a:r>
            <a:r>
              <a:rPr b="1" lang="ko-KR" sz="1000">
                <a:solidFill>
                  <a:srgbClr val="FFFFFF"/>
                </a:solidFill>
                <a:latin typeface="Calibri"/>
                <a:ea typeface="Calibri"/>
                <a:cs typeface="Calibri"/>
                <a:sym typeface="Calibri"/>
              </a:rPr>
              <a:t>.</a:t>
            </a:r>
            <a:r>
              <a:rPr b="1" lang="ko-KR" sz="1000">
                <a:solidFill>
                  <a:srgbClr val="36BCFC"/>
                </a:solidFill>
                <a:latin typeface="Calibri"/>
                <a:ea typeface="Calibri"/>
                <a:cs typeface="Calibri"/>
                <a:sym typeface="Calibri"/>
              </a:rPr>
              <a:t>format</a:t>
            </a:r>
            <a:r>
              <a:rPr b="1" lang="ko-KR" sz="1000">
                <a:solidFill>
                  <a:srgbClr val="FFFFFF"/>
                </a:solidFill>
                <a:latin typeface="Calibri"/>
                <a:ea typeface="Calibri"/>
                <a:cs typeface="Calibri"/>
                <a:sym typeface="Calibri"/>
              </a:rPr>
              <a:t>(msg.argument_b))</a:t>
            </a:r>
            <a:endParaRPr b="1" sz="1000">
              <a:solidFill>
                <a:srgbClr val="FFFFFF"/>
              </a:solidFill>
              <a:latin typeface="Calibri"/>
              <a:ea typeface="Calibri"/>
              <a:cs typeface="Calibri"/>
              <a:sym typeface="Calibri"/>
            </a:endParaRPr>
          </a:p>
        </p:txBody>
      </p:sp>
      <p:sp>
        <p:nvSpPr>
          <p:cNvPr id="2579" name="Google Shape;2579;p331"/>
          <p:cNvSpPr txBox="1"/>
          <p:nvPr>
            <p:ph idx="1" type="body"/>
          </p:nvPr>
        </p:nvSpPr>
        <p:spPr>
          <a:xfrm>
            <a:off x="5130000" y="3188000"/>
            <a:ext cx="3693300" cy="17403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이 argument 노드에서는 </a:t>
            </a:r>
            <a:r>
              <a:rPr b="1" lang="ko-KR" sz="1200"/>
              <a:t>파라미터 값</a:t>
            </a:r>
            <a:r>
              <a:rPr lang="ko-KR" sz="1200"/>
              <a:t>으로 </a:t>
            </a:r>
            <a:r>
              <a:rPr b="1" lang="ko-KR" sz="1200"/>
              <a:t>QoS 설정</a:t>
            </a:r>
            <a:r>
              <a:rPr lang="ko-KR" sz="1200"/>
              <a:t>과 </a:t>
            </a:r>
            <a:r>
              <a:rPr b="1" lang="ko-KR" sz="1200"/>
              <a:t>랜덤으로 생성되는 변수 a, b의 랜덤 생성 범위</a:t>
            </a:r>
            <a:r>
              <a:rPr lang="ko-KR" sz="1200"/>
              <a:t>를 파라미터를 이용했는데 하기와 같이 파라미터 min_random_num 값과 max_random_num 값을 이용하여 퍼블리시할 때 변수 a, b의 랜덤 생성 범위를 바꾸는 함수를 넣어 줬다.</a:t>
            </a:r>
            <a:endParaRPr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vs ROS 1</a:t>
            </a:r>
            <a:endParaRPr/>
          </a:p>
        </p:txBody>
      </p:sp>
      <p:sp>
        <p:nvSpPr>
          <p:cNvPr id="326" name="Google Shape;326;p44"/>
          <p:cNvSpPr txBox="1"/>
          <p:nvPr>
            <p:ph idx="1" type="body"/>
          </p:nvPr>
        </p:nvSpPr>
        <p:spPr>
          <a:xfrm>
            <a:off x="371804" y="902005"/>
            <a:ext cx="8451300" cy="4142100"/>
          </a:xfrm>
          <a:prstGeom prst="rect">
            <a:avLst/>
          </a:prstGeom>
        </p:spPr>
        <p:txBody>
          <a:bodyPr anchorCtr="0" anchor="ctr" bIns="62200" lIns="62200" spcFirstLastPara="1" rIns="62200" wrap="square" tIns="62200">
            <a:noAutofit/>
          </a:bodyPr>
          <a:lstStyle/>
          <a:p>
            <a:pPr indent="0" lvl="0" marL="0" rtl="0" algn="ctr">
              <a:spcBef>
                <a:spcPts val="0"/>
              </a:spcBef>
              <a:spcAft>
                <a:spcPts val="0"/>
              </a:spcAft>
              <a:buNone/>
            </a:pPr>
            <a:r>
              <a:rPr b="1" lang="ko-KR" sz="2400"/>
              <a:t>2020년 마지막 릴리즈 후 </a:t>
            </a:r>
            <a:r>
              <a:rPr b="1" lang="ko-KR" sz="2400"/>
              <a:t>EOL을 8개월 앞둔 ROS 1?</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rPr b="1" lang="ko-KR" sz="2400"/>
              <a:t>매년 새로운 버전을 릴리즈하고 있는 새로운 ROS 2?</a:t>
            </a:r>
            <a:endParaRPr b="1" sz="2400"/>
          </a:p>
          <a:p>
            <a:pPr indent="0" lvl="0" marL="0" rtl="0" algn="ctr">
              <a:spcBef>
                <a:spcPts val="0"/>
              </a:spcBef>
              <a:spcAft>
                <a:spcPts val="0"/>
              </a:spcAft>
              <a:buNone/>
            </a:pPr>
            <a:r>
              <a:t/>
            </a:r>
            <a:endParaRPr b="1" sz="2400"/>
          </a:p>
          <a:p>
            <a:pPr indent="0" lvl="0" marL="0" rtl="0" algn="ctr">
              <a:spcBef>
                <a:spcPts val="0"/>
              </a:spcBef>
              <a:spcAft>
                <a:spcPts val="0"/>
              </a:spcAft>
              <a:buNone/>
            </a:pPr>
            <a:r>
              <a:rPr b="1" lang="ko-KR" sz="2400"/>
              <a:t>여러분의 선택은?</a:t>
            </a:r>
            <a:endParaRPr b="1" sz="2400"/>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4" name="Shape 2584"/>
        <p:cNvGrpSpPr/>
        <p:nvPr/>
      </p:nvGrpSpPr>
      <p:grpSpPr>
        <a:xfrm>
          <a:off x="0" y="0"/>
          <a:ext cx="0" cy="0"/>
          <a:chOff x="0" y="0"/>
          <a:chExt cx="0" cy="0"/>
        </a:xfrm>
      </p:grpSpPr>
      <p:sp>
        <p:nvSpPr>
          <p:cNvPr id="2585" name="Google Shape;2585;p33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사용 방법 (CLI)</a:t>
            </a:r>
            <a:endParaRPr/>
          </a:p>
        </p:txBody>
      </p:sp>
      <p:sp>
        <p:nvSpPr>
          <p:cNvPr id="2586" name="Google Shape;2586;p332"/>
          <p:cNvSpPr txBox="1"/>
          <p:nvPr/>
        </p:nvSpPr>
        <p:spPr>
          <a:xfrm>
            <a:off x="448250" y="900000"/>
            <a:ext cx="5760000" cy="1033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run topic_service_action_rclpy_example 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a: 8.0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b: 6.0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a: 9.0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b: 4.0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587" name="Google Shape;2587;p332"/>
          <p:cNvSpPr txBox="1"/>
          <p:nvPr/>
        </p:nvSpPr>
        <p:spPr>
          <a:xfrm>
            <a:off x="448250" y="1985200"/>
            <a:ext cx="5760000" cy="1092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param list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/argument: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max_random_num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min_random_num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qos_depth</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use_sim_time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588" name="Google Shape;2588;p332"/>
          <p:cNvSpPr txBox="1"/>
          <p:nvPr/>
        </p:nvSpPr>
        <p:spPr>
          <a:xfrm>
            <a:off x="448250" y="3129500"/>
            <a:ext cx="5760000" cy="918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param get /argument max_random_num</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Integer value is: 9</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ros2 param set /argument max_random_num 100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Set parameter successful</a:t>
            </a:r>
            <a:endParaRPr b="1" sz="1000">
              <a:solidFill>
                <a:srgbClr val="FFFFFF"/>
              </a:solidFill>
              <a:latin typeface="Calibri"/>
              <a:ea typeface="Calibri"/>
              <a:cs typeface="Calibri"/>
              <a:sym typeface="Calibri"/>
            </a:endParaRPr>
          </a:p>
        </p:txBody>
      </p:sp>
      <p:sp>
        <p:nvSpPr>
          <p:cNvPr id="2589" name="Google Shape;2589;p332"/>
          <p:cNvSpPr txBox="1"/>
          <p:nvPr/>
        </p:nvSpPr>
        <p:spPr>
          <a:xfrm>
            <a:off x="448250" y="4100400"/>
            <a:ext cx="5760000" cy="890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a: 42.0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b: 52.0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a: 51.0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[INFO]: Published argument b: 65.0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4" name="Shape 2594"/>
        <p:cNvGrpSpPr/>
        <p:nvPr/>
      </p:nvGrpSpPr>
      <p:grpSpPr>
        <a:xfrm>
          <a:off x="0" y="0"/>
          <a:ext cx="0" cy="0"/>
          <a:chOff x="0" y="0"/>
          <a:chExt cx="0" cy="0"/>
        </a:xfrm>
      </p:grpSpPr>
      <p:sp>
        <p:nvSpPr>
          <p:cNvPr id="2595" name="Google Shape;2595;p33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위 설명에서는 </a:t>
            </a:r>
            <a:r>
              <a:rPr b="1" lang="ko-KR" sz="1400"/>
              <a:t>CLI를 이용하여 파라미터를 조회하고, 변경하고 읽어보는 실습</a:t>
            </a:r>
            <a:r>
              <a:rPr lang="ko-KR" sz="1400"/>
              <a:t>을 해보았다. 파라미터는 CLI 이외에도 </a:t>
            </a:r>
            <a:r>
              <a:rPr b="1" lang="ko-KR" sz="1400"/>
              <a:t>다른 노드의 소스 코드내에서도 파라미터를 읽고 변경할 수 있다.</a:t>
            </a:r>
            <a:r>
              <a:rPr lang="ko-KR" sz="1400"/>
              <a:t> 예를 들어 다음의 코드는 </a:t>
            </a:r>
            <a:r>
              <a:rPr b="1" lang="ko-KR" sz="1400"/>
              <a:t>SetParameters</a:t>
            </a:r>
            <a:r>
              <a:rPr lang="ko-KR" sz="1400"/>
              <a:t> 이라는 인터페이스를 이용하여 </a:t>
            </a:r>
            <a:r>
              <a:rPr b="1" lang="ko-KR" sz="1400"/>
              <a:t>서비스 클라이언트와 비슷한 설정으로 서비스 클라이언트로 서비스 요청을 통해 파라미터를 변경</a:t>
            </a:r>
            <a:r>
              <a:rPr lang="ko-KR" sz="1400"/>
              <a:t>하게 된다.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여기서 클라이언트 선언 부분 및 서비스를 요청하는 부분은 서비스 클라이언트와 완전히 동일하다. 다른 부분을 꼽자면 </a:t>
            </a:r>
            <a:r>
              <a:rPr b="1" lang="ko-KR" sz="1400"/>
              <a:t>서비스 요청 값</a:t>
            </a:r>
            <a:r>
              <a:rPr lang="ko-KR" sz="1400"/>
              <a:t>으로 </a:t>
            </a:r>
            <a:r>
              <a:rPr b="1" lang="ko-KR" sz="1400"/>
              <a:t>파라미터의 이름</a:t>
            </a:r>
            <a:r>
              <a:rPr lang="ko-KR" sz="1400"/>
              <a:t>과 </a:t>
            </a:r>
            <a:r>
              <a:rPr b="1" lang="ko-KR" sz="1400"/>
              <a:t>형태</a:t>
            </a:r>
            <a:r>
              <a:rPr lang="ko-KR" sz="1400"/>
              <a:t>, </a:t>
            </a:r>
            <a:r>
              <a:rPr b="1" lang="ko-KR" sz="1400"/>
              <a:t>값</a:t>
            </a:r>
            <a:r>
              <a:rPr lang="ko-KR" sz="1400"/>
              <a:t>을 지정하는게 다르다. 이 부분은 set_max_random_num_parameter 함수에 자세히 기술되어 있는데 </a:t>
            </a:r>
            <a:r>
              <a:rPr b="1" lang="ko-KR" sz="1400"/>
              <a:t>Parameter</a:t>
            </a:r>
            <a:r>
              <a:rPr lang="ko-KR" sz="1400"/>
              <a:t> 클래스를 선언하여 </a:t>
            </a:r>
            <a:r>
              <a:rPr b="1" lang="ko-KR" sz="1400"/>
              <a:t>매개변수</a:t>
            </a:r>
            <a:r>
              <a:rPr lang="ko-KR" sz="1400"/>
              <a:t>로 </a:t>
            </a:r>
            <a:r>
              <a:rPr b="1" lang="ko-KR" sz="1400"/>
              <a:t>name, type, integer_value</a:t>
            </a:r>
            <a:r>
              <a:rPr lang="ko-KR" sz="1400"/>
              <a:t> 등이 설정하게 되어 있다. 이를 통해 A 노드에서 B 노드의 파라미터를 변경할 수 있게 된다. </a:t>
            </a:r>
            <a:endParaRPr sz="1400"/>
          </a:p>
          <a:p>
            <a:pPr indent="0" lvl="0" marL="0" rtl="0" algn="l">
              <a:spcBef>
                <a:spcPts val="0"/>
              </a:spcBef>
              <a:spcAft>
                <a:spcPts val="0"/>
              </a:spcAft>
              <a:buNone/>
            </a:pPr>
            <a:r>
              <a:t/>
            </a:r>
            <a:endParaRPr sz="1400"/>
          </a:p>
        </p:txBody>
      </p:sp>
      <p:sp>
        <p:nvSpPr>
          <p:cNvPr id="2596" name="Google Shape;2596;p33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파라미터 사용 방법 (서비스 클라이언트)</a:t>
            </a:r>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1" name="Shape 2601"/>
        <p:cNvGrpSpPr/>
        <p:nvPr/>
      </p:nvGrpSpPr>
      <p:grpSpPr>
        <a:xfrm>
          <a:off x="0" y="0"/>
          <a:ext cx="0" cy="0"/>
          <a:chOff x="0" y="0"/>
          <a:chExt cx="0" cy="0"/>
        </a:xfrm>
      </p:grpSpPr>
      <p:sp>
        <p:nvSpPr>
          <p:cNvPr id="2602" name="Google Shape;2602;p33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파라미터 사용 방법 (서비스 클라이언트)</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03" name="Google Shape;2603;p334"/>
          <p:cNvSpPr txBox="1"/>
          <p:nvPr/>
        </p:nvSpPr>
        <p:spPr>
          <a:xfrm>
            <a:off x="450000" y="900000"/>
            <a:ext cx="6480000" cy="799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FFFFF"/>
                </a:solidFill>
                <a:latin typeface="Calibri"/>
                <a:ea typeface="Calibri"/>
                <a:cs typeface="Calibri"/>
                <a:sym typeface="Calibri"/>
              </a:rPr>
              <a:t>from rcl_interfaces.msg </a:t>
            </a:r>
            <a:r>
              <a:rPr lang="ko-KR" sz="1000">
                <a:solidFill>
                  <a:srgbClr val="F2C13F"/>
                </a:solidFill>
                <a:latin typeface="Calibri"/>
                <a:ea typeface="Calibri"/>
                <a:cs typeface="Calibri"/>
                <a:sym typeface="Calibri"/>
              </a:rPr>
              <a:t>import</a:t>
            </a:r>
            <a:r>
              <a:rPr lang="ko-KR" sz="1000">
                <a:solidFill>
                  <a:srgbClr val="FFFFFF"/>
                </a:solidFill>
                <a:latin typeface="Calibri"/>
                <a:ea typeface="Calibri"/>
                <a:cs typeface="Calibri"/>
                <a:sym typeface="Calibri"/>
              </a:rPr>
              <a:t> Parameter</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from rcl_interfaces.msg </a:t>
            </a:r>
            <a:r>
              <a:rPr lang="ko-KR" sz="1000">
                <a:solidFill>
                  <a:srgbClr val="F2C13F"/>
                </a:solidFill>
                <a:latin typeface="Calibri"/>
                <a:ea typeface="Calibri"/>
                <a:cs typeface="Calibri"/>
                <a:sym typeface="Calibri"/>
              </a:rPr>
              <a:t>import</a:t>
            </a:r>
            <a:r>
              <a:rPr lang="ko-KR" sz="1000">
                <a:solidFill>
                  <a:srgbClr val="FFFFFF"/>
                </a:solidFill>
                <a:latin typeface="Calibri"/>
                <a:ea typeface="Calibri"/>
                <a:cs typeface="Calibri"/>
                <a:sym typeface="Calibri"/>
              </a:rPr>
              <a:t> ParameterType</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from rcl_interfaces.msg </a:t>
            </a:r>
            <a:r>
              <a:rPr lang="ko-KR" sz="1000">
                <a:solidFill>
                  <a:srgbClr val="F2C13F"/>
                </a:solidFill>
                <a:latin typeface="Calibri"/>
                <a:ea typeface="Calibri"/>
                <a:cs typeface="Calibri"/>
                <a:sym typeface="Calibri"/>
              </a:rPr>
              <a:t>import</a:t>
            </a:r>
            <a:r>
              <a:rPr lang="ko-KR" sz="1000">
                <a:solidFill>
                  <a:srgbClr val="FFFFFF"/>
                </a:solidFill>
                <a:latin typeface="Calibri"/>
                <a:ea typeface="Calibri"/>
                <a:cs typeface="Calibri"/>
                <a:sym typeface="Calibri"/>
              </a:rPr>
              <a:t> ParameterValue</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from rcl_interfaces.srv </a:t>
            </a:r>
            <a:r>
              <a:rPr lang="ko-KR" sz="1000">
                <a:solidFill>
                  <a:srgbClr val="F2C13F"/>
                </a:solidFill>
                <a:latin typeface="Calibri"/>
                <a:ea typeface="Calibri"/>
                <a:cs typeface="Calibri"/>
                <a:sym typeface="Calibri"/>
              </a:rPr>
              <a:t>import</a:t>
            </a:r>
            <a:r>
              <a:rPr lang="ko-KR" sz="1000">
                <a:solidFill>
                  <a:srgbClr val="FFFFFF"/>
                </a:solidFill>
                <a:latin typeface="Calibri"/>
                <a:ea typeface="Calibri"/>
                <a:cs typeface="Calibri"/>
                <a:sym typeface="Calibri"/>
              </a:rPr>
              <a:t> SetParameters</a:t>
            </a:r>
            <a:endParaRPr sz="1000">
              <a:solidFill>
                <a:srgbClr val="F2C13F"/>
              </a:solidFill>
              <a:latin typeface="Calibri"/>
              <a:ea typeface="Calibri"/>
              <a:cs typeface="Calibri"/>
              <a:sym typeface="Calibri"/>
            </a:endParaRPr>
          </a:p>
        </p:txBody>
      </p:sp>
      <p:sp>
        <p:nvSpPr>
          <p:cNvPr id="2604" name="Google Shape;2604;p334"/>
          <p:cNvSpPr txBox="1"/>
          <p:nvPr/>
        </p:nvSpPr>
        <p:spPr>
          <a:xfrm>
            <a:off x="450000" y="2378950"/>
            <a:ext cx="6480000" cy="266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FFFFF"/>
                </a:solidFill>
                <a:latin typeface="Calibri"/>
                <a:ea typeface="Calibri"/>
                <a:cs typeface="Calibri"/>
                <a:sym typeface="Calibri"/>
              </a:rPr>
              <a:t>   def </a:t>
            </a:r>
            <a:r>
              <a:rPr lang="ko-KR" sz="1000">
                <a:solidFill>
                  <a:srgbClr val="36BCFC"/>
                </a:solidFill>
                <a:latin typeface="Calibri"/>
                <a:ea typeface="Calibri"/>
                <a:cs typeface="Calibri"/>
                <a:sym typeface="Calibri"/>
              </a:rPr>
              <a:t>set_max_random_num_parameter</a:t>
            </a:r>
            <a:r>
              <a:rPr lang="ko-KR" sz="1000">
                <a:solidFill>
                  <a:srgbClr val="FFFFFF"/>
                </a:solidFill>
                <a:latin typeface="Calibri"/>
                <a:ea typeface="Calibri"/>
                <a:cs typeface="Calibri"/>
                <a:sym typeface="Calibri"/>
              </a:rPr>
              <a:t>(self, max_value)</a:t>
            </a:r>
            <a:r>
              <a:rPr lang="ko-KR" sz="1000">
                <a:solidFill>
                  <a:srgbClr val="9FBA45"/>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request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SetParameters.</a:t>
            </a:r>
            <a:r>
              <a:rPr lang="ko-KR" sz="1000">
                <a:solidFill>
                  <a:srgbClr val="36BCFC"/>
                </a:solidFill>
                <a:latin typeface="Calibri"/>
                <a:ea typeface="Calibri"/>
                <a:cs typeface="Calibri"/>
                <a:sym typeface="Calibri"/>
              </a:rPr>
              <a:t>Request</a:t>
            </a:r>
            <a:r>
              <a:rPr lang="ko-KR" sz="1000">
                <a:solidFill>
                  <a:srgbClr val="FFFFFF"/>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parameter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a:t>
            </a:r>
            <a:r>
              <a:rPr lang="ko-KR" sz="1000">
                <a:solidFill>
                  <a:srgbClr val="36BCFC"/>
                </a:solidFill>
                <a:latin typeface="Calibri"/>
                <a:ea typeface="Calibri"/>
                <a:cs typeface="Calibri"/>
                <a:sym typeface="Calibri"/>
              </a:rPr>
              <a:t>ParameterValue</a:t>
            </a:r>
            <a:r>
              <a:rPr lang="ko-KR" sz="1000">
                <a:solidFill>
                  <a:srgbClr val="FFFFFF"/>
                </a:solidFill>
                <a:latin typeface="Calibri"/>
                <a:ea typeface="Calibri"/>
                <a:cs typeface="Calibri"/>
                <a:sym typeface="Calibri"/>
              </a:rPr>
              <a:t>(type</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ParameterType.</a:t>
            </a:r>
            <a:r>
              <a:rPr lang="ko-KR" sz="1000">
                <a:solidFill>
                  <a:srgbClr val="F86634"/>
                </a:solidFill>
                <a:latin typeface="Calibri"/>
                <a:ea typeface="Calibri"/>
                <a:cs typeface="Calibri"/>
                <a:sym typeface="Calibri"/>
              </a:rPr>
              <a:t>PARAMETER_INTEGER</a:t>
            </a:r>
            <a:r>
              <a:rPr lang="ko-KR" sz="1000">
                <a:solidFill>
                  <a:srgbClr val="FFFFFF"/>
                </a:solidFill>
                <a:latin typeface="Calibri"/>
                <a:ea typeface="Calibri"/>
                <a:cs typeface="Calibri"/>
                <a:sym typeface="Calibri"/>
              </a:rPr>
              <a:t>, integer_value</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max_value)</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request.parameters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a:t>
            </a:r>
            <a:r>
              <a:rPr lang="ko-KR" sz="1000">
                <a:solidFill>
                  <a:srgbClr val="36BCFC"/>
                </a:solidFill>
                <a:latin typeface="Calibri"/>
                <a:ea typeface="Calibri"/>
                <a:cs typeface="Calibri"/>
                <a:sym typeface="Calibri"/>
              </a:rPr>
              <a:t>Parameter</a:t>
            </a:r>
            <a:r>
              <a:rPr lang="ko-KR" sz="1000">
                <a:solidFill>
                  <a:srgbClr val="FFFFFF"/>
                </a:solidFill>
                <a:latin typeface="Calibri"/>
                <a:ea typeface="Calibri"/>
                <a:cs typeface="Calibri"/>
                <a:sym typeface="Calibri"/>
              </a:rPr>
              <a:t>(name</a:t>
            </a:r>
            <a:r>
              <a:rPr lang="ko-KR" sz="1000">
                <a:solidFill>
                  <a:srgbClr val="9FBA45"/>
                </a:solidFill>
                <a:latin typeface="Calibri"/>
                <a:ea typeface="Calibri"/>
                <a:cs typeface="Calibri"/>
                <a:sym typeface="Calibri"/>
              </a:rPr>
              <a:t>=</a:t>
            </a:r>
            <a:r>
              <a:rPr lang="ko-KR" sz="1000">
                <a:solidFill>
                  <a:srgbClr val="F761AA"/>
                </a:solidFill>
                <a:latin typeface="Calibri"/>
                <a:ea typeface="Calibri"/>
                <a:cs typeface="Calibri"/>
                <a:sym typeface="Calibri"/>
              </a:rPr>
              <a:t>'max_random_num'</a:t>
            </a:r>
            <a:r>
              <a:rPr lang="ko-KR" sz="1000">
                <a:solidFill>
                  <a:srgbClr val="FFFFFF"/>
                </a:solidFill>
                <a:latin typeface="Calibri"/>
                <a:ea typeface="Calibri"/>
                <a:cs typeface="Calibri"/>
                <a:sym typeface="Calibri"/>
              </a:rPr>
              <a:t>, value</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parameter)]</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service_client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self.random_num_parameter_client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a:t>
            </a:r>
            <a:r>
              <a:rPr lang="ko-KR" sz="1000">
                <a:solidFill>
                  <a:srgbClr val="F2C13F"/>
                </a:solidFill>
                <a:latin typeface="Calibri"/>
                <a:ea typeface="Calibri"/>
                <a:cs typeface="Calibri"/>
                <a:sym typeface="Calibri"/>
              </a:rPr>
              <a:t>return</a:t>
            </a:r>
            <a:r>
              <a:rPr lang="ko-KR" sz="1000">
                <a:solidFill>
                  <a:srgbClr val="FFFFFF"/>
                </a:solidFill>
                <a:latin typeface="Calibri"/>
                <a:ea typeface="Calibri"/>
                <a:cs typeface="Calibri"/>
                <a:sym typeface="Calibri"/>
              </a:rPr>
              <a:t> self.</a:t>
            </a:r>
            <a:r>
              <a:rPr lang="ko-KR" sz="1000">
                <a:solidFill>
                  <a:srgbClr val="36BCFC"/>
                </a:solidFill>
                <a:latin typeface="Calibri"/>
                <a:ea typeface="Calibri"/>
                <a:cs typeface="Calibri"/>
                <a:sym typeface="Calibri"/>
              </a:rPr>
              <a:t>call_service</a:t>
            </a:r>
            <a:r>
              <a:rPr lang="ko-KR" sz="1000">
                <a:solidFill>
                  <a:srgbClr val="FFFFFF"/>
                </a:solidFill>
                <a:latin typeface="Calibri"/>
                <a:ea typeface="Calibri"/>
                <a:cs typeface="Calibri"/>
                <a:sym typeface="Calibri"/>
              </a:rPr>
              <a:t>(service_client, request, </a:t>
            </a:r>
            <a:r>
              <a:rPr lang="ko-KR" sz="1000">
                <a:solidFill>
                  <a:srgbClr val="F761AA"/>
                </a:solidFill>
                <a:latin typeface="Calibri"/>
                <a:ea typeface="Calibri"/>
                <a:cs typeface="Calibri"/>
                <a:sym typeface="Calibri"/>
              </a:rPr>
              <a:t>'max_random_num parameter'</a:t>
            </a:r>
            <a:r>
              <a:rPr lang="ko-KR" sz="1000">
                <a:solidFill>
                  <a:srgbClr val="FFFFFF"/>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def </a:t>
            </a:r>
            <a:r>
              <a:rPr lang="ko-KR" sz="1000">
                <a:solidFill>
                  <a:srgbClr val="36BCFC"/>
                </a:solidFill>
                <a:latin typeface="Calibri"/>
                <a:ea typeface="Calibri"/>
                <a:cs typeface="Calibri"/>
                <a:sym typeface="Calibri"/>
              </a:rPr>
              <a:t>call_service</a:t>
            </a:r>
            <a:r>
              <a:rPr lang="ko-KR" sz="1000">
                <a:solidFill>
                  <a:srgbClr val="FFFFFF"/>
                </a:solidFill>
                <a:latin typeface="Calibri"/>
                <a:ea typeface="Calibri"/>
                <a:cs typeface="Calibri"/>
                <a:sym typeface="Calibri"/>
              </a:rPr>
              <a:t>(self, service_client, request, service_name)</a:t>
            </a:r>
            <a:r>
              <a:rPr lang="ko-KR" sz="1000">
                <a:solidFill>
                  <a:srgbClr val="9FBA45"/>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wait_count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a:t>
            </a:r>
            <a:r>
              <a:rPr lang="ko-KR" sz="1000">
                <a:solidFill>
                  <a:srgbClr val="F86634"/>
                </a:solidFill>
                <a:latin typeface="Calibri"/>
                <a:ea typeface="Calibri"/>
                <a:cs typeface="Calibri"/>
                <a:sym typeface="Calibri"/>
              </a:rPr>
              <a:t>1</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a:t>
            </a:r>
            <a:r>
              <a:rPr lang="ko-KR" sz="1000">
                <a:solidFill>
                  <a:srgbClr val="F2C13F"/>
                </a:solidFill>
                <a:latin typeface="Calibri"/>
                <a:ea typeface="Calibri"/>
                <a:cs typeface="Calibri"/>
                <a:sym typeface="Calibri"/>
              </a:rPr>
              <a:t>while</a:t>
            </a:r>
            <a:r>
              <a:rPr lang="ko-KR" sz="1000">
                <a:solidFill>
                  <a:srgbClr val="FFFFFF"/>
                </a:solidFill>
                <a:latin typeface="Calibri"/>
                <a:ea typeface="Calibri"/>
                <a:cs typeface="Calibri"/>
                <a:sym typeface="Calibri"/>
              </a:rPr>
              <a:t> not service_client.</a:t>
            </a:r>
            <a:r>
              <a:rPr lang="ko-KR" sz="1000">
                <a:solidFill>
                  <a:srgbClr val="36BCFC"/>
                </a:solidFill>
                <a:latin typeface="Calibri"/>
                <a:ea typeface="Calibri"/>
                <a:cs typeface="Calibri"/>
                <a:sym typeface="Calibri"/>
              </a:rPr>
              <a:t>wait_for_service</a:t>
            </a:r>
            <a:r>
              <a:rPr lang="ko-KR" sz="1000">
                <a:solidFill>
                  <a:srgbClr val="FFFFFF"/>
                </a:solidFill>
                <a:latin typeface="Calibri"/>
                <a:ea typeface="Calibri"/>
                <a:cs typeface="Calibri"/>
                <a:sym typeface="Calibri"/>
              </a:rPr>
              <a:t>(timeout_sec</a:t>
            </a:r>
            <a:r>
              <a:rPr lang="ko-KR" sz="1000">
                <a:solidFill>
                  <a:srgbClr val="9FBA45"/>
                </a:solidFill>
                <a:latin typeface="Calibri"/>
                <a:ea typeface="Calibri"/>
                <a:cs typeface="Calibri"/>
                <a:sym typeface="Calibri"/>
              </a:rPr>
              <a:t>=</a:t>
            </a:r>
            <a:r>
              <a:rPr lang="ko-KR" sz="1000">
                <a:solidFill>
                  <a:srgbClr val="F86634"/>
                </a:solidFill>
                <a:latin typeface="Calibri"/>
                <a:ea typeface="Calibri"/>
                <a:cs typeface="Calibri"/>
                <a:sym typeface="Calibri"/>
              </a:rPr>
              <a:t>0.1</a:t>
            </a:r>
            <a:r>
              <a:rPr lang="ko-KR" sz="1000">
                <a:solidFill>
                  <a:srgbClr val="FFFFFF"/>
                </a:solidFill>
                <a:latin typeface="Calibri"/>
                <a:ea typeface="Calibri"/>
                <a:cs typeface="Calibri"/>
                <a:sym typeface="Calibri"/>
              </a:rPr>
              <a:t>)</a:t>
            </a:r>
            <a:r>
              <a:rPr lang="ko-KR" sz="1000">
                <a:solidFill>
                  <a:srgbClr val="9FBA45"/>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a:t>
            </a:r>
            <a:r>
              <a:rPr lang="ko-KR" sz="1000">
                <a:solidFill>
                  <a:srgbClr val="F2C13F"/>
                </a:solidFill>
                <a:latin typeface="Calibri"/>
                <a:ea typeface="Calibri"/>
                <a:cs typeface="Calibri"/>
                <a:sym typeface="Calibri"/>
              </a:rPr>
              <a:t>if</a:t>
            </a:r>
            <a:r>
              <a:rPr lang="ko-KR" sz="1000">
                <a:solidFill>
                  <a:srgbClr val="FFFFFF"/>
                </a:solidFill>
                <a:latin typeface="Calibri"/>
                <a:ea typeface="Calibri"/>
                <a:cs typeface="Calibri"/>
                <a:sym typeface="Calibri"/>
              </a:rPr>
              <a:t> wait_count </a:t>
            </a:r>
            <a:r>
              <a:rPr lang="ko-KR" sz="1000">
                <a:solidFill>
                  <a:srgbClr val="9FBA45"/>
                </a:solidFill>
                <a:latin typeface="Calibri"/>
                <a:ea typeface="Calibri"/>
                <a:cs typeface="Calibri"/>
                <a:sym typeface="Calibri"/>
              </a:rPr>
              <a:t>&gt;</a:t>
            </a:r>
            <a:r>
              <a:rPr lang="ko-KR" sz="1000">
                <a:solidFill>
                  <a:srgbClr val="FFFFFF"/>
                </a:solidFill>
                <a:latin typeface="Calibri"/>
                <a:ea typeface="Calibri"/>
                <a:cs typeface="Calibri"/>
                <a:sym typeface="Calibri"/>
              </a:rPr>
              <a:t> </a:t>
            </a:r>
            <a:r>
              <a:rPr lang="ko-KR" sz="1000">
                <a:solidFill>
                  <a:srgbClr val="F86634"/>
                </a:solidFill>
                <a:latin typeface="Calibri"/>
                <a:ea typeface="Calibri"/>
                <a:cs typeface="Calibri"/>
                <a:sym typeface="Calibri"/>
              </a:rPr>
              <a:t>3</a:t>
            </a:r>
            <a:r>
              <a:rPr lang="ko-KR" sz="1000">
                <a:solidFill>
                  <a:srgbClr val="9FBA45"/>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self.</a:t>
            </a:r>
            <a:r>
              <a:rPr lang="ko-KR" sz="1000">
                <a:solidFill>
                  <a:srgbClr val="36BCFC"/>
                </a:solidFill>
                <a:latin typeface="Calibri"/>
                <a:ea typeface="Calibri"/>
                <a:cs typeface="Calibri"/>
                <a:sym typeface="Calibri"/>
              </a:rPr>
              <a:t>get_logger</a:t>
            </a:r>
            <a:r>
              <a:rPr lang="ko-KR" sz="1000">
                <a:solidFill>
                  <a:srgbClr val="FFFFFF"/>
                </a:solidFill>
                <a:latin typeface="Calibri"/>
                <a:ea typeface="Calibri"/>
                <a:cs typeface="Calibri"/>
                <a:sym typeface="Calibri"/>
              </a:rPr>
              <a:t>().</a:t>
            </a:r>
            <a:r>
              <a:rPr lang="ko-KR" sz="1000">
                <a:solidFill>
                  <a:srgbClr val="36BCFC"/>
                </a:solidFill>
                <a:latin typeface="Calibri"/>
                <a:ea typeface="Calibri"/>
                <a:cs typeface="Calibri"/>
                <a:sym typeface="Calibri"/>
              </a:rPr>
              <a:t>warn</a:t>
            </a:r>
            <a:r>
              <a:rPr lang="ko-KR" sz="1000">
                <a:solidFill>
                  <a:srgbClr val="FFFFFF"/>
                </a:solidFill>
                <a:latin typeface="Calibri"/>
                <a:ea typeface="Calibri"/>
                <a:cs typeface="Calibri"/>
                <a:sym typeface="Calibri"/>
              </a:rPr>
              <a:t>(service_name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a:t>
            </a:r>
            <a:r>
              <a:rPr lang="ko-KR" sz="1000">
                <a:solidFill>
                  <a:srgbClr val="F761AA"/>
                </a:solidFill>
                <a:latin typeface="Calibri"/>
                <a:ea typeface="Calibri"/>
                <a:cs typeface="Calibri"/>
                <a:sym typeface="Calibri"/>
              </a:rPr>
              <a:t>' service is not available.'</a:t>
            </a:r>
            <a:r>
              <a:rPr lang="ko-KR" sz="1000">
                <a:solidFill>
                  <a:srgbClr val="FFFFFF"/>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a:t>
            </a:r>
            <a:r>
              <a:rPr lang="ko-KR" sz="1000">
                <a:solidFill>
                  <a:srgbClr val="F2C13F"/>
                </a:solidFill>
                <a:latin typeface="Calibri"/>
                <a:ea typeface="Calibri"/>
                <a:cs typeface="Calibri"/>
                <a:sym typeface="Calibri"/>
              </a:rPr>
              <a:t>return</a:t>
            </a:r>
            <a:r>
              <a:rPr lang="ko-KR" sz="1000">
                <a:solidFill>
                  <a:srgbClr val="FFFFFF"/>
                </a:solidFill>
                <a:latin typeface="Calibri"/>
                <a:ea typeface="Calibri"/>
                <a:cs typeface="Calibri"/>
                <a:sym typeface="Calibri"/>
              </a:rPr>
              <a:t> False</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wait_count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a:t>
            </a:r>
            <a:r>
              <a:rPr lang="ko-KR" sz="1000">
                <a:solidFill>
                  <a:srgbClr val="F86634"/>
                </a:solidFill>
                <a:latin typeface="Calibri"/>
                <a:ea typeface="Calibri"/>
                <a:cs typeface="Calibri"/>
                <a:sym typeface="Calibri"/>
              </a:rPr>
              <a:t>1</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service_client.</a:t>
            </a:r>
            <a:r>
              <a:rPr lang="ko-KR" sz="1000">
                <a:solidFill>
                  <a:srgbClr val="36BCFC"/>
                </a:solidFill>
                <a:latin typeface="Calibri"/>
                <a:ea typeface="Calibri"/>
                <a:cs typeface="Calibri"/>
                <a:sym typeface="Calibri"/>
              </a:rPr>
              <a:t>call_async</a:t>
            </a:r>
            <a:r>
              <a:rPr lang="ko-KR" sz="1000">
                <a:solidFill>
                  <a:srgbClr val="FFFFFF"/>
                </a:solidFill>
                <a:latin typeface="Calibri"/>
                <a:ea typeface="Calibri"/>
                <a:cs typeface="Calibri"/>
                <a:sym typeface="Calibri"/>
              </a:rPr>
              <a:t>(request)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a:t>
            </a:r>
            <a:r>
              <a:rPr lang="ko-KR" sz="1000">
                <a:solidFill>
                  <a:srgbClr val="F2C13F"/>
                </a:solidFill>
                <a:latin typeface="Calibri"/>
                <a:ea typeface="Calibri"/>
                <a:cs typeface="Calibri"/>
                <a:sym typeface="Calibri"/>
              </a:rPr>
              <a:t>return</a:t>
            </a:r>
            <a:r>
              <a:rPr lang="ko-KR" sz="1000">
                <a:solidFill>
                  <a:srgbClr val="FFFFFF"/>
                </a:solidFill>
                <a:latin typeface="Calibri"/>
                <a:ea typeface="Calibri"/>
                <a:cs typeface="Calibri"/>
                <a:sym typeface="Calibri"/>
              </a:rPr>
              <a:t> True</a:t>
            </a:r>
            <a:endParaRPr sz="1000">
              <a:solidFill>
                <a:srgbClr val="FFFFFF"/>
              </a:solidFill>
              <a:latin typeface="Calibri"/>
              <a:ea typeface="Calibri"/>
              <a:cs typeface="Calibri"/>
              <a:sym typeface="Calibri"/>
            </a:endParaRPr>
          </a:p>
        </p:txBody>
      </p:sp>
      <p:sp>
        <p:nvSpPr>
          <p:cNvPr id="2605" name="Google Shape;2605;p334"/>
          <p:cNvSpPr txBox="1"/>
          <p:nvPr/>
        </p:nvSpPr>
        <p:spPr>
          <a:xfrm>
            <a:off x="448250" y="1722875"/>
            <a:ext cx="6480000" cy="632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FFFFF"/>
                </a:solidFill>
                <a:latin typeface="Calibri"/>
                <a:ea typeface="Calibri"/>
                <a:cs typeface="Calibri"/>
                <a:sym typeface="Calibri"/>
              </a:rPr>
              <a:t>   self.random_num_parameter_client </a:t>
            </a:r>
            <a:r>
              <a:rPr lang="ko-KR" sz="1000">
                <a:solidFill>
                  <a:srgbClr val="9FBA45"/>
                </a:solidFill>
                <a:latin typeface="Calibri"/>
                <a:ea typeface="Calibri"/>
                <a:cs typeface="Calibri"/>
                <a:sym typeface="Calibri"/>
              </a:rPr>
              <a:t>=</a:t>
            </a:r>
            <a:r>
              <a:rPr lang="ko-KR" sz="1000">
                <a:solidFill>
                  <a:srgbClr val="FFFFFF"/>
                </a:solidFill>
                <a:latin typeface="Calibri"/>
                <a:ea typeface="Calibri"/>
                <a:cs typeface="Calibri"/>
                <a:sym typeface="Calibri"/>
              </a:rPr>
              <a:t> self.</a:t>
            </a:r>
            <a:r>
              <a:rPr lang="ko-KR" sz="1000">
                <a:solidFill>
                  <a:srgbClr val="36BCFC"/>
                </a:solidFill>
                <a:latin typeface="Calibri"/>
                <a:ea typeface="Calibri"/>
                <a:cs typeface="Calibri"/>
                <a:sym typeface="Calibri"/>
              </a:rPr>
              <a:t>create_client</a:t>
            </a:r>
            <a:r>
              <a:rPr lang="ko-KR" sz="1000">
                <a:solidFill>
                  <a:srgbClr val="FFFFFF"/>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SetParameters,</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a:t>
            </a:r>
            <a:r>
              <a:rPr lang="ko-KR" sz="1000">
                <a:solidFill>
                  <a:srgbClr val="F761AA"/>
                </a:solidFill>
                <a:latin typeface="Calibri"/>
                <a:ea typeface="Calibri"/>
                <a:cs typeface="Calibri"/>
                <a:sym typeface="Calibri"/>
              </a:rPr>
              <a:t>'argument/set_parameters'</a:t>
            </a:r>
            <a:r>
              <a:rPr lang="ko-KR" sz="1000">
                <a:solidFill>
                  <a:srgbClr val="FFFFFF"/>
                </a:solidFill>
                <a:latin typeface="Calibri"/>
                <a:ea typeface="Calibri"/>
                <a:cs typeface="Calibri"/>
                <a:sym typeface="Calibri"/>
              </a:rPr>
              <a:t>)</a:t>
            </a:r>
            <a:endParaRPr sz="1000">
              <a:solidFill>
                <a:srgbClr val="FFFFFF"/>
              </a:solidFill>
              <a:latin typeface="Calibri"/>
              <a:ea typeface="Calibri"/>
              <a:cs typeface="Calibri"/>
              <a:sym typeface="Calibri"/>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0" name="Shape 2610"/>
        <p:cNvGrpSpPr/>
        <p:nvPr/>
      </p:nvGrpSpPr>
      <p:grpSpPr>
        <a:xfrm>
          <a:off x="0" y="0"/>
          <a:ext cx="0" cy="0"/>
          <a:chOff x="0" y="0"/>
          <a:chExt cx="0" cy="0"/>
        </a:xfrm>
      </p:grpSpPr>
      <p:sp>
        <p:nvSpPr>
          <p:cNvPr id="2611" name="Google Shape;2611;p33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기본 파라미터 설정 방법 (param 설정)</a:t>
            </a:r>
            <a:endParaRPr/>
          </a:p>
        </p:txBody>
      </p:sp>
      <p:sp>
        <p:nvSpPr>
          <p:cNvPr id="2612" name="Google Shape;2612;p33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위와 같이 파라미터를 선언하고 파라미터를 읽어(get)오고, 파라미터를 변경(set)하는 방법으로 파라미터를 사용할 수 있는데 이는 한 두개의 파라미터의 경우에는 어려움 없이 사용 가능하다. 하지만 </a:t>
            </a:r>
            <a:r>
              <a:rPr b="1" lang="ko-KR" sz="1400"/>
              <a:t>하나의 노드에 수 십개의 파라미터, 그리고 수 십개의 노드가 실행되고 모두 파라미터를 이용한다면 관리 해야할 파라미터가 많아져서 매번 설정하기도 힘들다.</a:t>
            </a:r>
            <a:r>
              <a:rPr lang="ko-KR" sz="1400"/>
              <a:t> 이에 </a:t>
            </a:r>
            <a:r>
              <a:rPr b="1" lang="ko-KR" sz="1400"/>
              <a:t>파라미터</a:t>
            </a:r>
            <a:r>
              <a:rPr lang="ko-KR" sz="1400"/>
              <a:t>를 </a:t>
            </a:r>
            <a:r>
              <a:rPr b="1" lang="ko-KR" sz="1400"/>
              <a:t>저장</a:t>
            </a:r>
            <a:r>
              <a:rPr lang="ko-KR" sz="1400"/>
              <a:t>하고 </a:t>
            </a:r>
            <a:r>
              <a:rPr b="1" lang="ko-KR" sz="1400"/>
              <a:t>노드 실행 시 지정된 파라미터로 초깃값</a:t>
            </a:r>
            <a:r>
              <a:rPr lang="ko-KR" sz="1400"/>
              <a:t>을 주고 싶을 때에는 </a:t>
            </a:r>
            <a:r>
              <a:rPr b="1" lang="ko-KR" sz="1400"/>
              <a:t>파라미터 파일(*.yaml)</a:t>
            </a:r>
            <a:r>
              <a:rPr lang="ko-KR" sz="1400"/>
              <a:t>을 미리 작성하고 이를 launch 파일에서 불러오는 방법이 있어서 소개한다.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우선 하기와 같은 파라미터 파일을 `</a:t>
            </a:r>
            <a:r>
              <a:rPr b="1" lang="ko-KR" sz="1400"/>
              <a:t>arithmetic_config.yaml</a:t>
            </a:r>
            <a:r>
              <a:rPr lang="ko-KR" sz="1400"/>
              <a:t>` 이라는 이름으로 지정 후에 패키지의 `</a:t>
            </a:r>
            <a:r>
              <a:rPr b="1" lang="ko-KR" sz="1400"/>
              <a:t>param</a:t>
            </a:r>
            <a:r>
              <a:rPr lang="ko-KR" sz="1400"/>
              <a:t>` 폴더에 넣어준다. 위 설명해서 익히 본 3개의 파라미터 이름과 초깃값이 기재되어 있음을 확인할 수 있다.</a:t>
            </a:r>
            <a:endParaRPr sz="1400"/>
          </a:p>
          <a:p>
            <a:pPr indent="0" lvl="0" marL="0" rtl="0" algn="l">
              <a:spcBef>
                <a:spcPts val="0"/>
              </a:spcBef>
              <a:spcAft>
                <a:spcPts val="0"/>
              </a:spcAft>
              <a:buNone/>
            </a:pPr>
            <a:r>
              <a:t/>
            </a:r>
            <a:endParaRPr sz="1400"/>
          </a:p>
        </p:txBody>
      </p:sp>
      <p:sp>
        <p:nvSpPr>
          <p:cNvPr id="2613" name="Google Shape;2613;p335"/>
          <p:cNvSpPr txBox="1"/>
          <p:nvPr/>
        </p:nvSpPr>
        <p:spPr>
          <a:xfrm>
            <a:off x="448250" y="2957400"/>
            <a:ext cx="5760000" cy="889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 namespace and node name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ros__parameters: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qos_depth: 30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min_random_num: 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max_random_num: 9</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614" name="Google Shape;2614;p335"/>
          <p:cNvSpPr txBox="1"/>
          <p:nvPr/>
        </p:nvSpPr>
        <p:spPr>
          <a:xfrm>
            <a:off x="448250" y="3948000"/>
            <a:ext cx="5760000" cy="1123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namespace: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node_name: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ros__parameters: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qos_depth: 30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min_random_num: 0</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max_random_num: 9</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p336"/>
          <p:cNvSpPr txBox="1"/>
          <p:nvPr>
            <p:ph idx="1" type="body"/>
          </p:nvPr>
        </p:nvSpPr>
        <p:spPr>
          <a:xfrm>
            <a:off x="4645500" y="1648525"/>
            <a:ext cx="4177500" cy="33957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 참고로 새롭게 지정된 *.yaml 파일 및 *.launch.py 파일을 ROS 파일 시스템에 맞추어 설치하게 하려면 하기와 같이 파이썬 패키지 설정 파일 `setup.py`에 옵션을 추가해야한다.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b="1" lang="ko-KR" sz="1400"/>
              <a:t>launch 파일</a:t>
            </a:r>
            <a:r>
              <a:rPr lang="ko-KR" sz="1400"/>
              <a:t>에 </a:t>
            </a:r>
            <a:r>
              <a:rPr b="1" lang="ko-KR" sz="1400"/>
              <a:t>특정 파라미터 파일을 추가</a:t>
            </a:r>
            <a:r>
              <a:rPr lang="ko-KR" sz="1400"/>
              <a:t>해주면 해당 launch 파일로 </a:t>
            </a:r>
            <a:r>
              <a:rPr b="1" lang="ko-KR" sz="1400"/>
              <a:t>노드를 실행할 때</a:t>
            </a:r>
            <a:r>
              <a:rPr lang="ko-KR" sz="1400"/>
              <a:t>에는 </a:t>
            </a:r>
            <a:r>
              <a:rPr b="1" lang="ko-KR" sz="1400"/>
              <a:t>지정 파라미터 파일의 파라미터 이름과 파라미터 값을 확인하여 해당 노드의 파라미터를 초기화하여 사용할 수 있다.</a:t>
            </a:r>
            <a:endParaRPr b="1" sz="1400"/>
          </a:p>
        </p:txBody>
      </p:sp>
      <p:sp>
        <p:nvSpPr>
          <p:cNvPr id="2621" name="Google Shape;2621;p33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기본 파라미터 설정 방법 (launch 설정)</a:t>
            </a:r>
            <a:endParaRPr/>
          </a:p>
        </p:txBody>
      </p:sp>
      <p:sp>
        <p:nvSpPr>
          <p:cNvPr id="2622" name="Google Shape;2622;p336"/>
          <p:cNvSpPr txBox="1"/>
          <p:nvPr/>
        </p:nvSpPr>
        <p:spPr>
          <a:xfrm>
            <a:off x="450000" y="900000"/>
            <a:ext cx="4122000" cy="419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900">
                <a:solidFill>
                  <a:srgbClr val="FFFFFF"/>
                </a:solidFill>
                <a:latin typeface="Calibri"/>
                <a:ea typeface="Calibri"/>
                <a:cs typeface="Calibri"/>
                <a:sym typeface="Calibri"/>
              </a:rPr>
              <a:t>def </a:t>
            </a:r>
            <a:r>
              <a:rPr lang="ko-KR" sz="900">
                <a:solidFill>
                  <a:srgbClr val="36BCFC"/>
                </a:solidFill>
                <a:latin typeface="Calibri"/>
                <a:ea typeface="Calibri"/>
                <a:cs typeface="Calibri"/>
                <a:sym typeface="Calibri"/>
              </a:rPr>
              <a:t>generate_launch_description</a:t>
            </a:r>
            <a:r>
              <a:rPr lang="ko-KR" sz="900">
                <a:solidFill>
                  <a:srgbClr val="FFFFFF"/>
                </a:solidFill>
                <a:latin typeface="Calibri"/>
                <a:ea typeface="Calibri"/>
                <a:cs typeface="Calibri"/>
                <a:sym typeface="Calibri"/>
              </a:rPr>
              <a:t>()</a:t>
            </a:r>
            <a:r>
              <a:rPr lang="ko-KR" sz="900">
                <a:solidFill>
                  <a:srgbClr val="9FBA45"/>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param_dir </a:t>
            </a:r>
            <a:r>
              <a:rPr lang="ko-KR" sz="900">
                <a:solidFill>
                  <a:srgbClr val="9FBA45"/>
                </a:solidFill>
                <a:latin typeface="Calibri"/>
                <a:ea typeface="Calibri"/>
                <a:cs typeface="Calibri"/>
                <a:sym typeface="Calibri"/>
              </a:rPr>
              <a:t>=</a:t>
            </a:r>
            <a:r>
              <a:rPr lang="ko-KR" sz="900">
                <a:solidFill>
                  <a:srgbClr val="FFFFFF"/>
                </a:solidFill>
                <a:latin typeface="Calibri"/>
                <a:ea typeface="Calibri"/>
                <a:cs typeface="Calibri"/>
                <a:sym typeface="Calibri"/>
              </a:rPr>
              <a:t> </a:t>
            </a:r>
            <a:r>
              <a:rPr lang="ko-KR" sz="900">
                <a:solidFill>
                  <a:srgbClr val="36BCFC"/>
                </a:solidFill>
                <a:latin typeface="Calibri"/>
                <a:ea typeface="Calibri"/>
                <a:cs typeface="Calibri"/>
                <a:sym typeface="Calibri"/>
              </a:rPr>
              <a:t>LaunchConfiguration</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F761AA"/>
                </a:solidFill>
                <a:latin typeface="Calibri"/>
                <a:ea typeface="Calibri"/>
                <a:cs typeface="Calibri"/>
                <a:sym typeface="Calibri"/>
              </a:rPr>
              <a:t>'param_dir'</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F2C13F"/>
                </a:solidFill>
                <a:latin typeface="Calibri"/>
                <a:ea typeface="Calibri"/>
                <a:cs typeface="Calibri"/>
                <a:sym typeface="Calibri"/>
              </a:rPr>
              <a:t>default</a:t>
            </a:r>
            <a:r>
              <a:rPr lang="ko-KR" sz="900">
                <a:solidFill>
                  <a:srgbClr val="9FBA45"/>
                </a:solidFill>
                <a:latin typeface="Calibri"/>
                <a:ea typeface="Calibri"/>
                <a:cs typeface="Calibri"/>
                <a:sym typeface="Calibri"/>
              </a:rPr>
              <a:t>=</a:t>
            </a:r>
            <a:r>
              <a:rPr lang="ko-KR" sz="900">
                <a:solidFill>
                  <a:srgbClr val="FFFFFF"/>
                </a:solidFill>
                <a:latin typeface="Calibri"/>
                <a:ea typeface="Calibri"/>
                <a:cs typeface="Calibri"/>
                <a:sym typeface="Calibri"/>
              </a:rPr>
              <a:t>os.path.</a:t>
            </a:r>
            <a:r>
              <a:rPr lang="ko-KR" sz="900">
                <a:solidFill>
                  <a:srgbClr val="36BCFC"/>
                </a:solidFill>
                <a:latin typeface="Calibri"/>
                <a:ea typeface="Calibri"/>
                <a:cs typeface="Calibri"/>
                <a:sym typeface="Calibri"/>
              </a:rPr>
              <a:t>join</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36BCFC"/>
                </a:solidFill>
                <a:latin typeface="Calibri"/>
                <a:ea typeface="Calibri"/>
                <a:cs typeface="Calibri"/>
                <a:sym typeface="Calibri"/>
              </a:rPr>
              <a:t>get_package_share_directory</a:t>
            </a:r>
            <a:r>
              <a:rPr lang="ko-KR" sz="900">
                <a:solidFill>
                  <a:srgbClr val="FFFFFF"/>
                </a:solidFill>
                <a:latin typeface="Calibri"/>
                <a:ea typeface="Calibri"/>
                <a:cs typeface="Calibri"/>
                <a:sym typeface="Calibri"/>
              </a:rPr>
              <a:t>(</a:t>
            </a:r>
            <a:r>
              <a:rPr lang="ko-KR" sz="900">
                <a:solidFill>
                  <a:srgbClr val="F761AA"/>
                </a:solidFill>
                <a:latin typeface="Calibri"/>
                <a:ea typeface="Calibri"/>
                <a:cs typeface="Calibri"/>
                <a:sym typeface="Calibri"/>
              </a:rPr>
              <a:t>'topic_service_action_rclpy_example'</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F761AA"/>
                </a:solidFill>
                <a:latin typeface="Calibri"/>
                <a:ea typeface="Calibri"/>
                <a:cs typeface="Calibri"/>
                <a:sym typeface="Calibri"/>
              </a:rPr>
              <a:t>'param'</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F761AA"/>
                </a:solidFill>
                <a:latin typeface="Calibri"/>
                <a:ea typeface="Calibri"/>
                <a:cs typeface="Calibri"/>
                <a:sym typeface="Calibri"/>
              </a:rPr>
              <a:t>'arithmetic_config.yaml'</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F2C13F"/>
                </a:solidFill>
                <a:latin typeface="Calibri"/>
                <a:ea typeface="Calibri"/>
                <a:cs typeface="Calibri"/>
                <a:sym typeface="Calibri"/>
              </a:rPr>
              <a:t>return</a:t>
            </a:r>
            <a:r>
              <a:rPr lang="ko-KR" sz="900">
                <a:solidFill>
                  <a:srgbClr val="FFFFFF"/>
                </a:solidFill>
                <a:latin typeface="Calibri"/>
                <a:ea typeface="Calibri"/>
                <a:cs typeface="Calibri"/>
                <a:sym typeface="Calibri"/>
              </a:rPr>
              <a:t> </a:t>
            </a:r>
            <a:r>
              <a:rPr lang="ko-KR" sz="900">
                <a:solidFill>
                  <a:srgbClr val="36BCFC"/>
                </a:solidFill>
                <a:latin typeface="Calibri"/>
                <a:ea typeface="Calibri"/>
                <a:cs typeface="Calibri"/>
                <a:sym typeface="Calibri"/>
              </a:rPr>
              <a:t>LaunchDescription</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36BCFC"/>
                </a:solidFill>
                <a:latin typeface="Calibri"/>
                <a:ea typeface="Calibri"/>
                <a:cs typeface="Calibri"/>
                <a:sym typeface="Calibri"/>
              </a:rPr>
              <a:t>DeclareLaunchArgument</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F761AA"/>
                </a:solidFill>
                <a:latin typeface="Calibri"/>
                <a:ea typeface="Calibri"/>
                <a:cs typeface="Calibri"/>
                <a:sym typeface="Calibri"/>
              </a:rPr>
              <a:t>'param_dir'</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default_value</a:t>
            </a:r>
            <a:r>
              <a:rPr lang="ko-KR" sz="900">
                <a:solidFill>
                  <a:srgbClr val="9FBA45"/>
                </a:solidFill>
                <a:latin typeface="Calibri"/>
                <a:ea typeface="Calibri"/>
                <a:cs typeface="Calibri"/>
                <a:sym typeface="Calibri"/>
              </a:rPr>
              <a:t>=</a:t>
            </a:r>
            <a:r>
              <a:rPr lang="ko-KR" sz="900">
                <a:solidFill>
                  <a:srgbClr val="FFFFFF"/>
                </a:solidFill>
                <a:latin typeface="Calibri"/>
                <a:ea typeface="Calibri"/>
                <a:cs typeface="Calibri"/>
                <a:sym typeface="Calibri"/>
              </a:rPr>
              <a:t>param_dir,</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description</a:t>
            </a:r>
            <a:r>
              <a:rPr lang="ko-KR" sz="900">
                <a:solidFill>
                  <a:srgbClr val="9FBA45"/>
                </a:solidFill>
                <a:latin typeface="Calibri"/>
                <a:ea typeface="Calibri"/>
                <a:cs typeface="Calibri"/>
                <a:sym typeface="Calibri"/>
              </a:rPr>
              <a:t>=</a:t>
            </a:r>
            <a:r>
              <a:rPr lang="ko-KR" sz="900">
                <a:solidFill>
                  <a:srgbClr val="F761AA"/>
                </a:solidFill>
                <a:latin typeface="Calibri"/>
                <a:ea typeface="Calibri"/>
                <a:cs typeface="Calibri"/>
                <a:sym typeface="Calibri"/>
              </a:rPr>
              <a:t>'Full path of parameter file'</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36BCFC"/>
                </a:solidFill>
                <a:latin typeface="Calibri"/>
                <a:ea typeface="Calibri"/>
                <a:cs typeface="Calibri"/>
                <a:sym typeface="Calibri"/>
              </a:rPr>
              <a:t>Node</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F2C13F"/>
                </a:solidFill>
                <a:latin typeface="Calibri"/>
                <a:ea typeface="Calibri"/>
                <a:cs typeface="Calibri"/>
                <a:sym typeface="Calibri"/>
              </a:rPr>
              <a:t>package</a:t>
            </a:r>
            <a:r>
              <a:rPr lang="ko-KR" sz="900">
                <a:solidFill>
                  <a:srgbClr val="9FBA45"/>
                </a:solidFill>
                <a:latin typeface="Calibri"/>
                <a:ea typeface="Calibri"/>
                <a:cs typeface="Calibri"/>
                <a:sym typeface="Calibri"/>
              </a:rPr>
              <a:t>=</a:t>
            </a:r>
            <a:r>
              <a:rPr lang="ko-KR" sz="900">
                <a:solidFill>
                  <a:srgbClr val="F761AA"/>
                </a:solidFill>
                <a:latin typeface="Calibri"/>
                <a:ea typeface="Calibri"/>
                <a:cs typeface="Calibri"/>
                <a:sym typeface="Calibri"/>
              </a:rPr>
              <a:t>'topic_service_action_rclpy_example'</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executable</a:t>
            </a:r>
            <a:r>
              <a:rPr lang="ko-KR" sz="900">
                <a:solidFill>
                  <a:srgbClr val="9FBA45"/>
                </a:solidFill>
                <a:latin typeface="Calibri"/>
                <a:ea typeface="Calibri"/>
                <a:cs typeface="Calibri"/>
                <a:sym typeface="Calibri"/>
              </a:rPr>
              <a:t>=</a:t>
            </a:r>
            <a:r>
              <a:rPr lang="ko-KR" sz="900">
                <a:solidFill>
                  <a:srgbClr val="F761AA"/>
                </a:solidFill>
                <a:latin typeface="Calibri"/>
                <a:ea typeface="Calibri"/>
                <a:cs typeface="Calibri"/>
                <a:sym typeface="Calibri"/>
              </a:rPr>
              <a:t>'argument'</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name</a:t>
            </a:r>
            <a:r>
              <a:rPr lang="ko-KR" sz="900">
                <a:solidFill>
                  <a:srgbClr val="9FBA45"/>
                </a:solidFill>
                <a:latin typeface="Calibri"/>
                <a:ea typeface="Calibri"/>
                <a:cs typeface="Calibri"/>
                <a:sym typeface="Calibri"/>
              </a:rPr>
              <a:t>=</a:t>
            </a:r>
            <a:r>
              <a:rPr lang="ko-KR" sz="900">
                <a:solidFill>
                  <a:srgbClr val="F761AA"/>
                </a:solidFill>
                <a:latin typeface="Calibri"/>
                <a:ea typeface="Calibri"/>
                <a:cs typeface="Calibri"/>
                <a:sym typeface="Calibri"/>
              </a:rPr>
              <a:t>'argument'</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parameters</a:t>
            </a:r>
            <a:r>
              <a:rPr lang="ko-KR" sz="900">
                <a:solidFill>
                  <a:srgbClr val="9FBA45"/>
                </a:solidFill>
                <a:latin typeface="Calibri"/>
                <a:ea typeface="Calibri"/>
                <a:cs typeface="Calibri"/>
                <a:sym typeface="Calibri"/>
              </a:rPr>
              <a:t>=</a:t>
            </a:r>
            <a:r>
              <a:rPr lang="ko-KR" sz="900">
                <a:solidFill>
                  <a:srgbClr val="FFFFFF"/>
                </a:solidFill>
                <a:latin typeface="Calibri"/>
                <a:ea typeface="Calibri"/>
                <a:cs typeface="Calibri"/>
                <a:sym typeface="Calibri"/>
              </a:rPr>
              <a:t>[param_dir],</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output</a:t>
            </a:r>
            <a:r>
              <a:rPr lang="ko-KR" sz="900">
                <a:solidFill>
                  <a:srgbClr val="9FBA45"/>
                </a:solidFill>
                <a:latin typeface="Calibri"/>
                <a:ea typeface="Calibri"/>
                <a:cs typeface="Calibri"/>
                <a:sym typeface="Calibri"/>
              </a:rPr>
              <a:t>=</a:t>
            </a:r>
            <a:r>
              <a:rPr lang="ko-KR" sz="900">
                <a:solidFill>
                  <a:srgbClr val="F761AA"/>
                </a:solidFill>
                <a:latin typeface="Calibri"/>
                <a:ea typeface="Calibri"/>
                <a:cs typeface="Calibri"/>
                <a:sym typeface="Calibri"/>
              </a:rPr>
              <a:t>'screen'</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36BCFC"/>
                </a:solidFill>
                <a:latin typeface="Calibri"/>
                <a:ea typeface="Calibri"/>
                <a:cs typeface="Calibri"/>
                <a:sym typeface="Calibri"/>
              </a:rPr>
              <a:t>Node</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r>
              <a:rPr lang="ko-KR" sz="900">
                <a:solidFill>
                  <a:srgbClr val="F2C13F"/>
                </a:solidFill>
                <a:latin typeface="Calibri"/>
                <a:ea typeface="Calibri"/>
                <a:cs typeface="Calibri"/>
                <a:sym typeface="Calibri"/>
              </a:rPr>
              <a:t>package</a:t>
            </a:r>
            <a:r>
              <a:rPr lang="ko-KR" sz="900">
                <a:solidFill>
                  <a:srgbClr val="9FBA45"/>
                </a:solidFill>
                <a:latin typeface="Calibri"/>
                <a:ea typeface="Calibri"/>
                <a:cs typeface="Calibri"/>
                <a:sym typeface="Calibri"/>
              </a:rPr>
              <a:t>=</a:t>
            </a:r>
            <a:r>
              <a:rPr lang="ko-KR" sz="900">
                <a:solidFill>
                  <a:srgbClr val="F761AA"/>
                </a:solidFill>
                <a:latin typeface="Calibri"/>
                <a:ea typeface="Calibri"/>
                <a:cs typeface="Calibri"/>
                <a:sym typeface="Calibri"/>
              </a:rPr>
              <a:t>'topic_service_action_rclpy_example'</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executable</a:t>
            </a:r>
            <a:r>
              <a:rPr lang="ko-KR" sz="900">
                <a:solidFill>
                  <a:srgbClr val="9FBA45"/>
                </a:solidFill>
                <a:latin typeface="Calibri"/>
                <a:ea typeface="Calibri"/>
                <a:cs typeface="Calibri"/>
                <a:sym typeface="Calibri"/>
              </a:rPr>
              <a:t>=</a:t>
            </a:r>
            <a:r>
              <a:rPr lang="ko-KR" sz="900">
                <a:solidFill>
                  <a:srgbClr val="F761AA"/>
                </a:solidFill>
                <a:latin typeface="Calibri"/>
                <a:ea typeface="Calibri"/>
                <a:cs typeface="Calibri"/>
                <a:sym typeface="Calibri"/>
              </a:rPr>
              <a:t>'calculator'</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name</a:t>
            </a:r>
            <a:r>
              <a:rPr lang="ko-KR" sz="900">
                <a:solidFill>
                  <a:srgbClr val="9FBA45"/>
                </a:solidFill>
                <a:latin typeface="Calibri"/>
                <a:ea typeface="Calibri"/>
                <a:cs typeface="Calibri"/>
                <a:sym typeface="Calibri"/>
              </a:rPr>
              <a:t>=</a:t>
            </a:r>
            <a:r>
              <a:rPr lang="ko-KR" sz="900">
                <a:solidFill>
                  <a:srgbClr val="F761AA"/>
                </a:solidFill>
                <a:latin typeface="Calibri"/>
                <a:ea typeface="Calibri"/>
                <a:cs typeface="Calibri"/>
                <a:sym typeface="Calibri"/>
              </a:rPr>
              <a:t>'calculator'</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parameters</a:t>
            </a:r>
            <a:r>
              <a:rPr lang="ko-KR" sz="900">
                <a:solidFill>
                  <a:srgbClr val="9FBA45"/>
                </a:solidFill>
                <a:latin typeface="Calibri"/>
                <a:ea typeface="Calibri"/>
                <a:cs typeface="Calibri"/>
                <a:sym typeface="Calibri"/>
              </a:rPr>
              <a:t>=</a:t>
            </a:r>
            <a:r>
              <a:rPr lang="ko-KR" sz="900">
                <a:solidFill>
                  <a:srgbClr val="FFFFFF"/>
                </a:solidFill>
                <a:latin typeface="Calibri"/>
                <a:ea typeface="Calibri"/>
                <a:cs typeface="Calibri"/>
                <a:sym typeface="Calibri"/>
              </a:rPr>
              <a:t>[param_dir],</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output</a:t>
            </a:r>
            <a:r>
              <a:rPr lang="ko-KR" sz="900">
                <a:solidFill>
                  <a:srgbClr val="9FBA45"/>
                </a:solidFill>
                <a:latin typeface="Calibri"/>
                <a:ea typeface="Calibri"/>
                <a:cs typeface="Calibri"/>
                <a:sym typeface="Calibri"/>
              </a:rPr>
              <a:t>=</a:t>
            </a:r>
            <a:r>
              <a:rPr lang="ko-KR" sz="900">
                <a:solidFill>
                  <a:srgbClr val="F761AA"/>
                </a:solidFill>
                <a:latin typeface="Calibri"/>
                <a:ea typeface="Calibri"/>
                <a:cs typeface="Calibri"/>
                <a:sym typeface="Calibri"/>
              </a:rPr>
              <a:t>'screen'</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a:t>
            </a:r>
            <a:endParaRPr sz="900">
              <a:solidFill>
                <a:srgbClr val="FFFFFF"/>
              </a:solidFill>
              <a:latin typeface="Calibri"/>
              <a:ea typeface="Calibri"/>
              <a:cs typeface="Calibri"/>
              <a:sym typeface="Calibri"/>
            </a:endParaRPr>
          </a:p>
        </p:txBody>
      </p:sp>
      <p:sp>
        <p:nvSpPr>
          <p:cNvPr id="2623" name="Google Shape;2623;p336"/>
          <p:cNvSpPr txBox="1"/>
          <p:nvPr/>
        </p:nvSpPr>
        <p:spPr>
          <a:xfrm>
            <a:off x="4645500" y="900000"/>
            <a:ext cx="4122000" cy="611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900">
                <a:solidFill>
                  <a:srgbClr val="FFFFFF"/>
                </a:solidFill>
                <a:latin typeface="Calibri"/>
                <a:ea typeface="Calibri"/>
                <a:cs typeface="Calibri"/>
                <a:sym typeface="Calibri"/>
              </a:rPr>
              <a:t>       (share_dir </a:t>
            </a:r>
            <a:r>
              <a:rPr lang="ko-KR" sz="900">
                <a:solidFill>
                  <a:srgbClr val="9FBA45"/>
                </a:solidFill>
                <a:latin typeface="Calibri"/>
                <a:ea typeface="Calibri"/>
                <a:cs typeface="Calibri"/>
                <a:sym typeface="Calibri"/>
              </a:rPr>
              <a:t>+</a:t>
            </a:r>
            <a:r>
              <a:rPr lang="ko-KR" sz="900">
                <a:solidFill>
                  <a:srgbClr val="FFFFFF"/>
                </a:solidFill>
                <a:latin typeface="Calibri"/>
                <a:ea typeface="Calibri"/>
                <a:cs typeface="Calibri"/>
                <a:sym typeface="Calibri"/>
              </a:rPr>
              <a:t> </a:t>
            </a:r>
            <a:r>
              <a:rPr lang="ko-KR" sz="900">
                <a:solidFill>
                  <a:srgbClr val="F761AA"/>
                </a:solidFill>
                <a:latin typeface="Calibri"/>
                <a:ea typeface="Calibri"/>
                <a:cs typeface="Calibri"/>
                <a:sym typeface="Calibri"/>
              </a:rPr>
              <a:t>'/launch'</a:t>
            </a:r>
            <a:r>
              <a:rPr lang="ko-KR" sz="900">
                <a:solidFill>
                  <a:srgbClr val="FFFFFF"/>
                </a:solidFill>
                <a:latin typeface="Calibri"/>
                <a:ea typeface="Calibri"/>
                <a:cs typeface="Calibri"/>
                <a:sym typeface="Calibri"/>
              </a:rPr>
              <a:t>, glob.</a:t>
            </a:r>
            <a:r>
              <a:rPr lang="ko-KR" sz="900">
                <a:solidFill>
                  <a:srgbClr val="36BCFC"/>
                </a:solidFill>
                <a:latin typeface="Calibri"/>
                <a:ea typeface="Calibri"/>
                <a:cs typeface="Calibri"/>
                <a:sym typeface="Calibri"/>
              </a:rPr>
              <a:t>glob</a:t>
            </a:r>
            <a:r>
              <a:rPr lang="ko-KR" sz="900">
                <a:solidFill>
                  <a:srgbClr val="FFFFFF"/>
                </a:solidFill>
                <a:latin typeface="Calibri"/>
                <a:ea typeface="Calibri"/>
                <a:cs typeface="Calibri"/>
                <a:sym typeface="Calibri"/>
              </a:rPr>
              <a:t>(os.path.</a:t>
            </a:r>
            <a:r>
              <a:rPr lang="ko-KR" sz="900">
                <a:solidFill>
                  <a:srgbClr val="36BCFC"/>
                </a:solidFill>
                <a:latin typeface="Calibri"/>
                <a:ea typeface="Calibri"/>
                <a:cs typeface="Calibri"/>
                <a:sym typeface="Calibri"/>
              </a:rPr>
              <a:t>join</a:t>
            </a:r>
            <a:r>
              <a:rPr lang="ko-KR" sz="900">
                <a:solidFill>
                  <a:srgbClr val="FFFFFF"/>
                </a:solidFill>
                <a:latin typeface="Calibri"/>
                <a:ea typeface="Calibri"/>
                <a:cs typeface="Calibri"/>
                <a:sym typeface="Calibri"/>
              </a:rPr>
              <a:t>(</a:t>
            </a:r>
            <a:r>
              <a:rPr lang="ko-KR" sz="900">
                <a:solidFill>
                  <a:srgbClr val="F761AA"/>
                </a:solidFill>
                <a:latin typeface="Calibri"/>
                <a:ea typeface="Calibri"/>
                <a:cs typeface="Calibri"/>
                <a:sym typeface="Calibri"/>
              </a:rPr>
              <a:t>'launch'</a:t>
            </a:r>
            <a:r>
              <a:rPr lang="ko-KR" sz="900">
                <a:solidFill>
                  <a:srgbClr val="FFFFFF"/>
                </a:solidFill>
                <a:latin typeface="Calibri"/>
                <a:ea typeface="Calibri"/>
                <a:cs typeface="Calibri"/>
                <a:sym typeface="Calibri"/>
              </a:rPr>
              <a:t>, </a:t>
            </a:r>
            <a:r>
              <a:rPr lang="ko-KR" sz="900">
                <a:solidFill>
                  <a:srgbClr val="F761AA"/>
                </a:solidFill>
                <a:latin typeface="Calibri"/>
                <a:ea typeface="Calibri"/>
                <a:cs typeface="Calibri"/>
                <a:sym typeface="Calibri"/>
              </a:rPr>
              <a:t>'*.launch.py'</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(share_dir </a:t>
            </a:r>
            <a:r>
              <a:rPr lang="ko-KR" sz="900">
                <a:solidFill>
                  <a:srgbClr val="9FBA45"/>
                </a:solidFill>
                <a:latin typeface="Calibri"/>
                <a:ea typeface="Calibri"/>
                <a:cs typeface="Calibri"/>
                <a:sym typeface="Calibri"/>
              </a:rPr>
              <a:t>+</a:t>
            </a:r>
            <a:r>
              <a:rPr lang="ko-KR" sz="900">
                <a:solidFill>
                  <a:srgbClr val="FFFFFF"/>
                </a:solidFill>
                <a:latin typeface="Calibri"/>
                <a:ea typeface="Calibri"/>
                <a:cs typeface="Calibri"/>
                <a:sym typeface="Calibri"/>
              </a:rPr>
              <a:t> </a:t>
            </a:r>
            <a:r>
              <a:rPr lang="ko-KR" sz="900">
                <a:solidFill>
                  <a:srgbClr val="F761AA"/>
                </a:solidFill>
                <a:latin typeface="Calibri"/>
                <a:ea typeface="Calibri"/>
                <a:cs typeface="Calibri"/>
                <a:sym typeface="Calibri"/>
              </a:rPr>
              <a:t>'/param'</a:t>
            </a:r>
            <a:r>
              <a:rPr lang="ko-KR" sz="900">
                <a:solidFill>
                  <a:srgbClr val="FFFFFF"/>
                </a:solidFill>
                <a:latin typeface="Calibri"/>
                <a:ea typeface="Calibri"/>
                <a:cs typeface="Calibri"/>
                <a:sym typeface="Calibri"/>
              </a:rPr>
              <a:t>, glob.</a:t>
            </a:r>
            <a:r>
              <a:rPr lang="ko-KR" sz="900">
                <a:solidFill>
                  <a:srgbClr val="36BCFC"/>
                </a:solidFill>
                <a:latin typeface="Calibri"/>
                <a:ea typeface="Calibri"/>
                <a:cs typeface="Calibri"/>
                <a:sym typeface="Calibri"/>
              </a:rPr>
              <a:t>glob</a:t>
            </a:r>
            <a:r>
              <a:rPr lang="ko-KR" sz="900">
                <a:solidFill>
                  <a:srgbClr val="FFFFFF"/>
                </a:solidFill>
                <a:latin typeface="Calibri"/>
                <a:ea typeface="Calibri"/>
                <a:cs typeface="Calibri"/>
                <a:sym typeface="Calibri"/>
              </a:rPr>
              <a:t>(os.path.</a:t>
            </a:r>
            <a:r>
              <a:rPr lang="ko-KR" sz="900">
                <a:solidFill>
                  <a:srgbClr val="36BCFC"/>
                </a:solidFill>
                <a:latin typeface="Calibri"/>
                <a:ea typeface="Calibri"/>
                <a:cs typeface="Calibri"/>
                <a:sym typeface="Calibri"/>
              </a:rPr>
              <a:t>join</a:t>
            </a:r>
            <a:r>
              <a:rPr lang="ko-KR" sz="900">
                <a:solidFill>
                  <a:srgbClr val="FFFFFF"/>
                </a:solidFill>
                <a:latin typeface="Calibri"/>
                <a:ea typeface="Calibri"/>
                <a:cs typeface="Calibri"/>
                <a:sym typeface="Calibri"/>
              </a:rPr>
              <a:t>(</a:t>
            </a:r>
            <a:r>
              <a:rPr lang="ko-KR" sz="900">
                <a:solidFill>
                  <a:srgbClr val="F761AA"/>
                </a:solidFill>
                <a:latin typeface="Calibri"/>
                <a:ea typeface="Calibri"/>
                <a:cs typeface="Calibri"/>
                <a:sym typeface="Calibri"/>
              </a:rPr>
              <a:t>'param'</a:t>
            </a:r>
            <a:r>
              <a:rPr lang="ko-KR" sz="900">
                <a:solidFill>
                  <a:srgbClr val="FFFFFF"/>
                </a:solidFill>
                <a:latin typeface="Calibri"/>
                <a:ea typeface="Calibri"/>
                <a:cs typeface="Calibri"/>
                <a:sym typeface="Calibri"/>
              </a:rPr>
              <a:t>, </a:t>
            </a:r>
            <a:r>
              <a:rPr lang="ko-KR" sz="900">
                <a:solidFill>
                  <a:srgbClr val="F761AA"/>
                </a:solidFill>
                <a:latin typeface="Calibri"/>
                <a:ea typeface="Calibri"/>
                <a:cs typeface="Calibri"/>
                <a:sym typeface="Calibri"/>
              </a:rPr>
              <a:t>'*.yaml'</a:t>
            </a: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337"/>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630" name="Google Shape;2630;p337"/>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실행 인자 프로그래밍</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(Python)</a:t>
            </a:r>
            <a:endParaRPr b="1" sz="3600">
              <a:latin typeface="Calibri"/>
              <a:ea typeface="Calibri"/>
              <a:cs typeface="Calibri"/>
              <a:sym typeface="Calibri"/>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33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실행 인자</a:t>
            </a:r>
            <a:endParaRPr/>
          </a:p>
        </p:txBody>
      </p:sp>
      <p:sp>
        <p:nvSpPr>
          <p:cNvPr id="2637" name="Google Shape;2637;p33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프로그램의 실행 명령어와 함께 실행 시에 사용될 인수를 추가하여 프로그램을 실행하는 경우가 있는데 이 때에 사용되는 인자를 </a:t>
            </a:r>
            <a:r>
              <a:rPr b="1" lang="ko-KR" sz="1400"/>
              <a:t>실행 인자</a:t>
            </a:r>
            <a:r>
              <a:rPr lang="ko-KR" sz="1400"/>
              <a:t>라고 하고 main 함수에서 매개변수로 사용된다.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ko-KR" sz="1400"/>
              <a:t>예를 들어 `ROS 2 패키지 설계 (Python)`에서 하기와 같은 명령어를 통해 GOAL_TOTAL_SUM 값을 100으로 설정할 수 있었다. 여기서 `ros2 run`가 명령어이고 `topic_service_action_rclpy_example` 패키지의 `checker`노드를 실행하라는 의미이다. 여기에 추가로 `-g 100` 이 실행 인자로 사용되었다. 이 강좌에서는 이렇게 실행시에 사용되는 실행 인자를 이용한 프로그래밍에 대해 알아보자.</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 참고로 파라미터(parameter)는 매개 변수로 풀이하고 아규먼트(argument)는 실행 인자라 풀이한다. C++ 언어에서는 이들의 분류를 더 확실히 하는 편인데 Parameter는 함수 선언시 사용되고 Argument는 함수 호출 시의 인수라고 생각하면 된다.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 Parameter: 매개 변수</a:t>
            </a:r>
            <a:endParaRPr sz="1400"/>
          </a:p>
          <a:p>
            <a:pPr indent="0" lvl="0" marL="0" rtl="0" algn="l">
              <a:spcBef>
                <a:spcPts val="0"/>
              </a:spcBef>
              <a:spcAft>
                <a:spcPts val="0"/>
              </a:spcAft>
              <a:buNone/>
            </a:pPr>
            <a:r>
              <a:rPr lang="ko-KR" sz="1400"/>
              <a:t>- Argument: 실행 인자</a:t>
            </a:r>
            <a:endParaRPr sz="1400"/>
          </a:p>
        </p:txBody>
      </p:sp>
      <p:sp>
        <p:nvSpPr>
          <p:cNvPr id="2638" name="Google Shape;2638;p338"/>
          <p:cNvSpPr txBox="1"/>
          <p:nvPr/>
        </p:nvSpPr>
        <p:spPr>
          <a:xfrm>
            <a:off x="448250" y="4252800"/>
            <a:ext cx="5760000" cy="36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ros2 run topic_service_action_rclpy_example checker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g </a:t>
            </a:r>
            <a:r>
              <a:rPr b="1" lang="ko-KR" sz="1000">
                <a:solidFill>
                  <a:srgbClr val="F86634"/>
                </a:solidFill>
                <a:latin typeface="Calibri"/>
                <a:ea typeface="Calibri"/>
                <a:cs typeface="Calibri"/>
                <a:sym typeface="Calibri"/>
              </a:rPr>
              <a:t>100</a:t>
            </a:r>
            <a:endParaRPr b="1" sz="1000">
              <a:solidFill>
                <a:srgbClr val="FFFFFF"/>
              </a:solidFill>
              <a:latin typeface="Calibri"/>
              <a:ea typeface="Calibri"/>
              <a:cs typeface="Calibri"/>
              <a:sym typeface="Calibri"/>
            </a:endParaRPr>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33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2에서의 실행 인자 처리</a:t>
            </a:r>
            <a:endParaRPr/>
          </a:p>
        </p:txBody>
      </p:sp>
      <p:sp>
        <p:nvSpPr>
          <p:cNvPr id="2645" name="Google Shape;2645;p339"/>
          <p:cNvSpPr txBox="1"/>
          <p:nvPr>
            <p:ph idx="1" type="body"/>
          </p:nvPr>
        </p:nvSpPr>
        <p:spPr>
          <a:xfrm>
            <a:off x="5130000" y="900000"/>
            <a:ext cx="3693300" cy="8676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ROS 2에서의 실행 인자 처리는 하기의 예제들과 같이 처리된다. C++ 언어의 경우 main 문에서 argc라고 argument의 수를 받고, argv로 인자들을 배열로 받은 후 rclcpp의 init 함수의 argument로 넘겨주게 된다.</a:t>
            </a:r>
            <a:endParaRPr sz="1200"/>
          </a:p>
        </p:txBody>
      </p:sp>
      <p:sp>
        <p:nvSpPr>
          <p:cNvPr id="2646" name="Google Shape;2646;p339"/>
          <p:cNvSpPr txBox="1"/>
          <p:nvPr/>
        </p:nvSpPr>
        <p:spPr>
          <a:xfrm>
            <a:off x="450000" y="900000"/>
            <a:ext cx="4680000" cy="90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int main(int argc, char * argv[])</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rclcpp::init(argc, argv);</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(이하 생략)</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647" name="Google Shape;2647;p339"/>
          <p:cNvSpPr txBox="1"/>
          <p:nvPr/>
        </p:nvSpPr>
        <p:spPr>
          <a:xfrm>
            <a:off x="450000" y="1968450"/>
            <a:ext cx="4680000" cy="90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def main(args=None):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rclpy.init(args=args)</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(이하 생략)</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648" name="Google Shape;2648;p339"/>
          <p:cNvSpPr txBox="1"/>
          <p:nvPr>
            <p:ph idx="1" type="body"/>
          </p:nvPr>
        </p:nvSpPr>
        <p:spPr>
          <a:xfrm>
            <a:off x="5130000" y="1968450"/>
            <a:ext cx="3693300" cy="7992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Python의 경우도 비슷한데 인수들을 무시할 때에는 다음 예제와 같이 args를 None으로 설정 후에 rclpy 모듈의 init 함수에 바로 넘기게 된다.</a:t>
            </a:r>
            <a:endParaRPr sz="1200"/>
          </a:p>
        </p:txBody>
      </p:sp>
      <p:sp>
        <p:nvSpPr>
          <p:cNvPr id="2649" name="Google Shape;2649;p339"/>
          <p:cNvSpPr txBox="1"/>
          <p:nvPr/>
        </p:nvSpPr>
        <p:spPr>
          <a:xfrm>
            <a:off x="450000" y="3036900"/>
            <a:ext cx="4680000" cy="90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def main(argv=sys.argv[1:]):</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(argparse 구문 추가)</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rclpy.init(args=argv)</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(이하 생략)</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
        <p:nvSpPr>
          <p:cNvPr id="2650" name="Google Shape;2650;p339"/>
          <p:cNvSpPr txBox="1"/>
          <p:nvPr>
            <p:ph idx="1" type="body"/>
          </p:nvPr>
        </p:nvSpPr>
        <p:spPr>
          <a:xfrm>
            <a:off x="5130000" y="3036900"/>
            <a:ext cx="3693300" cy="1958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200"/>
              <a:t>만약 실행 인자를 사용하고자 한다면 </a:t>
            </a:r>
            <a:r>
              <a:rPr b="1" lang="ko-KR" sz="1200"/>
              <a:t>첫 argv인 실행명 및 실행 경로인 첫번째 인자를 삭제한 것을 argv에 저장</a:t>
            </a:r>
            <a:r>
              <a:rPr lang="ko-KR" sz="1200"/>
              <a:t>하고 이를 rclpy 모듈의 init 함수에 넘기게 된다. 이때에 C++과는 달리 </a:t>
            </a:r>
            <a:r>
              <a:rPr lang="ko-KR" sz="1200" u="sng">
                <a:solidFill>
                  <a:schemeClr val="hlink"/>
                </a:solidFill>
                <a:hlinkClick r:id="rId3"/>
              </a:rPr>
              <a:t>argparse 모듈</a:t>
            </a:r>
            <a:r>
              <a:rPr lang="ko-KR" sz="1200"/>
              <a:t>을 이용하여 실행 인자를 위한 구문 해석 프로그램을 작성해야한다.</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KR" sz="1200"/>
              <a:t>* 참고로 argc, argv, args는 다음과 같은 의미로 사용된다.</a:t>
            </a:r>
            <a:endParaRPr sz="1200"/>
          </a:p>
          <a:p>
            <a:pPr indent="0" lvl="0" marL="0" rtl="0" algn="l">
              <a:spcBef>
                <a:spcPts val="0"/>
              </a:spcBef>
              <a:spcAft>
                <a:spcPts val="0"/>
              </a:spcAft>
              <a:buNone/>
            </a:pPr>
            <a:r>
              <a:rPr lang="ko-KR" sz="1200"/>
              <a:t>- argc: argument count</a:t>
            </a:r>
            <a:endParaRPr sz="1200"/>
          </a:p>
          <a:p>
            <a:pPr indent="0" lvl="0" marL="0" rtl="0" algn="l">
              <a:spcBef>
                <a:spcPts val="0"/>
              </a:spcBef>
              <a:spcAft>
                <a:spcPts val="0"/>
              </a:spcAft>
              <a:buNone/>
            </a:pPr>
            <a:r>
              <a:rPr lang="ko-KR" sz="1200"/>
              <a:t>- argv: argument vector or value</a:t>
            </a:r>
            <a:endParaRPr sz="1200"/>
          </a:p>
          <a:p>
            <a:pPr indent="0" lvl="0" marL="0" rtl="0" algn="l">
              <a:spcBef>
                <a:spcPts val="0"/>
              </a:spcBef>
              <a:spcAft>
                <a:spcPts val="0"/>
              </a:spcAft>
              <a:buNone/>
            </a:pPr>
            <a:r>
              <a:rPr lang="ko-KR" sz="1200"/>
              <a:t>- args: arguments</a:t>
            </a:r>
            <a:endParaRPr sz="1200"/>
          </a:p>
          <a:p>
            <a:pPr indent="0" lvl="0" marL="0" rtl="0" algn="l">
              <a:spcBef>
                <a:spcPts val="0"/>
              </a:spcBef>
              <a:spcAft>
                <a:spcPts val="0"/>
              </a:spcAft>
              <a:buNone/>
            </a:pPr>
            <a:r>
              <a:t/>
            </a:r>
            <a:endParaRPr sz="1200"/>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5" name="Shape 2655"/>
        <p:cNvGrpSpPr/>
        <p:nvPr/>
      </p:nvGrpSpPr>
      <p:grpSpPr>
        <a:xfrm>
          <a:off x="0" y="0"/>
          <a:ext cx="0" cy="0"/>
          <a:chOff x="0" y="0"/>
          <a:chExt cx="0" cy="0"/>
        </a:xfrm>
      </p:grpSpPr>
      <p:sp>
        <p:nvSpPr>
          <p:cNvPr id="2656" name="Google Shape;2656;p340"/>
          <p:cNvSpPr txBox="1"/>
          <p:nvPr>
            <p:ph idx="1" type="body"/>
          </p:nvPr>
        </p:nvSpPr>
        <p:spPr>
          <a:xfrm>
            <a:off x="4645500" y="900000"/>
            <a:ext cx="4177500" cy="41442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실행 인자의 구문 해석과 관련한 부분은 Checker 노드의 main 함수 부분에서 구현되어 있기에 관련 코드를 살펴보며 실행 인자를 다루어 볼 것이다. 우선 전체 소스 코드는 다음과 같다.</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실행 인자의 구문해석 프로그램은 파이썬의 argparse 모듈을 이용하여 파서를 선언 후 사용할 실행 인자 값을 지정하는 것이 주를 이루게 된다. 이를 순서대로 나열하면 다음과 같다. 몇 줄 되지 않는 구문이니 순서대로 알아보자.</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ko-KR" sz="1400"/>
              <a:t>1) 파서 만들기 (parser = argparse.ArgumentParser)</a:t>
            </a:r>
            <a:endParaRPr b="1" sz="1400"/>
          </a:p>
          <a:p>
            <a:pPr indent="0" lvl="0" marL="0" rtl="0" algn="l">
              <a:spcBef>
                <a:spcPts val="0"/>
              </a:spcBef>
              <a:spcAft>
                <a:spcPts val="0"/>
              </a:spcAft>
              <a:buClr>
                <a:schemeClr val="dk1"/>
              </a:buClr>
              <a:buSzPts val="1100"/>
              <a:buFont typeface="Arial"/>
              <a:buNone/>
            </a:pPr>
            <a:r>
              <a:rPr b="1" lang="ko-KR" sz="1400"/>
              <a:t>2) 인자 추가하기 (parser.add_argument)</a:t>
            </a:r>
            <a:endParaRPr b="1" sz="1400"/>
          </a:p>
          <a:p>
            <a:pPr indent="0" lvl="0" marL="0" rtl="0" algn="l">
              <a:spcBef>
                <a:spcPts val="0"/>
              </a:spcBef>
              <a:spcAft>
                <a:spcPts val="0"/>
              </a:spcAft>
              <a:buClr>
                <a:schemeClr val="dk1"/>
              </a:buClr>
              <a:buSzPts val="1100"/>
              <a:buFont typeface="Arial"/>
              <a:buNone/>
            </a:pPr>
            <a:r>
              <a:rPr b="1" lang="ko-KR" sz="1400"/>
              <a:t>3) 인자 파싱하기 (args = parser.parse_args())</a:t>
            </a:r>
            <a:endParaRPr b="1" sz="1400"/>
          </a:p>
          <a:p>
            <a:pPr indent="0" lvl="0" marL="0" rtl="0" algn="l">
              <a:spcBef>
                <a:spcPts val="0"/>
              </a:spcBef>
              <a:spcAft>
                <a:spcPts val="0"/>
              </a:spcAft>
              <a:buClr>
                <a:schemeClr val="dk1"/>
              </a:buClr>
              <a:buSzPts val="1100"/>
              <a:buFont typeface="Arial"/>
              <a:buNone/>
            </a:pPr>
            <a:r>
              <a:rPr b="1" lang="ko-KR" sz="1400"/>
              <a:t>4) 인자 사용하기 (args.xxx)</a:t>
            </a:r>
            <a:endParaRPr b="1" sz="1400"/>
          </a:p>
          <a:p>
            <a:pPr indent="0" lvl="0" marL="0" rtl="0" algn="l">
              <a:spcBef>
                <a:spcPts val="0"/>
              </a:spcBef>
              <a:spcAft>
                <a:spcPts val="0"/>
              </a:spcAft>
              <a:buNone/>
            </a:pPr>
            <a:r>
              <a:t/>
            </a:r>
            <a:endParaRPr sz="1400"/>
          </a:p>
        </p:txBody>
      </p:sp>
      <p:sp>
        <p:nvSpPr>
          <p:cNvPr id="2657" name="Google Shape;2657;p34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실행 인자의 구문 해석</a:t>
            </a:r>
            <a:endParaRPr/>
          </a:p>
        </p:txBody>
      </p:sp>
      <p:sp>
        <p:nvSpPr>
          <p:cNvPr id="2658" name="Google Shape;2658;p340"/>
          <p:cNvSpPr txBox="1"/>
          <p:nvPr/>
        </p:nvSpPr>
        <p:spPr>
          <a:xfrm>
            <a:off x="450000" y="900000"/>
            <a:ext cx="4122000" cy="419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import argparse</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import sys</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import rclpy</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from topic_service_action_rclpy_example.checker.checker import Checker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def main(argv=sys.argv[1:]):</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parser = argparse.ArgumentParser(formatter_class=argparse.ArgumentDefaultsHelpFormatter)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parser.add_argument(</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'-g',</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'--goal_total_sum',</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type=int,</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default=50,</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help='Target goal value of total sum')</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parser.add_argument(</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'argv', nargs=argparse.REMAINDER,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help='Pass arbitrary arguments to the executable')</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args = parser.parse_args()</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rclpy.init(args=args.argv)</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try:</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checker = Checker()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checker.send_goal_total_sum(args.goal_total_sum)</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try:</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rclpy.spin(checker)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except KeyboardInterrupt:</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checker.get_logger().info('Keyboard Interrupt (SIGINT)')</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finally:</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checker.arithmetic_action_client.destroy()</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checker.destroy_node()</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finally:</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rclpy.shutdown()</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if __name__ == '__main__':</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main()</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3" name="Shape 2663"/>
        <p:cNvGrpSpPr/>
        <p:nvPr/>
      </p:nvGrpSpPr>
      <p:grpSpPr>
        <a:xfrm>
          <a:off x="0" y="0"/>
          <a:ext cx="0" cy="0"/>
          <a:chOff x="0" y="0"/>
          <a:chExt cx="0" cy="0"/>
        </a:xfrm>
      </p:grpSpPr>
      <p:sp>
        <p:nvSpPr>
          <p:cNvPr id="2664" name="Google Shape;2664;p34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실행 인자의 구문 해석</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65" name="Google Shape;2665;p341"/>
          <p:cNvSpPr txBox="1"/>
          <p:nvPr>
            <p:ph idx="1" type="body"/>
          </p:nvPr>
        </p:nvSpPr>
        <p:spPr>
          <a:xfrm>
            <a:off x="5130000" y="859400"/>
            <a:ext cx="3693300" cy="7215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000"/>
              <a:t>1) 파서 만들기</a:t>
            </a:r>
            <a:endParaRPr b="1" sz="1000"/>
          </a:p>
          <a:p>
            <a:pPr indent="0" lvl="0" marL="0" rtl="0" algn="l">
              <a:spcBef>
                <a:spcPts val="0"/>
              </a:spcBef>
              <a:spcAft>
                <a:spcPts val="0"/>
              </a:spcAft>
              <a:buNone/>
            </a:pPr>
            <a:r>
              <a:rPr lang="ko-KR" sz="1000"/>
              <a:t>우선 argparse 모듈의 ArgumentParser 객체를 parser라는 이름으로 선언하자. 여기서 formatter_class으로 argparse 모듈의 가장 기본적인 형식을 사용하도록 설정하였다.</a:t>
            </a:r>
            <a:endParaRPr sz="1000"/>
          </a:p>
        </p:txBody>
      </p:sp>
      <p:sp>
        <p:nvSpPr>
          <p:cNvPr id="2666" name="Google Shape;2666;p341"/>
          <p:cNvSpPr txBox="1"/>
          <p:nvPr/>
        </p:nvSpPr>
        <p:spPr>
          <a:xfrm>
            <a:off x="450000" y="900000"/>
            <a:ext cx="4680000" cy="721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def </a:t>
            </a:r>
            <a:r>
              <a:rPr b="1" lang="ko-KR" sz="1000">
                <a:solidFill>
                  <a:srgbClr val="36BCFC"/>
                </a:solidFill>
                <a:latin typeface="Calibri"/>
                <a:ea typeface="Calibri"/>
                <a:cs typeface="Calibri"/>
                <a:sym typeface="Calibri"/>
              </a:rPr>
              <a:t>main</a:t>
            </a:r>
            <a:r>
              <a:rPr b="1" lang="ko-KR" sz="1000">
                <a:solidFill>
                  <a:srgbClr val="FFFFFF"/>
                </a:solidFill>
                <a:latin typeface="Calibri"/>
                <a:ea typeface="Calibri"/>
                <a:cs typeface="Calibri"/>
                <a:sym typeface="Calibri"/>
              </a:rPr>
              <a:t>(argv</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sys.argv[</a:t>
            </a:r>
            <a:r>
              <a:rPr b="1" lang="ko-KR" sz="1000">
                <a:solidFill>
                  <a:srgbClr val="F86634"/>
                </a:solidFill>
                <a:latin typeface="Calibri"/>
                <a:ea typeface="Calibri"/>
                <a:cs typeface="Calibri"/>
                <a:sym typeface="Calibri"/>
              </a:rPr>
              <a:t>1</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a:t>
            </a:r>
            <a:r>
              <a:rPr b="1" lang="ko-KR" sz="1000">
                <a:solidFill>
                  <a:srgbClr val="9FBA45"/>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parser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argparse.</a:t>
            </a:r>
            <a:r>
              <a:rPr b="1" lang="ko-KR" sz="1000">
                <a:solidFill>
                  <a:srgbClr val="36BCFC"/>
                </a:solidFill>
                <a:latin typeface="Calibri"/>
                <a:ea typeface="Calibri"/>
                <a:cs typeface="Calibri"/>
                <a:sym typeface="Calibri"/>
              </a:rPr>
              <a:t>ArgumentParser</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formatter_class</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argparse.ArgumentDefaultsHelpFormatter)</a:t>
            </a:r>
            <a:endParaRPr b="1" sz="1000">
              <a:solidFill>
                <a:srgbClr val="FFFFFF"/>
              </a:solidFill>
              <a:latin typeface="Calibri"/>
              <a:ea typeface="Calibri"/>
              <a:cs typeface="Calibri"/>
              <a:sym typeface="Calibri"/>
            </a:endParaRPr>
          </a:p>
        </p:txBody>
      </p:sp>
      <p:sp>
        <p:nvSpPr>
          <p:cNvPr id="2667" name="Google Shape;2667;p341"/>
          <p:cNvSpPr txBox="1"/>
          <p:nvPr/>
        </p:nvSpPr>
        <p:spPr>
          <a:xfrm>
            <a:off x="450000" y="1653475"/>
            <a:ext cx="4680000" cy="1265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parser.</a:t>
            </a:r>
            <a:r>
              <a:rPr b="1" lang="ko-KR" sz="1000">
                <a:solidFill>
                  <a:srgbClr val="36BCFC"/>
                </a:solidFill>
                <a:latin typeface="Calibri"/>
                <a:ea typeface="Calibri"/>
                <a:cs typeface="Calibri"/>
                <a:sym typeface="Calibri"/>
              </a:rPr>
              <a:t>add_argument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'-g'</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'--goal_total_sum'</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type</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int,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2C13F"/>
                </a:solidFill>
                <a:latin typeface="Calibri"/>
                <a:ea typeface="Calibri"/>
                <a:cs typeface="Calibri"/>
                <a:sym typeface="Calibri"/>
              </a:rPr>
              <a:t>default</a:t>
            </a:r>
            <a:r>
              <a:rPr b="1" lang="ko-KR" sz="1000">
                <a:solidFill>
                  <a:srgbClr val="9FBA45"/>
                </a:solidFill>
                <a:latin typeface="Calibri"/>
                <a:ea typeface="Calibri"/>
                <a:cs typeface="Calibri"/>
                <a:sym typeface="Calibri"/>
              </a:rPr>
              <a:t>=</a:t>
            </a:r>
            <a:r>
              <a:rPr b="1" lang="ko-KR" sz="1000">
                <a:solidFill>
                  <a:srgbClr val="F86634"/>
                </a:solidFill>
                <a:latin typeface="Calibri"/>
                <a:ea typeface="Calibri"/>
                <a:cs typeface="Calibri"/>
                <a:sym typeface="Calibri"/>
              </a:rPr>
              <a:t>50</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help</a:t>
            </a:r>
            <a:r>
              <a:rPr b="1" lang="ko-KR" sz="1000">
                <a:solidFill>
                  <a:srgbClr val="9FBA45"/>
                </a:solidFill>
                <a:latin typeface="Calibri"/>
                <a:ea typeface="Calibri"/>
                <a:cs typeface="Calibri"/>
                <a:sym typeface="Calibri"/>
              </a:rPr>
              <a:t>=</a:t>
            </a:r>
            <a:r>
              <a:rPr b="1" lang="ko-KR" sz="1000">
                <a:solidFill>
                  <a:srgbClr val="F761AA"/>
                </a:solidFill>
                <a:latin typeface="Calibri"/>
                <a:ea typeface="Calibri"/>
                <a:cs typeface="Calibri"/>
                <a:sym typeface="Calibri"/>
              </a:rPr>
              <a:t>'Target goal value of total sum'</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p:txBody>
      </p:sp>
      <p:sp>
        <p:nvSpPr>
          <p:cNvPr id="2668" name="Google Shape;2668;p341"/>
          <p:cNvSpPr txBox="1"/>
          <p:nvPr>
            <p:ph idx="1" type="body"/>
          </p:nvPr>
        </p:nvSpPr>
        <p:spPr>
          <a:xfrm>
            <a:off x="5130000" y="1612875"/>
            <a:ext cx="3693300" cy="12810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000"/>
              <a:t>2) 인자 추가하기</a:t>
            </a:r>
            <a:endParaRPr b="1" sz="1000"/>
          </a:p>
          <a:p>
            <a:pPr indent="0" lvl="0" marL="0" rtl="0" algn="l">
              <a:spcBef>
                <a:spcPts val="0"/>
              </a:spcBef>
              <a:spcAft>
                <a:spcPts val="0"/>
              </a:spcAft>
              <a:buNone/>
            </a:pPr>
            <a:r>
              <a:rPr lang="ko-KR" sz="1000"/>
              <a:t>다음으로 인자 추가하기에 대해 알아보도록 하겠다. 실행 인자로 사용할 인자를 추가하려면 하기와 같이 add_argument() 메서드를 호출하고 인자의 내용을 채운다. 하기 예제에서는 인자 이름으로 줄여서는 '-g', 풀네이밍으로는 '--goal_total_sum' 을 사용한다고 선언하였고, 형태로는 int형, 기본 값은 50을 지정하였으며 간단히 지정 인자의 설명을 넣어주었다. 이 설명은 프로그램을 실행할 때 `-h`와 같이 실행 인자에 대한 도움말을 실행하면 볼 수 있는 문구이다.</a:t>
            </a:r>
            <a:endParaRPr sz="1000"/>
          </a:p>
          <a:p>
            <a:pPr indent="0" lvl="0" marL="0" rtl="0" algn="l">
              <a:spcBef>
                <a:spcPts val="0"/>
              </a:spcBef>
              <a:spcAft>
                <a:spcPts val="0"/>
              </a:spcAft>
              <a:buNone/>
            </a:pPr>
            <a:r>
              <a:t/>
            </a:r>
            <a:endParaRPr sz="1000"/>
          </a:p>
        </p:txBody>
      </p:sp>
      <p:sp>
        <p:nvSpPr>
          <p:cNvPr id="2669" name="Google Shape;2669;p341"/>
          <p:cNvSpPr txBox="1"/>
          <p:nvPr/>
        </p:nvSpPr>
        <p:spPr>
          <a:xfrm>
            <a:off x="450000" y="2975872"/>
            <a:ext cx="4680000" cy="401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args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parser.</a:t>
            </a:r>
            <a:r>
              <a:rPr b="1" lang="ko-KR" sz="1000">
                <a:solidFill>
                  <a:srgbClr val="36BCFC"/>
                </a:solidFill>
                <a:latin typeface="Calibri"/>
                <a:ea typeface="Calibri"/>
                <a:cs typeface="Calibri"/>
                <a:sym typeface="Calibri"/>
              </a:rPr>
              <a:t>parse_args</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p:txBody>
      </p:sp>
      <p:sp>
        <p:nvSpPr>
          <p:cNvPr id="2670" name="Google Shape;2670;p341"/>
          <p:cNvSpPr txBox="1"/>
          <p:nvPr>
            <p:ph idx="1" type="body"/>
          </p:nvPr>
        </p:nvSpPr>
        <p:spPr>
          <a:xfrm>
            <a:off x="5130000" y="2935272"/>
            <a:ext cx="3693300" cy="6867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000"/>
              <a:t>3) 인자 파싱하기</a:t>
            </a:r>
            <a:endParaRPr b="1" sz="1000"/>
          </a:p>
          <a:p>
            <a:pPr indent="0" lvl="0" marL="0" rtl="0" algn="l">
              <a:spcBef>
                <a:spcPts val="0"/>
              </a:spcBef>
              <a:spcAft>
                <a:spcPts val="0"/>
              </a:spcAft>
              <a:buNone/>
            </a:pPr>
            <a:r>
              <a:rPr lang="ko-KR" sz="1000"/>
              <a:t>사용할 인자를 추가했으면 다음으로 parse_args() 메서드를 통해 인자를 파싱하면 된다. 사용 방법은 다음과 같이 매우 간단하다. 이것으로 간단한 사용을 위한 기본 설정은 모두 끝났다.</a:t>
            </a:r>
            <a:endParaRPr sz="1000"/>
          </a:p>
        </p:txBody>
      </p:sp>
      <p:sp>
        <p:nvSpPr>
          <p:cNvPr id="2671" name="Google Shape;2671;p341"/>
          <p:cNvSpPr txBox="1"/>
          <p:nvPr/>
        </p:nvSpPr>
        <p:spPr>
          <a:xfrm>
            <a:off x="450000" y="3722700"/>
            <a:ext cx="4680000" cy="448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checker.</a:t>
            </a:r>
            <a:r>
              <a:rPr b="1" lang="ko-KR" sz="1000">
                <a:solidFill>
                  <a:srgbClr val="36BCFC"/>
                </a:solidFill>
                <a:latin typeface="Calibri"/>
                <a:ea typeface="Calibri"/>
                <a:cs typeface="Calibri"/>
                <a:sym typeface="Calibri"/>
              </a:rPr>
              <a:t>send_goal_total_sum</a:t>
            </a:r>
            <a:r>
              <a:rPr b="1" lang="ko-KR" sz="1000">
                <a:solidFill>
                  <a:srgbClr val="FFFFFF"/>
                </a:solidFill>
                <a:latin typeface="Calibri"/>
                <a:ea typeface="Calibri"/>
                <a:cs typeface="Calibri"/>
                <a:sym typeface="Calibri"/>
              </a:rPr>
              <a:t>(args.goal_total_sum)</a:t>
            </a:r>
            <a:endParaRPr b="1" sz="1000">
              <a:solidFill>
                <a:srgbClr val="FFFFFF"/>
              </a:solidFill>
              <a:latin typeface="Calibri"/>
              <a:ea typeface="Calibri"/>
              <a:cs typeface="Calibri"/>
              <a:sym typeface="Calibri"/>
            </a:endParaRPr>
          </a:p>
        </p:txBody>
      </p:sp>
      <p:sp>
        <p:nvSpPr>
          <p:cNvPr id="2672" name="Google Shape;2672;p341"/>
          <p:cNvSpPr txBox="1"/>
          <p:nvPr>
            <p:ph idx="1" type="body"/>
          </p:nvPr>
        </p:nvSpPr>
        <p:spPr>
          <a:xfrm>
            <a:off x="5130000" y="3646500"/>
            <a:ext cx="3693300" cy="860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000"/>
              <a:t>4) 인자 사용하기</a:t>
            </a:r>
            <a:endParaRPr b="1" sz="1000"/>
          </a:p>
          <a:p>
            <a:pPr indent="0" lvl="0" marL="0" rtl="0" algn="l">
              <a:spcBef>
                <a:spcPts val="0"/>
              </a:spcBef>
              <a:spcAft>
                <a:spcPts val="0"/>
              </a:spcAft>
              <a:buNone/>
            </a:pPr>
            <a:r>
              <a:rPr lang="ko-KR" sz="1000"/>
              <a:t>인자를 사용하려면 하기와 같이 인자를 파싱하여 대입한 args의 변수처럼 인자를 사용하면 된다. 예를 들어 add_argument를 통해 인자로 추가했던 '--goal_total_sum'은 `args.goal_total_sum` 처럼 사용할 수 있게 된다.</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1과 2의 차이점</a:t>
            </a:r>
            <a:endParaRPr/>
          </a:p>
        </p:txBody>
      </p:sp>
      <p:sp>
        <p:nvSpPr>
          <p:cNvPr id="333" name="Google Shape;333;p4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a:t>ROS 1은 2007년에 개발이 시작되어 지금은 대학, 연구 기관, 산업계, 로봇 자작의 취미활동까지 폭넓게 이용되고 있다. 원래 </a:t>
            </a:r>
            <a:r>
              <a:rPr b="1" lang="ko-KR"/>
              <a:t>ROS 1은 Willow Garage사가 개인 서비스 로봇인 PR2개발에 필요한 미들웨어 형태의 로봇 개발 프레임워크를 다양한 개발 툴과 함께 오픈 소스로 공개 한 것으로 시작</a:t>
            </a:r>
            <a:r>
              <a:rPr lang="ko-KR"/>
              <a:t>하였다. 따라서 개발 환경으로는 PR2의 초기 컨셉을 그대로 이어받아 다음과 같은 </a:t>
            </a:r>
            <a:r>
              <a:rPr b="1" lang="ko-KR"/>
              <a:t>제한 사항</a:t>
            </a:r>
            <a:r>
              <a:rPr lang="ko-KR"/>
              <a:t>이 있었다.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KR"/>
              <a:t>● 단일 로봇</a:t>
            </a:r>
            <a:endParaRPr/>
          </a:p>
          <a:p>
            <a:pPr indent="0" lvl="0" marL="0" rtl="0" algn="l">
              <a:spcBef>
                <a:spcPts val="0"/>
              </a:spcBef>
              <a:spcAft>
                <a:spcPts val="0"/>
              </a:spcAft>
              <a:buClr>
                <a:schemeClr val="dk1"/>
              </a:buClr>
              <a:buSzPts val="1100"/>
              <a:buFont typeface="Arial"/>
              <a:buNone/>
            </a:pPr>
            <a:r>
              <a:rPr lang="ko-KR"/>
              <a:t>● 워크스테이션급 컴퓨터</a:t>
            </a:r>
            <a:endParaRPr/>
          </a:p>
          <a:p>
            <a:pPr indent="0" lvl="0" marL="0" rtl="0" algn="l">
              <a:spcBef>
                <a:spcPts val="0"/>
              </a:spcBef>
              <a:spcAft>
                <a:spcPts val="0"/>
              </a:spcAft>
              <a:buClr>
                <a:schemeClr val="dk1"/>
              </a:buClr>
              <a:buSzPts val="1100"/>
              <a:buFont typeface="Arial"/>
              <a:buNone/>
            </a:pPr>
            <a:r>
              <a:rPr lang="ko-KR"/>
              <a:t>● Linux 환경</a:t>
            </a:r>
            <a:endParaRPr/>
          </a:p>
          <a:p>
            <a:pPr indent="0" lvl="0" marL="0" rtl="0" algn="l">
              <a:spcBef>
                <a:spcPts val="0"/>
              </a:spcBef>
              <a:spcAft>
                <a:spcPts val="0"/>
              </a:spcAft>
              <a:buClr>
                <a:schemeClr val="dk1"/>
              </a:buClr>
              <a:buSzPts val="1100"/>
              <a:buFont typeface="Arial"/>
              <a:buNone/>
            </a:pPr>
            <a:r>
              <a:rPr lang="ko-KR"/>
              <a:t>● 실시간 제어 지원하지 않음</a:t>
            </a:r>
            <a:endParaRPr/>
          </a:p>
          <a:p>
            <a:pPr indent="0" lvl="0" marL="0" rtl="0" algn="l">
              <a:spcBef>
                <a:spcPts val="0"/>
              </a:spcBef>
              <a:spcAft>
                <a:spcPts val="0"/>
              </a:spcAft>
              <a:buClr>
                <a:schemeClr val="dk1"/>
              </a:buClr>
              <a:buSzPts val="1100"/>
              <a:buFont typeface="Arial"/>
              <a:buNone/>
            </a:pPr>
            <a:r>
              <a:rPr lang="ko-KR"/>
              <a:t>● 안정된 네트워크 환경이 요구됨</a:t>
            </a:r>
            <a:endParaRPr/>
          </a:p>
          <a:p>
            <a:pPr indent="0" lvl="0" marL="0" rtl="0" algn="l">
              <a:spcBef>
                <a:spcPts val="0"/>
              </a:spcBef>
              <a:spcAft>
                <a:spcPts val="0"/>
              </a:spcAft>
              <a:buClr>
                <a:schemeClr val="dk1"/>
              </a:buClr>
              <a:buSzPts val="1100"/>
              <a:buFont typeface="Arial"/>
              <a:buNone/>
            </a:pPr>
            <a:r>
              <a:rPr lang="ko-KR"/>
              <a:t>● 주로 대학이나 연구소와 같은 아카데믹 연구 용도</a:t>
            </a:r>
            <a:endParaRPr/>
          </a:p>
          <a:p>
            <a:pPr indent="0" lvl="0" marL="0" rtl="0" algn="l">
              <a:spcBef>
                <a:spcPts val="0"/>
              </a:spcBef>
              <a:spcAft>
                <a:spcPts val="0"/>
              </a:spcAft>
              <a:buNone/>
            </a:pPr>
            <a:r>
              <a:t/>
            </a:r>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342"/>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679" name="Google Shape;2679;p342"/>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런치 프로그래밍</a:t>
            </a:r>
            <a:endParaRPr b="1" sz="3600">
              <a:latin typeface="Calibri"/>
              <a:ea typeface="Calibri"/>
              <a:cs typeface="Calibri"/>
              <a:sym typeface="Calibri"/>
            </a:endParaRPr>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4" name="Shape 2684"/>
        <p:cNvGrpSpPr/>
        <p:nvPr/>
      </p:nvGrpSpPr>
      <p:grpSpPr>
        <a:xfrm>
          <a:off x="0" y="0"/>
          <a:ext cx="0" cy="0"/>
          <a:chOff x="0" y="0"/>
          <a:chExt cx="0" cy="0"/>
        </a:xfrm>
      </p:grpSpPr>
      <p:sp>
        <p:nvSpPr>
          <p:cNvPr id="2685" name="Google Shape;2685;p34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Launch System</a:t>
            </a:r>
            <a:endParaRPr/>
          </a:p>
        </p:txBody>
      </p:sp>
      <p:sp>
        <p:nvSpPr>
          <p:cNvPr id="2686" name="Google Shape;2686;p343"/>
          <p:cNvSpPr txBox="1"/>
          <p:nvPr>
            <p:ph idx="1" type="body"/>
          </p:nvPr>
        </p:nvSpPr>
        <p:spPr>
          <a:xfrm>
            <a:off x="371800" y="902000"/>
            <a:ext cx="86271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ROS 2에서 </a:t>
            </a:r>
            <a:r>
              <a:rPr b="1" lang="ko-KR" sz="1400"/>
              <a:t>하나의 노드를 실행시키기 위해서는 `ros2 run`이라는 명령어를 사용</a:t>
            </a:r>
            <a:r>
              <a:rPr lang="ko-KR" sz="1400"/>
              <a:t>한다. 이는 특정 패키지의 특정 하나의 노드를 실행하라는 명령어이다. 이 명령어만으로도 노드를 실행시키는 것에는 큰 문제가 없다. 하지만 ROS에서는 하나의 노드만을 실행시키는 일 보다 </a:t>
            </a:r>
            <a:r>
              <a:rPr b="1" lang="ko-KR" sz="1400"/>
              <a:t>복수의 노드를 함께 실행시켜 노드 간의 메시지를 주고 받게 되는 경우가 더 많다.</a:t>
            </a:r>
            <a:r>
              <a:rPr lang="ko-KR" sz="1400"/>
              <a:t> 그리고 직접 개발한 패키지의 노드만을 실행하기도 하지만 </a:t>
            </a:r>
            <a:r>
              <a:rPr b="1" lang="ko-KR" sz="1400"/>
              <a:t>이미 개발되어 공개된 패키지의 노드들을 사용하는 경우도 많고 각종 옵션을 함께 입력하여 사용하게 된다.</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2에서는 이를 위해 `</a:t>
            </a:r>
            <a:r>
              <a:rPr b="1" lang="ko-KR" sz="1400"/>
              <a:t>launch</a:t>
            </a:r>
            <a:r>
              <a:rPr lang="ko-KR" sz="1400"/>
              <a:t>` 라는 개념이 있는데 이는 </a:t>
            </a:r>
            <a:r>
              <a:rPr b="1" lang="ko-KR" sz="1400"/>
              <a:t>하나 이상의 정해진 노드를 실행시킬 수 있다.</a:t>
            </a:r>
            <a:r>
              <a:rPr lang="ko-KR" sz="1400"/>
              <a:t> 더불어, </a:t>
            </a:r>
            <a:r>
              <a:rPr b="1" lang="ko-KR" sz="1400"/>
              <a:t>노드를 실행할 때 패키지의 매개변수나 노드 이름 변경, 노드 네임스페이스 설정, 환경 변수 변경 등의 옵션을 사용할 수 있다.</a:t>
            </a:r>
            <a:r>
              <a:rPr lang="ko-KR" sz="1400"/>
              <a:t> ROS 1 에서는 이를 roslaunch라 하여 ‘*.launch’ 라는 파일을 사용하여 실행 노드를 설정하는데 이는 XML 기반이였으며, 여러 태그별 옵션을 제공하여 사용자 편의성을 제공하였다. 하지만 더 다양한 환경에서 그리고 더 다양한 기능을 추가하기 위하여 기존 XML 방식 이외에도 Python 방식도 추가되었다.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이 강좌에서는 기존 XML 방식보다 더 활용도가 높아진 Python 방식을 설명할 것이다. ROS 2 Launch System에 대한 더 자세한 설명은 참고 자료 문서 및 코드를 참고하자.</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u="sng">
                <a:solidFill>
                  <a:schemeClr val="hlink"/>
                </a:solidFill>
                <a:hlinkClick r:id="rId3"/>
              </a:rPr>
              <a:t>https://design.ros2.org/articles/roslaunch.html</a:t>
            </a:r>
            <a:endParaRPr sz="1400"/>
          </a:p>
          <a:p>
            <a:pPr indent="0" lvl="0" marL="0" rtl="0" algn="l">
              <a:spcBef>
                <a:spcPts val="0"/>
              </a:spcBef>
              <a:spcAft>
                <a:spcPts val="0"/>
              </a:spcAft>
              <a:buClr>
                <a:schemeClr val="dk1"/>
              </a:buClr>
              <a:buSzPts val="1100"/>
              <a:buFont typeface="Arial"/>
              <a:buNone/>
            </a:pPr>
            <a:r>
              <a:rPr lang="ko-KR" sz="1400" u="sng">
                <a:solidFill>
                  <a:schemeClr val="hlink"/>
                </a:solidFill>
                <a:hlinkClick r:id="rId4"/>
              </a:rPr>
              <a:t>https://design.ros2.org/articles/roslaunch_xml.html</a:t>
            </a:r>
            <a:endParaRPr sz="1400"/>
          </a:p>
          <a:p>
            <a:pPr indent="0" lvl="0" marL="0" rtl="0" algn="l">
              <a:spcBef>
                <a:spcPts val="0"/>
              </a:spcBef>
              <a:spcAft>
                <a:spcPts val="0"/>
              </a:spcAft>
              <a:buClr>
                <a:schemeClr val="dk1"/>
              </a:buClr>
              <a:buSzPts val="1100"/>
              <a:buFont typeface="Arial"/>
              <a:buNone/>
            </a:pPr>
            <a:r>
              <a:rPr lang="ko-KR" sz="1400" u="sng">
                <a:solidFill>
                  <a:schemeClr val="hlink"/>
                </a:solidFill>
                <a:hlinkClick r:id="rId5"/>
              </a:rPr>
              <a:t>https://github.com/ros2/launch/tree/master/launch_yaml</a:t>
            </a:r>
            <a:endParaRPr sz="1400"/>
          </a:p>
          <a:p>
            <a:pPr indent="0" lvl="0" marL="0" rtl="0" algn="l">
              <a:spcBef>
                <a:spcPts val="0"/>
              </a:spcBef>
              <a:spcAft>
                <a:spcPts val="0"/>
              </a:spcAft>
              <a:buClr>
                <a:schemeClr val="dk1"/>
              </a:buClr>
              <a:buSzPts val="1100"/>
              <a:buFont typeface="Arial"/>
              <a:buNone/>
            </a:pPr>
            <a:r>
              <a:rPr lang="ko-KR" sz="1400" u="sng">
                <a:solidFill>
                  <a:schemeClr val="hlink"/>
                </a:solidFill>
                <a:hlinkClick r:id="rId6"/>
              </a:rPr>
              <a:t>https://github.com/ros2/launch</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34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launch 작성</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93" name="Google Shape;2693;p344"/>
          <p:cNvSpPr txBox="1"/>
          <p:nvPr>
            <p:ph idx="1" type="body"/>
          </p:nvPr>
        </p:nvSpPr>
        <p:spPr>
          <a:xfrm>
            <a:off x="4573077" y="902000"/>
            <a:ext cx="42501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200"/>
              <a:t>우리가 지금까지 작업한 `topic_service_action_rclpy_example` 패키지에 새로운 launch 파일을 만들어 보자. 이 런치 파일은 기본적으로 argument 노드와 calculator 노드를 실행 시키는 역할을 하게되며 두 노드에서 사용할 파라미터를 설정할 파일을 지정하는 역할을 하게 된다.</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ko-KR" sz="1200"/>
              <a:t>* 참고로 RCLCPP 기반의 `topic_service_action_rclcpp_example`도 launch 사용에 있어서는 동일하다.</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ko-KR" sz="1200"/>
              <a:t>우선, </a:t>
            </a:r>
            <a:r>
              <a:rPr b="1" lang="ko-KR" sz="1200"/>
              <a:t>원하는 패키지에 launch 이라는 폴더</a:t>
            </a:r>
            <a:r>
              <a:rPr lang="ko-KR" sz="1200"/>
              <a:t>가 있어야 하며 해당 폴더에는 `</a:t>
            </a:r>
            <a:r>
              <a:rPr b="1" lang="ko-KR" sz="1200"/>
              <a:t>*.launch.py</a:t>
            </a:r>
            <a:r>
              <a:rPr lang="ko-KR" sz="1200"/>
              <a:t>` 라는 이름의 런치 파일을 만들어 사용할 것이다.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ko-KR" sz="1200"/>
              <a:t>여기서는 `</a:t>
            </a:r>
            <a:r>
              <a:rPr b="1" lang="ko-KR" sz="1200"/>
              <a:t>arithmetic.launch.py</a:t>
            </a:r>
            <a:r>
              <a:rPr lang="ko-KR" sz="1200"/>
              <a:t>` 이라는 파일명을 사용하였다. `arithmetic.launch.py` 파일은 하기 위치에 위치해 있으며, 전체 소스 코드는 다음과 같다.</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ko-KR" sz="1200"/>
              <a:t>topic_service_action_rclpy_example/launch/arithmetic.launch.py</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
        <p:nvSpPr>
          <p:cNvPr id="2694" name="Google Shape;2694;p344"/>
          <p:cNvSpPr txBox="1"/>
          <p:nvPr/>
        </p:nvSpPr>
        <p:spPr>
          <a:xfrm>
            <a:off x="450000" y="900000"/>
            <a:ext cx="4122000" cy="419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#!/usr/bin/env python3</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import os</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from ament_index_python.packages import get_package_share_directory</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from launch import LaunchDescription</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from launch.actions import DeclareLaunchArgument</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from launch.substitutions import LaunchConfiguration</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from launch_ros.actions import Node</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def generate_launch_description():</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param_dir = LaunchConfiguration(</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'param_dir',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default=os.path.join(</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get_package_share_directory('topic_service_action_rclpy_example'),</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'param',</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'arithmetic_config.yaml'))</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return LaunchDescription([</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DeclareLaunchArgument(</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'param_dir',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default_value=param_dir,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description='Full path of parameter file'),</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Node(</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package='topic_service_action_rclpy_example',</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executable='argument',</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name='argument',</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parameters=[param_dir],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output='screen'),</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Node(</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package='topic_service_action_rclpy_example',</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executable='calculator',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name='calculator',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parameters=[param_dir],</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output='screen'),</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800">
                <a:solidFill>
                  <a:schemeClr val="lt1"/>
                </a:solidFill>
                <a:latin typeface="Calibri"/>
                <a:ea typeface="Calibri"/>
                <a:cs typeface="Calibri"/>
                <a:sym typeface="Calibri"/>
              </a:rPr>
              <a:t>    ])</a:t>
            </a:r>
            <a:endParaRPr b="1" sz="8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800">
              <a:solidFill>
                <a:schemeClr val="lt1"/>
              </a:solidFill>
              <a:latin typeface="Calibri"/>
              <a:ea typeface="Calibri"/>
              <a:cs typeface="Calibri"/>
              <a:sym typeface="Calibri"/>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34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launch 작성</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1" name="Google Shape;2701;p345"/>
          <p:cNvSpPr txBox="1"/>
          <p:nvPr>
            <p:ph idx="1" type="body"/>
          </p:nvPr>
        </p:nvSpPr>
        <p:spPr>
          <a:xfrm>
            <a:off x="5130000" y="894275"/>
            <a:ext cx="3693300" cy="12525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000"/>
              <a:t>launch 파일의 기본은 하기와 같이 </a:t>
            </a:r>
            <a:r>
              <a:rPr b="1" lang="ko-KR" sz="1000"/>
              <a:t>generate_launch_description</a:t>
            </a:r>
            <a:r>
              <a:rPr lang="ko-KR" sz="1000"/>
              <a:t> 메소드를 이용하는게 기본이다. 이 메소드 내용으로 </a:t>
            </a:r>
            <a:r>
              <a:rPr lang="ko-KR" sz="1000"/>
              <a:t>'</a:t>
            </a:r>
            <a:r>
              <a:rPr b="1" lang="ko-KR" sz="1000"/>
              <a:t>LaunchConfiguration</a:t>
            </a:r>
            <a:r>
              <a:rPr lang="ko-KR" sz="1000"/>
              <a:t>'</a:t>
            </a:r>
            <a:r>
              <a:rPr lang="ko-KR" sz="1000"/>
              <a:t> 클래스를 이용하여 필요시 실행 관련 설정을 선언하고 메소드의 리턴값으로 'LaunchDescription' 클래스로 반환해주면 된다.</a:t>
            </a:r>
            <a:endParaRPr sz="1000"/>
          </a:p>
        </p:txBody>
      </p:sp>
      <p:sp>
        <p:nvSpPr>
          <p:cNvPr id="2702" name="Google Shape;2702;p345"/>
          <p:cNvSpPr txBox="1"/>
          <p:nvPr/>
        </p:nvSpPr>
        <p:spPr>
          <a:xfrm>
            <a:off x="450000" y="900000"/>
            <a:ext cx="4680000" cy="1577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def </a:t>
            </a:r>
            <a:r>
              <a:rPr b="1" lang="ko-KR" sz="1000">
                <a:solidFill>
                  <a:srgbClr val="36BCFC"/>
                </a:solidFill>
                <a:latin typeface="Calibri"/>
                <a:ea typeface="Calibri"/>
                <a:cs typeface="Calibri"/>
                <a:sym typeface="Calibri"/>
              </a:rPr>
              <a:t>generate_launch_description</a:t>
            </a:r>
            <a:r>
              <a:rPr b="1" lang="ko-KR" sz="1000">
                <a:solidFill>
                  <a:srgbClr val="FFFFFF"/>
                </a:solidFill>
                <a:latin typeface="Calibri"/>
                <a:ea typeface="Calibri"/>
                <a:cs typeface="Calibri"/>
                <a:sym typeface="Calibri"/>
              </a:rPr>
              <a:t>()</a:t>
            </a:r>
            <a:r>
              <a:rPr b="1" lang="ko-KR" sz="1000">
                <a:solidFill>
                  <a:srgbClr val="9FBA45"/>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xxx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LaunchConfiguration</a:t>
            </a:r>
            <a:r>
              <a:rPr b="1" lang="ko-KR" sz="1000">
                <a:solidFill>
                  <a:srgbClr val="FFFFFF"/>
                </a:solidFill>
                <a:latin typeface="Calibri"/>
                <a:ea typeface="Calibri"/>
                <a:cs typeface="Calibri"/>
                <a:sym typeface="Calibri"/>
              </a:rPr>
              <a:t>(yyy)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2C13F"/>
                </a:solidFill>
                <a:latin typeface="Calibri"/>
                <a:ea typeface="Calibri"/>
                <a:cs typeface="Calibri"/>
                <a:sym typeface="Calibri"/>
              </a:rPr>
              <a:t>return</a:t>
            </a: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LaunchDescription</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DeclareLaunchArgument</a:t>
            </a:r>
            <a:r>
              <a:rPr b="1" lang="ko-KR" sz="1000">
                <a:solidFill>
                  <a:srgbClr val="FFFFFF"/>
                </a:solidFill>
                <a:latin typeface="Calibri"/>
                <a:ea typeface="Calibri"/>
                <a:cs typeface="Calibri"/>
                <a:sym typeface="Calibri"/>
              </a:rPr>
              <a:t>(aaa),</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Node</a:t>
            </a:r>
            <a:r>
              <a:rPr b="1" lang="ko-KR" sz="1000">
                <a:solidFill>
                  <a:srgbClr val="FFFFFF"/>
                </a:solidFill>
                <a:latin typeface="Calibri"/>
                <a:ea typeface="Calibri"/>
                <a:cs typeface="Calibri"/>
                <a:sym typeface="Calibri"/>
              </a:rPr>
              <a:t>(bbb),</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Node</a:t>
            </a:r>
            <a:r>
              <a:rPr b="1" lang="ko-KR" sz="1000">
                <a:solidFill>
                  <a:srgbClr val="FFFFFF"/>
                </a:solidFill>
                <a:latin typeface="Calibri"/>
                <a:ea typeface="Calibri"/>
                <a:cs typeface="Calibri"/>
                <a:sym typeface="Calibri"/>
              </a:rPr>
              <a:t>(ccc),</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p:txBody>
      </p:sp>
      <p:sp>
        <p:nvSpPr>
          <p:cNvPr id="2703" name="Google Shape;2703;p345"/>
          <p:cNvSpPr txBox="1"/>
          <p:nvPr/>
        </p:nvSpPr>
        <p:spPr>
          <a:xfrm>
            <a:off x="450000" y="2671077"/>
            <a:ext cx="4680000" cy="12918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def </a:t>
            </a:r>
            <a:r>
              <a:rPr b="1" lang="ko-KR" sz="1000">
                <a:solidFill>
                  <a:srgbClr val="36BCFC"/>
                </a:solidFill>
                <a:latin typeface="Calibri"/>
                <a:ea typeface="Calibri"/>
                <a:cs typeface="Calibri"/>
                <a:sym typeface="Calibri"/>
              </a:rPr>
              <a:t>generate_launch_description</a:t>
            </a:r>
            <a:r>
              <a:rPr b="1" lang="ko-KR" sz="1000">
                <a:solidFill>
                  <a:srgbClr val="FFFFFF"/>
                </a:solidFill>
                <a:latin typeface="Calibri"/>
                <a:ea typeface="Calibri"/>
                <a:cs typeface="Calibri"/>
                <a:sym typeface="Calibri"/>
              </a:rPr>
              <a:t>()</a:t>
            </a:r>
            <a:r>
              <a:rPr b="1" lang="ko-KR" sz="1000">
                <a:solidFill>
                  <a:srgbClr val="9FBA45"/>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param_dir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LaunchConfiguration</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'param_dir'</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2C13F"/>
                </a:solidFill>
                <a:latin typeface="Calibri"/>
                <a:ea typeface="Calibri"/>
                <a:cs typeface="Calibri"/>
                <a:sym typeface="Calibri"/>
              </a:rPr>
              <a:t>default</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os.path.</a:t>
            </a:r>
            <a:r>
              <a:rPr b="1" lang="ko-KR" sz="1000">
                <a:solidFill>
                  <a:srgbClr val="36BCFC"/>
                </a:solidFill>
                <a:latin typeface="Calibri"/>
                <a:ea typeface="Calibri"/>
                <a:cs typeface="Calibri"/>
                <a:sym typeface="Calibri"/>
              </a:rPr>
              <a:t>join</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get_package_share_directory</a:t>
            </a:r>
            <a:r>
              <a:rPr b="1" lang="ko-KR" sz="1000">
                <a:solidFill>
                  <a:srgbClr val="FFFFFF"/>
                </a:solidFill>
                <a:latin typeface="Calibri"/>
                <a:ea typeface="Calibri"/>
                <a:cs typeface="Calibri"/>
                <a:sym typeface="Calibri"/>
              </a:rPr>
              <a:t>(</a:t>
            </a:r>
            <a:r>
              <a:rPr b="1" lang="ko-KR" sz="1000">
                <a:solidFill>
                  <a:srgbClr val="F761AA"/>
                </a:solidFill>
                <a:latin typeface="Calibri"/>
                <a:ea typeface="Calibri"/>
                <a:cs typeface="Calibri"/>
                <a:sym typeface="Calibri"/>
              </a:rPr>
              <a:t>'topic_service_action_rclpy_example'</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'param'</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'arithmetic_config.yaml'</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p:txBody>
      </p:sp>
      <p:sp>
        <p:nvSpPr>
          <p:cNvPr id="2704" name="Google Shape;2704;p345"/>
          <p:cNvSpPr txBox="1"/>
          <p:nvPr>
            <p:ph idx="1" type="body"/>
          </p:nvPr>
        </p:nvSpPr>
        <p:spPr>
          <a:xfrm>
            <a:off x="5130000" y="2630479"/>
            <a:ext cx="3693300" cy="14286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000"/>
              <a:t>'arithmetic.launch.py' 파일에서 LaunchConfiguration으로 설정한 내용을 우선 살펴보자. 'LaunchConfiguration' 클래스의 생성자로 'param_dir'라는 파라미터 디렉토리를 설정하는 부분으로 </a:t>
            </a:r>
            <a:r>
              <a:rPr b="1" lang="ko-KR" sz="1000"/>
              <a:t>'topic_service_action_rclpy_example' 패키지의 'param'폴더에 위치한 'arithmetic_config.yaml' 파라미터 설정 파일</a:t>
            </a:r>
            <a:r>
              <a:rPr lang="ko-KR" sz="1000"/>
              <a:t>을 의미한다. 이는 앞서 다룬 '파라미터 프로그래밍 (Python)' 강좌에서 설명했던 내용이므로 해당 파일의 내용이 궁금하다면 해당 강좌를 참고하도록 하자.</a:t>
            </a:r>
            <a:endParaRPr sz="1000"/>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9" name="Shape 2709"/>
        <p:cNvGrpSpPr/>
        <p:nvPr/>
      </p:nvGrpSpPr>
      <p:grpSpPr>
        <a:xfrm>
          <a:off x="0" y="0"/>
          <a:ext cx="0" cy="0"/>
          <a:chOff x="0" y="0"/>
          <a:chExt cx="0" cy="0"/>
        </a:xfrm>
      </p:grpSpPr>
      <p:sp>
        <p:nvSpPr>
          <p:cNvPr id="2710" name="Google Shape;2710;p34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launch 작성</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11" name="Google Shape;2711;p346"/>
          <p:cNvSpPr txBox="1"/>
          <p:nvPr>
            <p:ph idx="1" type="body"/>
          </p:nvPr>
        </p:nvSpPr>
        <p:spPr>
          <a:xfrm>
            <a:off x="5130000" y="899900"/>
            <a:ext cx="3693300" cy="12369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000"/>
              <a:t>위에서는 사용하지 않아 설명 못한 유용한 기능이 하나 더 있는데 '</a:t>
            </a:r>
            <a:r>
              <a:rPr b="1" lang="ko-KR" sz="1000"/>
              <a:t>remappings</a:t>
            </a:r>
            <a:r>
              <a:rPr lang="ko-KR" sz="1000"/>
              <a:t>' 기능이다. 이는 </a:t>
            </a:r>
            <a:r>
              <a:rPr b="1" lang="ko-KR" sz="1000"/>
              <a:t>특정 이름을 변경할 수 있는 것</a:t>
            </a:r>
            <a:r>
              <a:rPr lang="ko-KR" sz="1000"/>
              <a:t>으로 아래 예제와 같이 </a:t>
            </a:r>
            <a:r>
              <a:rPr b="1" lang="ko-KR" sz="1000"/>
              <a:t>'/arithmetic_argument' 토픽 이름을 '/argument' 이라는 토픽 이름으로 변경할 수 있다.</a:t>
            </a:r>
            <a:r>
              <a:rPr lang="ko-KR" sz="1000"/>
              <a:t> 내부 코드 변경없이 토픽, 서비스, 액션 등의 고유 이름을 변경할 수 있는 유용한 기능이니 알아두도록 하자.</a:t>
            </a:r>
            <a:endParaRPr sz="1000"/>
          </a:p>
        </p:txBody>
      </p:sp>
      <p:sp>
        <p:nvSpPr>
          <p:cNvPr id="2712" name="Google Shape;2712;p346"/>
          <p:cNvSpPr txBox="1"/>
          <p:nvPr/>
        </p:nvSpPr>
        <p:spPr>
          <a:xfrm>
            <a:off x="450000" y="900000"/>
            <a:ext cx="4680000" cy="1236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Node</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2C13F"/>
                </a:solidFill>
                <a:latin typeface="Calibri"/>
                <a:ea typeface="Calibri"/>
                <a:cs typeface="Calibri"/>
                <a:sym typeface="Calibri"/>
              </a:rPr>
              <a:t>package</a:t>
            </a:r>
            <a:r>
              <a:rPr b="1" lang="ko-KR" sz="1000">
                <a:solidFill>
                  <a:srgbClr val="9FBA45"/>
                </a:solidFill>
                <a:latin typeface="Calibri"/>
                <a:ea typeface="Calibri"/>
                <a:cs typeface="Calibri"/>
                <a:sym typeface="Calibri"/>
              </a:rPr>
              <a:t>=</a:t>
            </a:r>
            <a:r>
              <a:rPr b="1" lang="ko-KR" sz="1000">
                <a:solidFill>
                  <a:srgbClr val="F761AA"/>
                </a:solidFill>
                <a:latin typeface="Calibri"/>
                <a:ea typeface="Calibri"/>
                <a:cs typeface="Calibri"/>
                <a:sym typeface="Calibri"/>
              </a:rPr>
              <a:t>'topic_service_action_rclpy_example'</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executable</a:t>
            </a:r>
            <a:r>
              <a:rPr b="1" lang="ko-KR" sz="1000">
                <a:solidFill>
                  <a:srgbClr val="9FBA45"/>
                </a:solidFill>
                <a:latin typeface="Calibri"/>
                <a:ea typeface="Calibri"/>
                <a:cs typeface="Calibri"/>
                <a:sym typeface="Calibri"/>
              </a:rPr>
              <a:t>=</a:t>
            </a:r>
            <a:r>
              <a:rPr b="1" lang="ko-KR" sz="1000">
                <a:solidFill>
                  <a:srgbClr val="F761AA"/>
                </a:solidFill>
                <a:latin typeface="Calibri"/>
                <a:ea typeface="Calibri"/>
                <a:cs typeface="Calibri"/>
                <a:sym typeface="Calibri"/>
              </a:rPr>
              <a:t>'argument'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name</a:t>
            </a:r>
            <a:r>
              <a:rPr b="1" lang="ko-KR" sz="1000">
                <a:solidFill>
                  <a:srgbClr val="9FBA45"/>
                </a:solidFill>
                <a:latin typeface="Calibri"/>
                <a:ea typeface="Calibri"/>
                <a:cs typeface="Calibri"/>
                <a:sym typeface="Calibri"/>
              </a:rPr>
              <a:t>=</a:t>
            </a:r>
            <a:r>
              <a:rPr b="1" lang="ko-KR" sz="1000">
                <a:solidFill>
                  <a:srgbClr val="F761AA"/>
                </a:solidFill>
                <a:latin typeface="Calibri"/>
                <a:ea typeface="Calibri"/>
                <a:cs typeface="Calibri"/>
                <a:sym typeface="Calibri"/>
              </a:rPr>
              <a:t>'argument'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remappings</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'/arithmetic_argument'</a:t>
            </a: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'/argument'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p:txBody>
      </p:sp>
      <p:sp>
        <p:nvSpPr>
          <p:cNvPr id="2713" name="Google Shape;2713;p346"/>
          <p:cNvSpPr txBox="1"/>
          <p:nvPr/>
        </p:nvSpPr>
        <p:spPr>
          <a:xfrm>
            <a:off x="450000" y="2252600"/>
            <a:ext cx="4680000" cy="2788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def </a:t>
            </a:r>
            <a:r>
              <a:rPr b="1" lang="ko-KR" sz="1000">
                <a:solidFill>
                  <a:srgbClr val="36BCFC"/>
                </a:solidFill>
                <a:latin typeface="Calibri"/>
                <a:ea typeface="Calibri"/>
                <a:cs typeface="Calibri"/>
                <a:sym typeface="Calibri"/>
              </a:rPr>
              <a:t>generate_launch_description</a:t>
            </a:r>
            <a:r>
              <a:rPr b="1" lang="ko-KR" sz="1000">
                <a:solidFill>
                  <a:srgbClr val="FFFFFF"/>
                </a:solidFill>
                <a:latin typeface="Calibri"/>
                <a:ea typeface="Calibri"/>
                <a:cs typeface="Calibri"/>
                <a:sym typeface="Calibri"/>
              </a:rPr>
              <a:t>()</a:t>
            </a:r>
            <a:r>
              <a:rPr b="1" lang="ko-KR" sz="1000">
                <a:solidFill>
                  <a:srgbClr val="9FBA45"/>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ros_namespace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LaunchConfiguration</a:t>
            </a:r>
            <a:r>
              <a:rPr b="1" lang="ko-KR" sz="1000">
                <a:solidFill>
                  <a:srgbClr val="FFFFFF"/>
                </a:solidFill>
                <a:latin typeface="Calibri"/>
                <a:ea typeface="Calibri"/>
                <a:cs typeface="Calibri"/>
                <a:sym typeface="Calibri"/>
              </a:rPr>
              <a:t>(</a:t>
            </a:r>
            <a:r>
              <a:rPr b="1" lang="ko-KR" sz="1000">
                <a:solidFill>
                  <a:srgbClr val="F761AA"/>
                </a:solidFill>
                <a:latin typeface="Calibri"/>
                <a:ea typeface="Calibri"/>
                <a:cs typeface="Calibri"/>
                <a:sym typeface="Calibri"/>
              </a:rPr>
              <a:t>'ros_namespace'</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2C13F"/>
                </a:solidFill>
                <a:latin typeface="Calibri"/>
                <a:ea typeface="Calibri"/>
                <a:cs typeface="Calibri"/>
                <a:sym typeface="Calibri"/>
              </a:rPr>
              <a:t>return</a:t>
            </a: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LaunchDescription</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DeclareLaunchArgument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'ros_namespace'</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default_value</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os.environ[</a:t>
            </a:r>
            <a:r>
              <a:rPr b="1" lang="ko-KR" sz="1000">
                <a:solidFill>
                  <a:srgbClr val="F761AA"/>
                </a:solidFill>
                <a:latin typeface="Calibri"/>
                <a:ea typeface="Calibri"/>
                <a:cs typeface="Calibri"/>
                <a:sym typeface="Calibri"/>
              </a:rPr>
              <a:t>'ROS_NAMESPACE'</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description</a:t>
            </a:r>
            <a:r>
              <a:rPr b="1" lang="ko-KR" sz="1000">
                <a:solidFill>
                  <a:srgbClr val="9FBA45"/>
                </a:solidFill>
                <a:latin typeface="Calibri"/>
                <a:ea typeface="Calibri"/>
                <a:cs typeface="Calibri"/>
                <a:sym typeface="Calibri"/>
              </a:rPr>
              <a:t>=</a:t>
            </a:r>
            <a:r>
              <a:rPr b="1" lang="ko-KR" sz="1000">
                <a:solidFill>
                  <a:srgbClr val="F761AA"/>
                </a:solidFill>
                <a:latin typeface="Calibri"/>
                <a:ea typeface="Calibri"/>
                <a:cs typeface="Calibri"/>
                <a:sym typeface="Calibri"/>
              </a:rPr>
              <a:t>'Namespace for the robot'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Node</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2C13F"/>
                </a:solidFill>
                <a:latin typeface="Calibri"/>
                <a:ea typeface="Calibri"/>
                <a:cs typeface="Calibri"/>
                <a:sym typeface="Calibri"/>
              </a:rPr>
              <a:t>package</a:t>
            </a:r>
            <a:r>
              <a:rPr b="1" lang="ko-KR" sz="1000">
                <a:solidFill>
                  <a:srgbClr val="9FBA45"/>
                </a:solidFill>
                <a:latin typeface="Calibri"/>
                <a:ea typeface="Calibri"/>
                <a:cs typeface="Calibri"/>
                <a:sym typeface="Calibri"/>
              </a:rPr>
              <a:t>=</a:t>
            </a:r>
            <a:r>
              <a:rPr b="1" lang="ko-KR" sz="1000">
                <a:solidFill>
                  <a:srgbClr val="F761AA"/>
                </a:solidFill>
                <a:latin typeface="Calibri"/>
                <a:ea typeface="Calibri"/>
                <a:cs typeface="Calibri"/>
                <a:sym typeface="Calibri"/>
              </a:rPr>
              <a:t>'topic_service_action_rclpy_example'</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namespace</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ros_namespace,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executable</a:t>
            </a:r>
            <a:r>
              <a:rPr b="1" lang="ko-KR" sz="1000">
                <a:solidFill>
                  <a:srgbClr val="9FBA45"/>
                </a:solidFill>
                <a:latin typeface="Calibri"/>
                <a:ea typeface="Calibri"/>
                <a:cs typeface="Calibri"/>
                <a:sym typeface="Calibri"/>
              </a:rPr>
              <a:t>=</a:t>
            </a:r>
            <a:r>
              <a:rPr b="1" lang="ko-KR" sz="1000">
                <a:solidFill>
                  <a:srgbClr val="F761AA"/>
                </a:solidFill>
                <a:latin typeface="Calibri"/>
                <a:ea typeface="Calibri"/>
                <a:cs typeface="Calibri"/>
                <a:sym typeface="Calibri"/>
              </a:rPr>
              <a:t>'argument'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name</a:t>
            </a:r>
            <a:r>
              <a:rPr b="1" lang="ko-KR" sz="1000">
                <a:solidFill>
                  <a:srgbClr val="9FBA45"/>
                </a:solidFill>
                <a:latin typeface="Calibri"/>
                <a:ea typeface="Calibri"/>
                <a:cs typeface="Calibri"/>
                <a:sym typeface="Calibri"/>
              </a:rPr>
              <a:t>=</a:t>
            </a:r>
            <a:r>
              <a:rPr b="1" lang="ko-KR" sz="1000">
                <a:solidFill>
                  <a:srgbClr val="F761AA"/>
                </a:solidFill>
                <a:latin typeface="Calibri"/>
                <a:ea typeface="Calibri"/>
                <a:cs typeface="Calibri"/>
                <a:sym typeface="Calibri"/>
              </a:rPr>
              <a:t>'argument'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output</a:t>
            </a:r>
            <a:r>
              <a:rPr b="1" lang="ko-KR" sz="1000">
                <a:solidFill>
                  <a:srgbClr val="9FBA45"/>
                </a:solidFill>
                <a:latin typeface="Calibri"/>
                <a:ea typeface="Calibri"/>
                <a:cs typeface="Calibri"/>
                <a:sym typeface="Calibri"/>
              </a:rPr>
              <a:t>=</a:t>
            </a:r>
            <a:r>
              <a:rPr b="1" lang="ko-KR" sz="1000">
                <a:solidFill>
                  <a:srgbClr val="F761AA"/>
                </a:solidFill>
                <a:latin typeface="Calibri"/>
                <a:ea typeface="Calibri"/>
                <a:cs typeface="Calibri"/>
                <a:sym typeface="Calibri"/>
              </a:rPr>
              <a:t>'screen'</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p:txBody>
      </p:sp>
      <p:sp>
        <p:nvSpPr>
          <p:cNvPr id="2714" name="Google Shape;2714;p346"/>
          <p:cNvSpPr txBox="1"/>
          <p:nvPr>
            <p:ph idx="1" type="body"/>
          </p:nvPr>
        </p:nvSpPr>
        <p:spPr>
          <a:xfrm>
            <a:off x="5130000" y="2271500"/>
            <a:ext cx="3693300" cy="27882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900"/>
              <a:t>launch의 유용한 기능을 하나 더 알아보자. 이번에는 '</a:t>
            </a:r>
            <a:r>
              <a:rPr b="1" lang="ko-KR" sz="900"/>
              <a:t>namespace</a:t>
            </a:r>
            <a:r>
              <a:rPr lang="ko-KR" sz="900"/>
              <a:t>' 이다.  </a:t>
            </a:r>
            <a:r>
              <a:rPr lang="ko-KR" sz="900" u="sng">
                <a:solidFill>
                  <a:schemeClr val="hlink"/>
                </a:solidFill>
                <a:hlinkClick r:id="rId3"/>
              </a:rPr>
              <a:t>'ROS 2 Tips</a:t>
            </a:r>
            <a:r>
              <a:rPr lang="ko-KR" sz="900"/>
              <a:t>' 강의에서 설명했던 것과 같이 </a:t>
            </a:r>
            <a:r>
              <a:rPr b="1" lang="ko-KR" sz="900"/>
              <a:t>노드, 토픽, 서비스, 액션, 파라미터 등과 같은 고유의 이름을 Namespace를 통해 바꾸면 독립적으로 자신만의 네트워크 그룹핑을 할 수 있다</a:t>
            </a:r>
            <a:r>
              <a:rPr lang="ko-KR" sz="900"/>
              <a:t>고 했다. 이는 각 노드를 실행시킬 때 </a:t>
            </a:r>
            <a:r>
              <a:rPr b="1" lang="ko-KR" sz="900"/>
              <a:t>ROS 변수 중 하나인 ns(namespace)를 입력하여 변경하는 방법</a:t>
            </a:r>
            <a:r>
              <a:rPr lang="ko-KR" sz="900"/>
              <a:t>도 있고, </a:t>
            </a:r>
            <a:r>
              <a:rPr b="1" lang="ko-KR" sz="900"/>
              <a:t>launch 파일로 실행시킬 때 namespace 라는 항목을 변경하는 방법</a:t>
            </a:r>
            <a:r>
              <a:rPr lang="ko-KR" sz="900"/>
              <a:t>이 있다고 설명했는데 이번에는 launch 파일로 실행시킬 때 namespace를 변경하는 방법에 대해 알아보자.</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ko-KR" sz="900"/>
              <a:t>우선 LaunchConfiguration와 DeclareLaunchArgument을 통해 namespace를 지정한다. 아래 예제에서는 환경 변수로 지정한 'ROS_NAMESPACE' 변수를 읽어오도록 했는데 실행할 때 'export ROS_NAMESPACE=robot_1' 과 같은 구문을 터미널 창에 입력해주거나 '~/.bashrc'에 미리 등록시켜놓아도 좋다.</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ko-KR" sz="900"/>
              <a:t>그 뒤 다음과 같이 Node 클래스를 사용할 때 namespace 를 지정하면 실행시 모든 노드 이름과 노드에 포함된 토픽, 서비스, 액션, 파라미터 등 고유 이름 모두가 변경되게 된다. 이 namespace는 복수의 로봇을 사용할 때 동일 프로그램을 이용할 때 고유 이름을 사용함에 있어서 중복됨을 피할 수 있고 데이터를 구분지어 사용할 수 있게 된다.</a:t>
            </a:r>
            <a:endParaRPr sz="900"/>
          </a:p>
          <a:p>
            <a:pPr indent="0" lvl="0" marL="0" rtl="0" algn="l">
              <a:spcBef>
                <a:spcPts val="0"/>
              </a:spcBef>
              <a:spcAft>
                <a:spcPts val="0"/>
              </a:spcAft>
              <a:buNone/>
            </a:pPr>
            <a:r>
              <a:t/>
            </a:r>
            <a:endParaRPr sz="900"/>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34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launch 작성</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21" name="Google Shape;2721;p347"/>
          <p:cNvSpPr txBox="1"/>
          <p:nvPr>
            <p:ph idx="1" type="body"/>
          </p:nvPr>
        </p:nvSpPr>
        <p:spPr>
          <a:xfrm>
            <a:off x="4573077" y="902000"/>
            <a:ext cx="42501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200"/>
              <a:t>런치 파일의 </a:t>
            </a:r>
            <a:r>
              <a:rPr b="1" lang="ko-KR" sz="1200"/>
              <a:t>generate_launch_description 함수의 return 값이 너무 많아진다고 여겨진다면 LaunchDescription의 add_action 함수를 이용할 수도 있다.</a:t>
            </a:r>
            <a:r>
              <a:rPr lang="ko-KR" sz="1200"/>
              <a:t> 이를 사용하면 아래와 같이 좀 더 간결해지니 참고하도록 하자.</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None/>
            </a:pPr>
            <a:r>
              <a:t/>
            </a:r>
            <a:endParaRPr sz="1200"/>
          </a:p>
        </p:txBody>
      </p:sp>
      <p:sp>
        <p:nvSpPr>
          <p:cNvPr id="2722" name="Google Shape;2722;p347"/>
          <p:cNvSpPr txBox="1"/>
          <p:nvPr/>
        </p:nvSpPr>
        <p:spPr>
          <a:xfrm>
            <a:off x="450000" y="900000"/>
            <a:ext cx="4122000" cy="419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#!/usr/bin/env python3</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import os</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from ament_index_python.packages import get_package_share_directory</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from launch import LaunchDescription</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from launch.actions import DeclareLaunchArgument</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from launch.substitutions import LaunchConfiguration</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from launch_ros.actions import Node</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def generate_launch_description():</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param_dir = LaunchConfiguration(</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'param_dir',</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default=os.path.join(</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get_package_share_directory('topic_service_action_rclpy_example'),</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'param',</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'arithmetic_config.yaml'))</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launch_description = LaunchDescription()</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rgbClr val="FFFF00"/>
                </a:solidFill>
                <a:latin typeface="Calibri"/>
                <a:ea typeface="Calibri"/>
                <a:cs typeface="Calibri"/>
                <a:sym typeface="Calibri"/>
              </a:rPr>
              <a:t>    launch_description.add_action(launch.actions.DeclareLaunchArgument(</a:t>
            </a:r>
            <a:endParaRPr b="1" sz="700">
              <a:solidFill>
                <a:srgbClr val="FFFF00"/>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rgbClr val="FFFF00"/>
                </a:solidFill>
                <a:latin typeface="Calibri"/>
                <a:ea typeface="Calibri"/>
                <a:cs typeface="Calibri"/>
                <a:sym typeface="Calibri"/>
              </a:rPr>
              <a:t>        'param_dir',</a:t>
            </a:r>
            <a:endParaRPr b="1" sz="700">
              <a:solidFill>
                <a:srgbClr val="FFFF00"/>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rgbClr val="FFFF00"/>
                </a:solidFill>
                <a:latin typeface="Calibri"/>
                <a:ea typeface="Calibri"/>
                <a:cs typeface="Calibri"/>
                <a:sym typeface="Calibri"/>
              </a:rPr>
              <a:t>        default_value=param_dir,</a:t>
            </a:r>
            <a:endParaRPr b="1" sz="700">
              <a:solidFill>
                <a:srgbClr val="FFFF00"/>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rgbClr val="FFFF00"/>
                </a:solidFill>
                <a:latin typeface="Calibri"/>
                <a:ea typeface="Calibri"/>
                <a:cs typeface="Calibri"/>
                <a:sym typeface="Calibri"/>
              </a:rPr>
              <a:t>        description='Full path of parameter file')</a:t>
            </a:r>
            <a:endParaRPr b="1" sz="700">
              <a:solidFill>
                <a:srgbClr val="FFFF00"/>
              </a:solidFill>
              <a:latin typeface="Calibri"/>
              <a:ea typeface="Calibri"/>
              <a:cs typeface="Calibri"/>
              <a:sym typeface="Calibri"/>
            </a:endParaRPr>
          </a:p>
          <a:p>
            <a:pPr indent="0" lvl="0" marL="0" rtl="0" algn="l">
              <a:lnSpc>
                <a:spcPct val="80000"/>
              </a:lnSpc>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argument_node = Node(</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package='topic_service_action_rclpy_example',</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executable='argument',</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name='argument',</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parameters=[param_dir],</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output='screen')</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calculator_node = Node(</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package='topic_service_action_rclpy_example',</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executable='calculator',</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name='calculator',</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parameters=[param_dir],</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output='screen')</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rgbClr val="FFFF00"/>
                </a:solidFill>
                <a:latin typeface="Calibri"/>
                <a:ea typeface="Calibri"/>
                <a:cs typeface="Calibri"/>
                <a:sym typeface="Calibri"/>
              </a:rPr>
              <a:t>    launch_description.add_action(argument_node)</a:t>
            </a:r>
            <a:endParaRPr b="1" sz="700">
              <a:solidFill>
                <a:srgbClr val="FFFF00"/>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rgbClr val="FFFF00"/>
                </a:solidFill>
                <a:latin typeface="Calibri"/>
                <a:ea typeface="Calibri"/>
                <a:cs typeface="Calibri"/>
                <a:sym typeface="Calibri"/>
              </a:rPr>
              <a:t>    launch_description.add_action(calculator_node)</a:t>
            </a:r>
            <a:endParaRPr b="1" sz="700">
              <a:solidFill>
                <a:srgbClr val="FFFF00"/>
              </a:solidFill>
              <a:latin typeface="Calibri"/>
              <a:ea typeface="Calibri"/>
              <a:cs typeface="Calibri"/>
              <a:sym typeface="Calibri"/>
            </a:endParaRPr>
          </a:p>
          <a:p>
            <a:pPr indent="0" lvl="0" marL="0" rtl="0" algn="l">
              <a:lnSpc>
                <a:spcPct val="80000"/>
              </a:lnSpc>
              <a:spcBef>
                <a:spcPts val="0"/>
              </a:spcBef>
              <a:spcAft>
                <a:spcPts val="0"/>
              </a:spcAft>
              <a:buNone/>
            </a:pPr>
            <a:r>
              <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rPr b="1" lang="ko-KR" sz="700">
                <a:solidFill>
                  <a:schemeClr val="lt1"/>
                </a:solidFill>
                <a:latin typeface="Calibri"/>
                <a:ea typeface="Calibri"/>
                <a:cs typeface="Calibri"/>
                <a:sym typeface="Calibri"/>
              </a:rPr>
              <a:t>    return launch_description</a:t>
            </a:r>
            <a:endParaRPr b="1" sz="700">
              <a:solidFill>
                <a:schemeClr val="lt1"/>
              </a:solidFill>
              <a:latin typeface="Calibri"/>
              <a:ea typeface="Calibri"/>
              <a:cs typeface="Calibri"/>
              <a:sym typeface="Calibri"/>
            </a:endParaRPr>
          </a:p>
          <a:p>
            <a:pPr indent="0" lvl="0" marL="0" rtl="0" algn="l">
              <a:lnSpc>
                <a:spcPct val="80000"/>
              </a:lnSpc>
              <a:spcBef>
                <a:spcPts val="0"/>
              </a:spcBef>
              <a:spcAft>
                <a:spcPts val="0"/>
              </a:spcAft>
              <a:buNone/>
            </a:pPr>
            <a:r>
              <a:t/>
            </a:r>
            <a:endParaRPr b="1" sz="700">
              <a:solidFill>
                <a:schemeClr val="lt1"/>
              </a:solidFill>
              <a:latin typeface="Calibri"/>
              <a:ea typeface="Calibri"/>
              <a:cs typeface="Calibri"/>
              <a:sym typeface="Calibri"/>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34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launch 작성</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29" name="Google Shape;2729;p348"/>
          <p:cNvSpPr txBox="1"/>
          <p:nvPr>
            <p:ph idx="1" type="body"/>
          </p:nvPr>
        </p:nvSpPr>
        <p:spPr>
          <a:xfrm>
            <a:off x="4573075" y="902000"/>
            <a:ext cx="45708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200"/>
              <a:t>마지막 팁으로 </a:t>
            </a:r>
            <a:r>
              <a:rPr b="1" lang="ko-KR" sz="1200"/>
              <a:t>런치 파일에서 현재 패키지의 다른 런치 파일이나 다른 패키지의 런치 파일을 불러오는 방법</a:t>
            </a:r>
            <a:r>
              <a:rPr lang="ko-KR" sz="1200"/>
              <a:t>에 대해 알아보도록 하겠다.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ko-KR" sz="1200"/>
              <a:t>현재의 패키지가 aaaaa 패키지라면 aaaaa 패키지의 xxxxx.launch.py와 yyyyy.launch.py 런치 파일은 IncludeLaunchDescription를 이용하여 불러올 수 있다. 그리고 다른 패키지인 bbbbb 패키지의 zzzzz.launch.py 런치 파일은 IncludeLaunchDescription를 이용하는 것은 동일하지만 get_package_share_directory 함수를 이용하여 해당 패키지명을 함께 입력해주는 것으로 </a:t>
            </a:r>
            <a:r>
              <a:rPr b="1" lang="ko-KR" sz="1200"/>
              <a:t>특정 다른 패키지의 런치 파일을 불러올 수 있다.</a:t>
            </a:r>
            <a:r>
              <a:rPr lang="ko-KR" sz="1200"/>
              <a:t> 이 내용을 런치 파일로 작성하면 다음 예제와 같다.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b="1" lang="ko-KR" sz="1200"/>
              <a:t>런치 파일에서 다른 런치 파일을 불러오는 것</a:t>
            </a:r>
            <a:r>
              <a:rPr lang="ko-KR" sz="1200"/>
              <a:t>은 </a:t>
            </a:r>
            <a:r>
              <a:rPr b="1" lang="ko-KR" sz="1200"/>
              <a:t>런치 파일의 모듈화 성격</a:t>
            </a:r>
            <a:r>
              <a:rPr lang="ko-KR" sz="1200"/>
              <a:t>을 띄고 있어서 </a:t>
            </a:r>
            <a:r>
              <a:rPr b="1" lang="ko-KR" sz="1200"/>
              <a:t>하나의 런치 파일로 동일 패키지의 노드 실행뿐만이 아닌 다른 패키지의 런치 파일도 불러와서 실행 시킬 수 있는 장점</a:t>
            </a:r>
            <a:r>
              <a:rPr lang="ko-KR" sz="1200"/>
              <a:t>이 있다. </a:t>
            </a:r>
            <a:endParaRPr sz="1200"/>
          </a:p>
          <a:p>
            <a:pPr indent="0" lvl="0" marL="0" rtl="0" algn="l">
              <a:spcBef>
                <a:spcPts val="0"/>
              </a:spcBef>
              <a:spcAft>
                <a:spcPts val="0"/>
              </a:spcAft>
              <a:buClr>
                <a:schemeClr val="dk1"/>
              </a:buClr>
              <a:buSzPts val="1100"/>
              <a:buFont typeface="Arial"/>
              <a:buNone/>
            </a:pPr>
            <a:r>
              <a:t/>
            </a:r>
            <a:endParaRPr sz="1200"/>
          </a:p>
          <a:p>
            <a:pPr indent="0" lvl="0" marL="0" rtl="0" algn="l">
              <a:spcBef>
                <a:spcPts val="0"/>
              </a:spcBef>
              <a:spcAft>
                <a:spcPts val="0"/>
              </a:spcAft>
              <a:buClr>
                <a:schemeClr val="dk1"/>
              </a:buClr>
              <a:buSzPts val="1100"/>
              <a:buFont typeface="Arial"/>
              <a:buNone/>
            </a:pPr>
            <a:r>
              <a:rPr lang="ko-KR" sz="1200"/>
              <a:t>특히, </a:t>
            </a:r>
            <a:r>
              <a:rPr b="1" lang="ko-KR" sz="1200"/>
              <a:t>직접 작성한 패키지가 아닌 패키지를 바이너리로 설치하고 실행하고자 했을 때에 별도 수정없이 해당 패키지의 런치파일만 본인이 작성한 패키지에서 불러와 사용할 수 있기에 널리 사용되고 있다.</a:t>
            </a:r>
            <a:r>
              <a:rPr lang="ko-KR" sz="1200"/>
              <a:t> 매우 유용한 기능이니 참고하도록 하자.</a:t>
            </a:r>
            <a:endParaRPr sz="1200"/>
          </a:p>
          <a:p>
            <a:pPr indent="0" lvl="0" marL="0" rtl="0" algn="l">
              <a:spcBef>
                <a:spcPts val="0"/>
              </a:spcBef>
              <a:spcAft>
                <a:spcPts val="0"/>
              </a:spcAft>
              <a:buNone/>
            </a:pPr>
            <a:r>
              <a:t/>
            </a:r>
            <a:endParaRPr sz="1200"/>
          </a:p>
        </p:txBody>
      </p:sp>
      <p:sp>
        <p:nvSpPr>
          <p:cNvPr id="2730" name="Google Shape;2730;p348"/>
          <p:cNvSpPr txBox="1"/>
          <p:nvPr/>
        </p:nvSpPr>
        <p:spPr>
          <a:xfrm>
            <a:off x="450000" y="900000"/>
            <a:ext cx="4122000" cy="419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from ament_index_python.packages </a:t>
            </a:r>
            <a:r>
              <a:rPr b="1" lang="ko-KR" sz="1000">
                <a:solidFill>
                  <a:srgbClr val="F2C13F"/>
                </a:solidFill>
                <a:latin typeface="Calibri"/>
                <a:ea typeface="Calibri"/>
                <a:cs typeface="Calibri"/>
                <a:sym typeface="Calibri"/>
              </a:rPr>
              <a:t>import</a:t>
            </a:r>
            <a:r>
              <a:rPr b="1" lang="ko-KR" sz="1000">
                <a:solidFill>
                  <a:srgbClr val="FFFFFF"/>
                </a:solidFill>
                <a:latin typeface="Calibri"/>
                <a:ea typeface="Calibri"/>
                <a:cs typeface="Calibri"/>
                <a:sym typeface="Calibri"/>
              </a:rPr>
              <a:t> get_package_share_directory</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from launch </a:t>
            </a:r>
            <a:r>
              <a:rPr b="1" lang="ko-KR" sz="1000">
                <a:solidFill>
                  <a:srgbClr val="F2C13F"/>
                </a:solidFill>
                <a:latin typeface="Calibri"/>
                <a:ea typeface="Calibri"/>
                <a:cs typeface="Calibri"/>
                <a:sym typeface="Calibri"/>
              </a:rPr>
              <a:t>import</a:t>
            </a:r>
            <a:r>
              <a:rPr b="1" lang="ko-KR" sz="1000">
                <a:solidFill>
                  <a:srgbClr val="FFFFFF"/>
                </a:solidFill>
                <a:latin typeface="Calibri"/>
                <a:ea typeface="Calibri"/>
                <a:cs typeface="Calibri"/>
                <a:sym typeface="Calibri"/>
              </a:rPr>
              <a:t> LaunchDescription</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from launch.actions </a:t>
            </a:r>
            <a:r>
              <a:rPr b="1" lang="ko-KR" sz="1000">
                <a:solidFill>
                  <a:srgbClr val="F2C13F"/>
                </a:solidFill>
                <a:latin typeface="Calibri"/>
                <a:ea typeface="Calibri"/>
                <a:cs typeface="Calibri"/>
                <a:sym typeface="Calibri"/>
              </a:rPr>
              <a:t>import</a:t>
            </a:r>
            <a:r>
              <a:rPr b="1" lang="ko-KR" sz="1000">
                <a:solidFill>
                  <a:srgbClr val="FFFFFF"/>
                </a:solidFill>
                <a:latin typeface="Calibri"/>
                <a:ea typeface="Calibri"/>
                <a:cs typeface="Calibri"/>
                <a:sym typeface="Calibri"/>
              </a:rPr>
              <a:t> IncludeLaunchDescription</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from launch.actions </a:t>
            </a:r>
            <a:r>
              <a:rPr b="1" lang="ko-KR" sz="1000">
                <a:solidFill>
                  <a:srgbClr val="F2C13F"/>
                </a:solidFill>
                <a:latin typeface="Calibri"/>
                <a:ea typeface="Calibri"/>
                <a:cs typeface="Calibri"/>
                <a:sym typeface="Calibri"/>
              </a:rPr>
              <a:t>import</a:t>
            </a:r>
            <a:r>
              <a:rPr b="1" lang="ko-KR" sz="1000">
                <a:solidFill>
                  <a:srgbClr val="FFFFFF"/>
                </a:solidFill>
                <a:latin typeface="Calibri"/>
                <a:ea typeface="Calibri"/>
                <a:cs typeface="Calibri"/>
                <a:sym typeface="Calibri"/>
              </a:rPr>
              <a:t> LogInfo</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from launch.launch_description_sources </a:t>
            </a:r>
            <a:r>
              <a:rPr b="1" lang="ko-KR" sz="1000">
                <a:solidFill>
                  <a:srgbClr val="F2C13F"/>
                </a:solidFill>
                <a:latin typeface="Calibri"/>
                <a:ea typeface="Calibri"/>
                <a:cs typeface="Calibri"/>
                <a:sym typeface="Calibri"/>
              </a:rPr>
              <a:t>import</a:t>
            </a:r>
            <a:r>
              <a:rPr b="1" lang="ko-KR" sz="1000">
                <a:solidFill>
                  <a:srgbClr val="FFFFFF"/>
                </a:solidFill>
                <a:latin typeface="Calibri"/>
                <a:ea typeface="Calibri"/>
                <a:cs typeface="Calibri"/>
                <a:sym typeface="Calibri"/>
              </a:rPr>
              <a:t> PythonLaunchDescriptionSource</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from launch.substitutions </a:t>
            </a:r>
            <a:r>
              <a:rPr b="1" lang="ko-KR" sz="1000">
                <a:solidFill>
                  <a:srgbClr val="F2C13F"/>
                </a:solidFill>
                <a:latin typeface="Calibri"/>
                <a:ea typeface="Calibri"/>
                <a:cs typeface="Calibri"/>
                <a:sym typeface="Calibri"/>
              </a:rPr>
              <a:t>import</a:t>
            </a:r>
            <a:r>
              <a:rPr b="1" lang="ko-KR" sz="1000">
                <a:solidFill>
                  <a:srgbClr val="FFFFFF"/>
                </a:solidFill>
                <a:latin typeface="Calibri"/>
                <a:ea typeface="Calibri"/>
                <a:cs typeface="Calibri"/>
                <a:sym typeface="Calibri"/>
              </a:rPr>
              <a:t> ThisLaunchFileDir</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def </a:t>
            </a:r>
            <a:r>
              <a:rPr b="1" lang="ko-KR" sz="1000">
                <a:solidFill>
                  <a:srgbClr val="36BCFC"/>
                </a:solidFill>
                <a:latin typeface="Calibri"/>
                <a:ea typeface="Calibri"/>
                <a:cs typeface="Calibri"/>
                <a:sym typeface="Calibri"/>
              </a:rPr>
              <a:t>generate_launch_description</a:t>
            </a:r>
            <a:r>
              <a:rPr b="1" lang="ko-KR" sz="1000">
                <a:solidFill>
                  <a:srgbClr val="FFFFFF"/>
                </a:solidFill>
                <a:latin typeface="Calibri"/>
                <a:ea typeface="Calibri"/>
                <a:cs typeface="Calibri"/>
                <a:sym typeface="Calibri"/>
              </a:rPr>
              <a:t>()</a:t>
            </a:r>
            <a:r>
              <a:rPr b="1" lang="ko-KR" sz="1000">
                <a:solidFill>
                  <a:srgbClr val="9FBA45"/>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2C13F"/>
                </a:solidFill>
                <a:latin typeface="Calibri"/>
                <a:ea typeface="Calibri"/>
                <a:cs typeface="Calibri"/>
                <a:sym typeface="Calibri"/>
              </a:rPr>
              <a:t>return</a:t>
            </a: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LaunchDescription</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LogInfo</a:t>
            </a:r>
            <a:r>
              <a:rPr b="1" lang="ko-KR" sz="1000">
                <a:solidFill>
                  <a:srgbClr val="FFFFFF"/>
                </a:solidFill>
                <a:latin typeface="Calibri"/>
                <a:ea typeface="Calibri"/>
                <a:cs typeface="Calibri"/>
                <a:sym typeface="Calibri"/>
              </a:rPr>
              <a:t>(msg</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a:t>
            </a:r>
            <a:r>
              <a:rPr b="1" lang="ko-KR" sz="1000">
                <a:solidFill>
                  <a:srgbClr val="F761AA"/>
                </a:solidFill>
                <a:latin typeface="Calibri"/>
                <a:ea typeface="Calibri"/>
                <a:cs typeface="Calibri"/>
                <a:sym typeface="Calibri"/>
              </a:rPr>
              <a:t>'Execute three launch files!'</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IncludeLaunchDescription</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PythonLaunchDescriptionSource</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ThisLaunchFileDir</a:t>
            </a: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'/xxxxx.launch.py'</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IncludeLaunchDescription</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PythonLaunchDescriptionSource</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ThisLaunchFileDir</a:t>
            </a: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'/yyyyy.launch.py'</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IncludeLaunchDescription</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PythonLaunchDescriptionSource</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36BCFC"/>
                </a:solidFill>
                <a:latin typeface="Calibri"/>
                <a:ea typeface="Calibri"/>
                <a:cs typeface="Calibri"/>
                <a:sym typeface="Calibri"/>
              </a:rPr>
              <a:t>get_package_share_directory</a:t>
            </a:r>
            <a:r>
              <a:rPr b="1" lang="ko-KR" sz="1000">
                <a:solidFill>
                  <a:srgbClr val="FFFFFF"/>
                </a:solidFill>
                <a:latin typeface="Calibri"/>
                <a:ea typeface="Calibri"/>
                <a:cs typeface="Calibri"/>
                <a:sym typeface="Calibri"/>
              </a:rPr>
              <a:t>(</a:t>
            </a:r>
            <a:r>
              <a:rPr b="1" lang="ko-KR" sz="1000">
                <a:solidFill>
                  <a:srgbClr val="F761AA"/>
                </a:solidFill>
                <a:latin typeface="Calibri"/>
                <a:ea typeface="Calibri"/>
                <a:cs typeface="Calibri"/>
                <a:sym typeface="Calibri"/>
              </a:rPr>
              <a:t>'bbbbb'</a:t>
            </a: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'/launch/zzzzz.launch.py'</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FFFFFF"/>
              </a:solidFill>
              <a:latin typeface="Calibri"/>
              <a:ea typeface="Calibri"/>
              <a:cs typeface="Calibri"/>
              <a:sym typeface="Calibri"/>
            </a:endParaRPr>
          </a:p>
          <a:p>
            <a:pPr indent="0" lvl="0" marL="0" rtl="0" algn="l">
              <a:lnSpc>
                <a:spcPct val="80000"/>
              </a:lnSpc>
              <a:spcBef>
                <a:spcPts val="0"/>
              </a:spcBef>
              <a:spcAft>
                <a:spcPts val="0"/>
              </a:spcAft>
              <a:buNone/>
            </a:pPr>
            <a:r>
              <a:rPr b="1" lang="ko-KR" sz="1000">
                <a:solidFill>
                  <a:srgbClr val="FFFFFF"/>
                </a:solidFill>
                <a:latin typeface="Calibri"/>
                <a:ea typeface="Calibri"/>
                <a:cs typeface="Calibri"/>
                <a:sym typeface="Calibri"/>
              </a:rPr>
              <a:t>    ])</a:t>
            </a:r>
            <a:endParaRPr b="1" sz="1000">
              <a:solidFill>
                <a:schemeClr val="lt1"/>
              </a:solidFill>
              <a:latin typeface="Calibri"/>
              <a:ea typeface="Calibri"/>
              <a:cs typeface="Calibri"/>
              <a:sym typeface="Calibri"/>
            </a:endParaRPr>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5" name="Shape 2735"/>
        <p:cNvGrpSpPr/>
        <p:nvPr/>
      </p:nvGrpSpPr>
      <p:grpSpPr>
        <a:xfrm>
          <a:off x="0" y="0"/>
          <a:ext cx="0" cy="0"/>
          <a:chOff x="0" y="0"/>
          <a:chExt cx="0" cy="0"/>
        </a:xfrm>
      </p:grpSpPr>
      <p:sp>
        <p:nvSpPr>
          <p:cNvPr id="2736" name="Google Shape;2736;p34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빌드</a:t>
            </a:r>
            <a:endParaRPr/>
          </a:p>
        </p:txBody>
      </p:sp>
      <p:sp>
        <p:nvSpPr>
          <p:cNvPr id="2737" name="Google Shape;2737;p34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Launch 파일은 Python 파일 이기에 빌드 자체가 필요 없기는 하지만 해당 파일을 ROS 2 에코시스템 환경에서 사용하기 위해서는 패키지 빌드를 통해 정해진 위치에 설치를 해야만 한다. Launch 파일 관련해서는 C++ 언어를 사용하는 RCLCPP 패키지 계열이냐 Python 언어를 사용하는 RCLPY 패키지 계열이냐에 따라 좀 다르니 구분하여 설명하겠다.</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b="1" lang="ko-KR" sz="1400"/>
              <a:t>RCLCPP 패키지 계열</a:t>
            </a:r>
            <a:endParaRPr b="1" sz="1400"/>
          </a:p>
          <a:p>
            <a:pPr indent="0" lvl="0" marL="0" rtl="0" algn="l">
              <a:spcBef>
                <a:spcPts val="0"/>
              </a:spcBef>
              <a:spcAft>
                <a:spcPts val="0"/>
              </a:spcAft>
              <a:buClr>
                <a:schemeClr val="dk1"/>
              </a:buClr>
              <a:buSzPts val="1100"/>
              <a:buFont typeface="Arial"/>
              <a:buNone/>
            </a:pPr>
            <a:r>
              <a:rPr lang="ko-KR" sz="1400"/>
              <a:t>C++ 언어를 사용하는 경우 하기와 같이 빌드 설정 파일(CMakeLists.txt)의 install 구문에 launch 라는 폴더명만 기재하면 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2738" name="Google Shape;2738;p349"/>
          <p:cNvSpPr txBox="1"/>
          <p:nvPr/>
        </p:nvSpPr>
        <p:spPr>
          <a:xfrm>
            <a:off x="450000" y="3019800"/>
            <a:ext cx="4680000" cy="805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36BCFC"/>
                </a:solidFill>
                <a:latin typeface="Calibri"/>
                <a:ea typeface="Calibri"/>
                <a:cs typeface="Calibri"/>
                <a:sym typeface="Calibri"/>
              </a:rPr>
              <a:t>install</a:t>
            </a:r>
            <a:r>
              <a:rPr b="1" lang="ko-KR" sz="1000">
                <a:solidFill>
                  <a:srgbClr val="FFFFFF"/>
                </a:solidFill>
                <a:latin typeface="Calibri"/>
                <a:ea typeface="Calibri"/>
                <a:cs typeface="Calibri"/>
                <a:sym typeface="Calibri"/>
              </a:rPr>
              <a:t>(</a:t>
            </a:r>
            <a:r>
              <a:rPr b="1" lang="ko-KR" sz="1000">
                <a:solidFill>
                  <a:srgbClr val="F86634"/>
                </a:solidFill>
                <a:latin typeface="Calibri"/>
                <a:ea typeface="Calibri"/>
                <a:cs typeface="Calibri"/>
                <a:sym typeface="Calibri"/>
              </a:rPr>
              <a:t>DIRECTORY</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launch</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86634"/>
                </a:solidFill>
                <a:latin typeface="Calibri"/>
                <a:ea typeface="Calibri"/>
                <a:cs typeface="Calibri"/>
                <a:sym typeface="Calibri"/>
              </a:rPr>
              <a:t>DESTINATION</a:t>
            </a:r>
            <a:r>
              <a:rPr b="1" lang="ko-KR" sz="1000">
                <a:solidFill>
                  <a:srgbClr val="FFFFFF"/>
                </a:solidFill>
                <a:latin typeface="Calibri"/>
                <a:ea typeface="Calibri"/>
                <a:cs typeface="Calibri"/>
                <a:sym typeface="Calibri"/>
              </a:rPr>
              <a:t> share</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a:t>
            </a:r>
            <a:r>
              <a:rPr b="1" lang="ko-KR" sz="1000">
                <a:solidFill>
                  <a:srgbClr val="F86634"/>
                </a:solidFill>
                <a:latin typeface="Calibri"/>
                <a:ea typeface="Calibri"/>
                <a:cs typeface="Calibri"/>
                <a:sym typeface="Calibri"/>
              </a:rPr>
              <a:t>PROJECT_NAME</a:t>
            </a:r>
            <a:r>
              <a:rPr b="1" lang="ko-KR" sz="1000">
                <a:solidFill>
                  <a:srgbClr val="FFFFFF"/>
                </a:solidFill>
                <a:latin typeface="Calibri"/>
                <a:ea typeface="Calibri"/>
                <a:cs typeface="Calibri"/>
                <a:sym typeface="Calibri"/>
              </a:rPr>
              <a:t>}</a:t>
            </a:r>
            <a:r>
              <a:rPr b="1" lang="ko-KR" sz="1000">
                <a:solidFill>
                  <a:srgbClr val="9FBA45"/>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3" name="Shape 2743"/>
        <p:cNvGrpSpPr/>
        <p:nvPr/>
      </p:nvGrpSpPr>
      <p:grpSpPr>
        <a:xfrm>
          <a:off x="0" y="0"/>
          <a:ext cx="0" cy="0"/>
          <a:chOff x="0" y="0"/>
          <a:chExt cx="0" cy="0"/>
        </a:xfrm>
      </p:grpSpPr>
      <p:sp>
        <p:nvSpPr>
          <p:cNvPr id="2744" name="Google Shape;2744;p35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 빌드</a:t>
            </a:r>
            <a:endParaRPr/>
          </a:p>
        </p:txBody>
      </p:sp>
      <p:sp>
        <p:nvSpPr>
          <p:cNvPr id="2745" name="Google Shape;2745;p35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a:t>RCLPY 패키지 계열</a:t>
            </a:r>
            <a:endParaRPr b="1" sz="1400"/>
          </a:p>
          <a:p>
            <a:pPr indent="0" lvl="0" marL="0" rtl="0" algn="l">
              <a:spcBef>
                <a:spcPts val="0"/>
              </a:spcBef>
              <a:spcAft>
                <a:spcPts val="0"/>
              </a:spcAft>
              <a:buNone/>
            </a:pPr>
            <a:r>
              <a:rPr lang="ko-KR" sz="1400"/>
              <a:t>Python 언어를 사용하는 경우 하기와 같이 파이썬 패키지 설정 파일(setup.py)의 data_files 옵션 부분에 launch 옵션을 지정하면 된다. 이는 해당 패키지의 소스 코드 폴더의 launch 폴더의 '*.launch.py' 파일명을 가진 런치 파일들을 설치 폴더에 위치시키게 된다.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150">
                <a:solidFill>
                  <a:schemeClr val="dk1"/>
                </a:solidFill>
                <a:highlight>
                  <a:srgbClr val="FFFFFF"/>
                </a:highlight>
                <a:latin typeface="Arial"/>
                <a:ea typeface="Arial"/>
                <a:cs typeface="Arial"/>
                <a:sym typeface="Arial"/>
              </a:rPr>
              <a:t>빌드는 하기와 같이 특정 패키지만을 빌드하는 cbp alias를 사용하면 된다.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2746" name="Google Shape;2746;p350"/>
          <p:cNvSpPr txBox="1"/>
          <p:nvPr/>
        </p:nvSpPr>
        <p:spPr>
          <a:xfrm>
            <a:off x="450000" y="1903050"/>
            <a:ext cx="5760000" cy="1805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36BCFC"/>
                </a:solidFill>
                <a:latin typeface="Calibri"/>
                <a:ea typeface="Calibri"/>
                <a:cs typeface="Calibri"/>
                <a:sym typeface="Calibri"/>
              </a:rPr>
              <a:t>setup</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name</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package_name,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version</a:t>
            </a:r>
            <a:r>
              <a:rPr b="1" lang="ko-KR" sz="1000">
                <a:solidFill>
                  <a:srgbClr val="9FBA45"/>
                </a:solidFill>
                <a:latin typeface="Calibri"/>
                <a:ea typeface="Calibri"/>
                <a:cs typeface="Calibri"/>
                <a:sym typeface="Calibri"/>
              </a:rPr>
              <a:t>=</a:t>
            </a:r>
            <a:r>
              <a:rPr b="1" lang="ko-KR" sz="1000">
                <a:solidFill>
                  <a:srgbClr val="F761AA"/>
                </a:solidFill>
                <a:latin typeface="Calibri"/>
                <a:ea typeface="Calibri"/>
                <a:cs typeface="Calibri"/>
                <a:sym typeface="Calibri"/>
              </a:rPr>
              <a:t>'0.1.0'</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packages</a:t>
            </a:r>
            <a:r>
              <a:rPr b="1" lang="ko-KR" sz="1000">
                <a:solidFill>
                  <a:srgbClr val="9FBA45"/>
                </a:solidFill>
                <a:latin typeface="Calibri"/>
                <a:ea typeface="Calibri"/>
                <a:cs typeface="Calibri"/>
                <a:sym typeface="Calibri"/>
              </a:rPr>
              <a:t>=</a:t>
            </a:r>
            <a:r>
              <a:rPr b="1" lang="ko-KR" sz="1000">
                <a:solidFill>
                  <a:srgbClr val="36BCFC"/>
                </a:solidFill>
                <a:latin typeface="Calibri"/>
                <a:ea typeface="Calibri"/>
                <a:cs typeface="Calibri"/>
                <a:sym typeface="Calibri"/>
              </a:rPr>
              <a:t>find_packages</a:t>
            </a:r>
            <a:r>
              <a:rPr b="1" lang="ko-KR" sz="1000">
                <a:solidFill>
                  <a:srgbClr val="FFFFFF"/>
                </a:solidFill>
                <a:latin typeface="Calibri"/>
                <a:ea typeface="Calibri"/>
                <a:cs typeface="Calibri"/>
                <a:sym typeface="Calibri"/>
              </a:rPr>
              <a:t>(exclude</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a:t>
            </a:r>
            <a:r>
              <a:rPr b="1" lang="ko-KR" sz="1000">
                <a:solidFill>
                  <a:srgbClr val="F761AA"/>
                </a:solidFill>
                <a:latin typeface="Calibri"/>
                <a:ea typeface="Calibri"/>
                <a:cs typeface="Calibri"/>
                <a:sym typeface="Calibri"/>
              </a:rPr>
              <a:t>'test'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data_files</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'share/ament_index/resource_index/packages'</a:t>
            </a: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'resource/'</a:t>
            </a:r>
            <a:r>
              <a:rPr b="1" lang="ko-KR" sz="1000">
                <a:solidFill>
                  <a:srgbClr val="FFFFFF"/>
                </a:solidFill>
                <a:latin typeface="Calibri"/>
                <a:ea typeface="Calibri"/>
                <a:cs typeface="Calibri"/>
                <a:sym typeface="Calibri"/>
              </a:rPr>
              <a:t>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package_name]),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(share_dir, [</a:t>
            </a:r>
            <a:r>
              <a:rPr b="1" lang="ko-KR" sz="1000">
                <a:solidFill>
                  <a:srgbClr val="F761AA"/>
                </a:solidFill>
                <a:latin typeface="Calibri"/>
                <a:ea typeface="Calibri"/>
                <a:cs typeface="Calibri"/>
                <a:sym typeface="Calibri"/>
              </a:rPr>
              <a:t>'package.xml'</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(share_dir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'/launch'</a:t>
            </a:r>
            <a:r>
              <a:rPr b="1" lang="ko-KR" sz="1000">
                <a:solidFill>
                  <a:srgbClr val="FFFFFF"/>
                </a:solidFill>
                <a:latin typeface="Calibri"/>
                <a:ea typeface="Calibri"/>
                <a:cs typeface="Calibri"/>
                <a:sym typeface="Calibri"/>
              </a:rPr>
              <a:t>, glob.</a:t>
            </a:r>
            <a:r>
              <a:rPr b="1" lang="ko-KR" sz="1000">
                <a:solidFill>
                  <a:srgbClr val="36BCFC"/>
                </a:solidFill>
                <a:latin typeface="Calibri"/>
                <a:ea typeface="Calibri"/>
                <a:cs typeface="Calibri"/>
                <a:sym typeface="Calibri"/>
              </a:rPr>
              <a:t>glob</a:t>
            </a:r>
            <a:r>
              <a:rPr b="1" lang="ko-KR" sz="1000">
                <a:solidFill>
                  <a:srgbClr val="FFFFFF"/>
                </a:solidFill>
                <a:latin typeface="Calibri"/>
                <a:ea typeface="Calibri"/>
                <a:cs typeface="Calibri"/>
                <a:sym typeface="Calibri"/>
              </a:rPr>
              <a:t>(os.path.</a:t>
            </a:r>
            <a:r>
              <a:rPr b="1" lang="ko-KR" sz="1000">
                <a:solidFill>
                  <a:srgbClr val="36BCFC"/>
                </a:solidFill>
                <a:latin typeface="Calibri"/>
                <a:ea typeface="Calibri"/>
                <a:cs typeface="Calibri"/>
                <a:sym typeface="Calibri"/>
              </a:rPr>
              <a:t>join</a:t>
            </a:r>
            <a:r>
              <a:rPr b="1" lang="ko-KR" sz="1000">
                <a:solidFill>
                  <a:srgbClr val="FFFFFF"/>
                </a:solidFill>
                <a:latin typeface="Calibri"/>
                <a:ea typeface="Calibri"/>
                <a:cs typeface="Calibri"/>
                <a:sym typeface="Calibri"/>
              </a:rPr>
              <a:t>(</a:t>
            </a:r>
            <a:r>
              <a:rPr b="1" lang="ko-KR" sz="1000">
                <a:solidFill>
                  <a:srgbClr val="F761AA"/>
                </a:solidFill>
                <a:latin typeface="Calibri"/>
                <a:ea typeface="Calibri"/>
                <a:cs typeface="Calibri"/>
                <a:sym typeface="Calibri"/>
              </a:rPr>
              <a:t>'launch'</a:t>
            </a: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'*.launch.py'</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(share_dir </a:t>
            </a:r>
            <a:r>
              <a:rPr b="1" lang="ko-KR" sz="1000">
                <a:solidFill>
                  <a:srgbClr val="9FBA45"/>
                </a:solidFill>
                <a:latin typeface="Calibri"/>
                <a:ea typeface="Calibri"/>
                <a:cs typeface="Calibri"/>
                <a:sym typeface="Calibri"/>
              </a:rPr>
              <a:t>+</a:t>
            </a: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'/param'</a:t>
            </a:r>
            <a:r>
              <a:rPr b="1" lang="ko-KR" sz="1000">
                <a:solidFill>
                  <a:srgbClr val="FFFFFF"/>
                </a:solidFill>
                <a:latin typeface="Calibri"/>
                <a:ea typeface="Calibri"/>
                <a:cs typeface="Calibri"/>
                <a:sym typeface="Calibri"/>
              </a:rPr>
              <a:t>, glob.</a:t>
            </a:r>
            <a:r>
              <a:rPr b="1" lang="ko-KR" sz="1000">
                <a:solidFill>
                  <a:srgbClr val="36BCFC"/>
                </a:solidFill>
                <a:latin typeface="Calibri"/>
                <a:ea typeface="Calibri"/>
                <a:cs typeface="Calibri"/>
                <a:sym typeface="Calibri"/>
              </a:rPr>
              <a:t>glob</a:t>
            </a:r>
            <a:r>
              <a:rPr b="1" lang="ko-KR" sz="1000">
                <a:solidFill>
                  <a:srgbClr val="FFFFFF"/>
                </a:solidFill>
                <a:latin typeface="Calibri"/>
                <a:ea typeface="Calibri"/>
                <a:cs typeface="Calibri"/>
                <a:sym typeface="Calibri"/>
              </a:rPr>
              <a:t>(os.path.</a:t>
            </a:r>
            <a:r>
              <a:rPr b="1" lang="ko-KR" sz="1000">
                <a:solidFill>
                  <a:srgbClr val="36BCFC"/>
                </a:solidFill>
                <a:latin typeface="Calibri"/>
                <a:ea typeface="Calibri"/>
                <a:cs typeface="Calibri"/>
                <a:sym typeface="Calibri"/>
              </a:rPr>
              <a:t>join</a:t>
            </a:r>
            <a:r>
              <a:rPr b="1" lang="ko-KR" sz="1000">
                <a:solidFill>
                  <a:srgbClr val="FFFFFF"/>
                </a:solidFill>
                <a:latin typeface="Calibri"/>
                <a:ea typeface="Calibri"/>
                <a:cs typeface="Calibri"/>
                <a:sym typeface="Calibri"/>
              </a:rPr>
              <a:t>(</a:t>
            </a:r>
            <a:r>
              <a:rPr b="1" lang="ko-KR" sz="1000">
                <a:solidFill>
                  <a:srgbClr val="F761AA"/>
                </a:solidFill>
                <a:latin typeface="Calibri"/>
                <a:ea typeface="Calibri"/>
                <a:cs typeface="Calibri"/>
                <a:sym typeface="Calibri"/>
              </a:rPr>
              <a:t>'param'</a:t>
            </a:r>
            <a:r>
              <a:rPr b="1" lang="ko-KR" sz="1000">
                <a:solidFill>
                  <a:srgbClr val="FFFFFF"/>
                </a:solidFill>
                <a:latin typeface="Calibri"/>
                <a:ea typeface="Calibri"/>
                <a:cs typeface="Calibri"/>
                <a:sym typeface="Calibri"/>
              </a:rPr>
              <a:t>, </a:t>
            </a:r>
            <a:r>
              <a:rPr b="1" lang="ko-KR" sz="1000">
                <a:solidFill>
                  <a:srgbClr val="F761AA"/>
                </a:solidFill>
                <a:latin typeface="Calibri"/>
                <a:ea typeface="Calibri"/>
                <a:cs typeface="Calibri"/>
                <a:sym typeface="Calibri"/>
              </a:rPr>
              <a:t>'*.yaml'</a:t>
            </a:r>
            <a:r>
              <a:rPr b="1" lang="ko-KR" sz="1000">
                <a:solidFill>
                  <a:srgbClr val="FFFFFF"/>
                </a:solidFill>
                <a:latin typeface="Calibri"/>
                <a:ea typeface="Calibri"/>
                <a:cs typeface="Calibri"/>
                <a:sym typeface="Calibri"/>
              </a:rPr>
              <a:t>))),</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a:t>
            </a:r>
            <a:endParaRPr b="1" sz="1000">
              <a:solidFill>
                <a:srgbClr val="36BCFC"/>
              </a:solidFill>
              <a:latin typeface="Calibri"/>
              <a:ea typeface="Calibri"/>
              <a:cs typeface="Calibri"/>
              <a:sym typeface="Calibri"/>
            </a:endParaRPr>
          </a:p>
        </p:txBody>
      </p:sp>
      <p:sp>
        <p:nvSpPr>
          <p:cNvPr id="2747" name="Google Shape;2747;p350"/>
          <p:cNvSpPr txBox="1"/>
          <p:nvPr/>
        </p:nvSpPr>
        <p:spPr>
          <a:xfrm>
            <a:off x="448250" y="4176600"/>
            <a:ext cx="5760000" cy="452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rgbClr val="FFFFFF"/>
                </a:solidFill>
                <a:latin typeface="Calibri"/>
                <a:ea typeface="Calibri"/>
                <a:cs typeface="Calibri"/>
                <a:sym typeface="Calibri"/>
              </a:rPr>
              <a:t>$ cw</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rPr b="1" lang="ko-KR" sz="1000">
                <a:solidFill>
                  <a:srgbClr val="FFFFFF"/>
                </a:solidFill>
                <a:latin typeface="Calibri"/>
                <a:ea typeface="Calibri"/>
                <a:cs typeface="Calibri"/>
                <a:sym typeface="Calibri"/>
              </a:rPr>
              <a:t>$ cbp topic_service_action_rclpy_example</a:t>
            </a:r>
            <a:endParaRPr b="1" sz="1000">
              <a:solidFill>
                <a:srgbClr val="FFFFFF"/>
              </a:solidFill>
              <a:latin typeface="Calibri"/>
              <a:ea typeface="Calibri"/>
              <a:cs typeface="Calibri"/>
              <a:sym typeface="Calibri"/>
            </a:endParaRPr>
          </a:p>
          <a:p>
            <a:pPr indent="0" lvl="0" marL="0" rtl="0" algn="l">
              <a:spcBef>
                <a:spcPts val="0"/>
              </a:spcBef>
              <a:spcAft>
                <a:spcPts val="0"/>
              </a:spcAft>
              <a:buNone/>
            </a:pPr>
            <a:r>
              <a:t/>
            </a:r>
            <a:endParaRPr b="1" sz="1000">
              <a:solidFill>
                <a:srgbClr val="FFFFFF"/>
              </a:solidFill>
              <a:latin typeface="Calibri"/>
              <a:ea typeface="Calibri"/>
              <a:cs typeface="Calibri"/>
              <a:sym typeface="Calibri"/>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2" name="Shape 2752"/>
        <p:cNvGrpSpPr/>
        <p:nvPr/>
      </p:nvGrpSpPr>
      <p:grpSpPr>
        <a:xfrm>
          <a:off x="0" y="0"/>
          <a:ext cx="0" cy="0"/>
          <a:chOff x="0" y="0"/>
          <a:chExt cx="0" cy="0"/>
        </a:xfrm>
      </p:grpSpPr>
      <p:sp>
        <p:nvSpPr>
          <p:cNvPr id="2753" name="Google Shape;2753;p35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launch 실행</a:t>
            </a:r>
            <a:endParaRPr/>
          </a:p>
        </p:txBody>
      </p:sp>
      <p:sp>
        <p:nvSpPr>
          <p:cNvPr id="2754" name="Google Shape;2754;p35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런치 파일을 실행하려면 ROS 2의 CLI 명령어 중 '</a:t>
            </a:r>
            <a:r>
              <a:rPr b="1" lang="ko-KR" sz="1400"/>
              <a:t>ros2 launch</a:t>
            </a:r>
            <a:r>
              <a:rPr lang="ko-KR" sz="1400"/>
              <a:t>'를 사용한다. 기본 사용 방법은 하기와 같다.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위 강좌에서 설명한 예제 파일을 실행 시키려면 아래와 같이 사용하면 된다. 즉 topic_service_action_rclpy_example 패키지의 arithmetic.launch.py 런치 파일을 실행 시키라는 의미이다. 이를 실행시키면 위에서 설명한 것처럼 파라미터 파일을 공유하여 사용하게 되며 argument 노드와 calculator 노드를 한번에 실행시키게 된다.</a:t>
            </a:r>
            <a:endParaRPr sz="1400"/>
          </a:p>
          <a:p>
            <a:pPr indent="0" lvl="0" marL="0" rtl="0" algn="l">
              <a:spcBef>
                <a:spcPts val="0"/>
              </a:spcBef>
              <a:spcAft>
                <a:spcPts val="0"/>
              </a:spcAft>
              <a:buNone/>
            </a:pPr>
            <a:r>
              <a:t/>
            </a:r>
            <a:endParaRPr sz="1400"/>
          </a:p>
        </p:txBody>
      </p:sp>
      <p:sp>
        <p:nvSpPr>
          <p:cNvPr id="2755" name="Google Shape;2755;p351"/>
          <p:cNvSpPr txBox="1"/>
          <p:nvPr/>
        </p:nvSpPr>
        <p:spPr>
          <a:xfrm>
            <a:off x="450000" y="3324600"/>
            <a:ext cx="4680000" cy="36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ros2 launch topic_service_action_rclpy_example arithmetic.launch.py</a:t>
            </a:r>
            <a:endParaRPr b="1" sz="1000">
              <a:solidFill>
                <a:schemeClr val="lt1"/>
              </a:solidFill>
              <a:latin typeface="Calibri"/>
              <a:ea typeface="Calibri"/>
              <a:cs typeface="Calibri"/>
              <a:sym typeface="Calibri"/>
            </a:endParaRPr>
          </a:p>
        </p:txBody>
      </p:sp>
      <p:sp>
        <p:nvSpPr>
          <p:cNvPr id="2756" name="Google Shape;2756;p351"/>
          <p:cNvSpPr txBox="1"/>
          <p:nvPr/>
        </p:nvSpPr>
        <p:spPr>
          <a:xfrm>
            <a:off x="450000" y="1419600"/>
            <a:ext cx="4680000" cy="36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ros2 launch &lt;package_name&gt; &lt;launch_file_name&gt;</a:t>
            </a:r>
            <a:endParaRPr b="1" sz="10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1과 2의 차이점</a:t>
            </a:r>
            <a:endParaRPr/>
          </a:p>
        </p:txBody>
      </p:sp>
      <p:sp>
        <p:nvSpPr>
          <p:cNvPr id="340" name="Google Shape;340;p4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a:t>오늘날 요구되는 로봇 개발 환경과는 큰 차이가 있다. 예를 들어, 최근의 ROS 1은 종래 가장 많이 이용되고 있던 </a:t>
            </a:r>
            <a:r>
              <a:rPr b="1" lang="ko-KR"/>
              <a:t>학술분야뿐만 아니라, 제조 로봇, 농업 로봇, 드론, 소셜 로봇과 같은 상용 로봇 등으로 이용</a:t>
            </a:r>
            <a:r>
              <a:rPr lang="ko-KR"/>
              <a:t>되고 있다. 극단적인 예로 NASA가 국제 우주 정거장에서 사용한 Robonaut에는 ROS 1가 채용되고 있지만, 거기에서는 실시간 제어가 요구되었고 이를 위해서 ROS 1을 수정하여 사용하였다. 이러한 </a:t>
            </a:r>
            <a:r>
              <a:rPr b="1" lang="ko-KR"/>
              <a:t>새로운 로봇 개발 환경 및 요구되는 기능</a:t>
            </a:r>
            <a:r>
              <a:rPr lang="ko-KR"/>
              <a:t>을 정리하면 다음과 같다.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KR"/>
              <a:t>● 복수대의 로봇</a:t>
            </a:r>
            <a:endParaRPr/>
          </a:p>
          <a:p>
            <a:pPr indent="0" lvl="0" marL="0" rtl="0" algn="l">
              <a:spcBef>
                <a:spcPts val="0"/>
              </a:spcBef>
              <a:spcAft>
                <a:spcPts val="0"/>
              </a:spcAft>
              <a:buClr>
                <a:schemeClr val="dk1"/>
              </a:buClr>
              <a:buSzPts val="1100"/>
              <a:buFont typeface="Arial"/>
              <a:buNone/>
            </a:pPr>
            <a:r>
              <a:rPr lang="ko-KR"/>
              <a:t>● 임베디드 시스템에서의 ROS 사용</a:t>
            </a:r>
            <a:endParaRPr/>
          </a:p>
          <a:p>
            <a:pPr indent="0" lvl="0" marL="0" rtl="0" algn="l">
              <a:spcBef>
                <a:spcPts val="0"/>
              </a:spcBef>
              <a:spcAft>
                <a:spcPts val="0"/>
              </a:spcAft>
              <a:buClr>
                <a:schemeClr val="dk1"/>
              </a:buClr>
              <a:buSzPts val="1100"/>
              <a:buFont typeface="Arial"/>
              <a:buNone/>
            </a:pPr>
            <a:r>
              <a:rPr lang="ko-KR"/>
              <a:t>● 실시간 제어</a:t>
            </a:r>
            <a:endParaRPr/>
          </a:p>
          <a:p>
            <a:pPr indent="0" lvl="0" marL="0" rtl="0" algn="l">
              <a:spcBef>
                <a:spcPts val="0"/>
              </a:spcBef>
              <a:spcAft>
                <a:spcPts val="0"/>
              </a:spcAft>
              <a:buClr>
                <a:schemeClr val="dk1"/>
              </a:buClr>
              <a:buSzPts val="1100"/>
              <a:buFont typeface="Arial"/>
              <a:buNone/>
            </a:pPr>
            <a:r>
              <a:rPr lang="ko-KR"/>
              <a:t>● 불안정한 네트워크 환경에서도 동작 할 수 있는 유연함</a:t>
            </a:r>
            <a:endParaRPr/>
          </a:p>
          <a:p>
            <a:pPr indent="0" lvl="0" marL="0" rtl="0" algn="l">
              <a:spcBef>
                <a:spcPts val="0"/>
              </a:spcBef>
              <a:spcAft>
                <a:spcPts val="0"/>
              </a:spcAft>
              <a:buClr>
                <a:schemeClr val="dk1"/>
              </a:buClr>
              <a:buSzPts val="1100"/>
              <a:buFont typeface="Arial"/>
              <a:buNone/>
            </a:pPr>
            <a:r>
              <a:rPr lang="ko-KR"/>
              <a:t>● 멀티 플랫폼 (Linux, </a:t>
            </a:r>
            <a:r>
              <a:rPr lang="ko-KR">
                <a:solidFill>
                  <a:schemeClr val="dk1"/>
                </a:solidFill>
              </a:rPr>
              <a:t>Windows, </a:t>
            </a:r>
            <a:r>
              <a:rPr lang="ko-KR"/>
              <a:t>macOS)</a:t>
            </a:r>
            <a:endParaRPr/>
          </a:p>
          <a:p>
            <a:pPr indent="0" lvl="0" marL="0" rtl="0" algn="l">
              <a:spcBef>
                <a:spcPts val="0"/>
              </a:spcBef>
              <a:spcAft>
                <a:spcPts val="0"/>
              </a:spcAft>
              <a:buClr>
                <a:schemeClr val="dk1"/>
              </a:buClr>
              <a:buSzPts val="1100"/>
              <a:buFont typeface="Arial"/>
              <a:buNone/>
            </a:pPr>
            <a:r>
              <a:rPr lang="ko-KR"/>
              <a:t>● 최신 기술 지원 (Zeroconf, Protocol Buffers, ZeroMQ, WebSockets, DDS 등)</a:t>
            </a:r>
            <a:endParaRPr/>
          </a:p>
          <a:p>
            <a:pPr indent="0" lvl="0" marL="0" rtl="0" algn="l">
              <a:spcBef>
                <a:spcPts val="0"/>
              </a:spcBef>
              <a:spcAft>
                <a:spcPts val="0"/>
              </a:spcAft>
              <a:buNone/>
            </a:pPr>
            <a:r>
              <a:rPr lang="ko-KR"/>
              <a:t>● 상업용 제품 지원</a:t>
            </a:r>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sp>
        <p:nvSpPr>
          <p:cNvPr id="2762" name="Google Shape;2762;p352"/>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763" name="Google Shape;2763;p352"/>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SLAM</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Navigation</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Manipulation</a:t>
            </a:r>
            <a:endParaRPr b="1" sz="3600">
              <a:latin typeface="Calibri"/>
              <a:ea typeface="Calibri"/>
              <a:cs typeface="Calibri"/>
              <a:sym typeface="Calibri"/>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35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Open Source Platform</a:t>
            </a:r>
            <a:endParaRPr/>
          </a:p>
        </p:txBody>
      </p:sp>
      <p:pic>
        <p:nvPicPr>
          <p:cNvPr id="2770" name="Google Shape;2770;p353"/>
          <p:cNvPicPr preferRelativeResize="0"/>
          <p:nvPr/>
        </p:nvPicPr>
        <p:blipFill>
          <a:blip r:embed="rId3">
            <a:alphaModFix/>
          </a:blip>
          <a:stretch>
            <a:fillRect/>
          </a:stretch>
        </p:blipFill>
        <p:spPr>
          <a:xfrm>
            <a:off x="2387363" y="1324100"/>
            <a:ext cx="4369275" cy="3204150"/>
          </a:xfrm>
          <a:prstGeom prst="rect">
            <a:avLst/>
          </a:prstGeom>
          <a:noFill/>
          <a:ln>
            <a:noFill/>
          </a:ln>
        </p:spPr>
      </p:pic>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354"/>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777" name="Google Shape;2777;p354"/>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Mobile Robot: TurtleBot3</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(SLAM / Navigation)</a:t>
            </a:r>
            <a:endParaRPr b="1" sz="3600">
              <a:latin typeface="Calibri"/>
              <a:ea typeface="Calibri"/>
              <a:cs typeface="Calibri"/>
              <a:sym typeface="Calibri"/>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35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TurtleBot3 패키지 톺아보기</a:t>
            </a:r>
            <a:endParaRPr/>
          </a:p>
        </p:txBody>
      </p:sp>
      <p:sp>
        <p:nvSpPr>
          <p:cNvPr id="2784" name="Google Shape;2784;p35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17500" lvl="0" marL="457200" marR="76200" rtl="0" algn="l">
              <a:lnSpc>
                <a:spcPct val="115000"/>
              </a:lnSpc>
              <a:spcBef>
                <a:spcPts val="600"/>
              </a:spcBef>
              <a:spcAft>
                <a:spcPts val="0"/>
              </a:spcAft>
              <a:buClr>
                <a:schemeClr val="dk1"/>
              </a:buClr>
              <a:buSzPts val="1400"/>
              <a:buFont typeface="Calibri"/>
              <a:buChar char="●"/>
            </a:pPr>
            <a:r>
              <a:rPr b="1" lang="ko-KR" sz="1400">
                <a:solidFill>
                  <a:schemeClr val="dk1"/>
                </a:solidFill>
              </a:rPr>
              <a:t>TurtleBot3 Software</a:t>
            </a:r>
            <a:endParaRPr b="1" sz="1400">
              <a:solidFill>
                <a:schemeClr val="dk1"/>
              </a:solidFill>
            </a:endParaRPr>
          </a:p>
          <a:p>
            <a:pPr indent="-317500" lvl="1" marL="914400" marR="76200" rtl="0" algn="l">
              <a:lnSpc>
                <a:spcPct val="115000"/>
              </a:lnSpc>
              <a:spcBef>
                <a:spcPts val="0"/>
              </a:spcBef>
              <a:spcAft>
                <a:spcPts val="0"/>
              </a:spcAft>
              <a:buClr>
                <a:schemeClr val="dk1"/>
              </a:buClr>
              <a:buSzPts val="1400"/>
              <a:buFont typeface="Calibri"/>
              <a:buChar char="○"/>
            </a:pPr>
            <a:r>
              <a:rPr b="1" lang="ko-KR" u="sng">
                <a:solidFill>
                  <a:schemeClr val="dk1"/>
                </a:solidFill>
                <a:hlinkClick r:id="rId3">
                  <a:extLst>
                    <a:ext uri="{A12FA001-AC4F-418D-AE19-62706E023703}">
                      <ahyp:hlinkClr val="tx"/>
                    </a:ext>
                  </a:extLst>
                </a:hlinkClick>
              </a:rPr>
              <a:t>TurtleBot3</a:t>
            </a:r>
            <a:endParaRPr b="1" u="sng">
              <a:solidFill>
                <a:schemeClr val="dk1"/>
              </a:solidFill>
            </a:endParaRPr>
          </a:p>
          <a:p>
            <a:pPr indent="-317500" lvl="1" marL="914400" marR="76200" rtl="0" algn="l">
              <a:lnSpc>
                <a:spcPct val="115000"/>
              </a:lnSpc>
              <a:spcBef>
                <a:spcPts val="0"/>
              </a:spcBef>
              <a:spcAft>
                <a:spcPts val="0"/>
              </a:spcAft>
              <a:buClr>
                <a:schemeClr val="dk1"/>
              </a:buClr>
              <a:buSzPts val="1400"/>
              <a:buFont typeface="Calibri"/>
              <a:buChar char="○"/>
            </a:pPr>
            <a:r>
              <a:rPr b="1" lang="ko-KR" u="sng">
                <a:solidFill>
                  <a:schemeClr val="dk1"/>
                </a:solidFill>
                <a:hlinkClick r:id="rId4">
                  <a:extLst>
                    <a:ext uri="{A12FA001-AC4F-418D-AE19-62706E023703}">
                      <ahyp:hlinkClr val="tx"/>
                    </a:ext>
                  </a:extLst>
                </a:hlinkClick>
              </a:rPr>
              <a:t>TurtleBot3 Messages</a:t>
            </a:r>
            <a:endParaRPr b="1" u="sng">
              <a:solidFill>
                <a:schemeClr val="dk1"/>
              </a:solidFill>
            </a:endParaRPr>
          </a:p>
          <a:p>
            <a:pPr indent="-317500" lvl="1" marL="914400" marR="76200" rtl="0" algn="l">
              <a:lnSpc>
                <a:spcPct val="115000"/>
              </a:lnSpc>
              <a:spcBef>
                <a:spcPts val="0"/>
              </a:spcBef>
              <a:spcAft>
                <a:spcPts val="0"/>
              </a:spcAft>
              <a:buClr>
                <a:schemeClr val="dk1"/>
              </a:buClr>
              <a:buSzPts val="1400"/>
              <a:buFont typeface="Calibri"/>
              <a:buChar char="○"/>
            </a:pPr>
            <a:r>
              <a:rPr b="1" lang="ko-KR" u="sng">
                <a:solidFill>
                  <a:schemeClr val="dk1"/>
                </a:solidFill>
                <a:hlinkClick r:id="rId5">
                  <a:extLst>
                    <a:ext uri="{A12FA001-AC4F-418D-AE19-62706E023703}">
                      <ahyp:hlinkClr val="tx"/>
                    </a:ext>
                  </a:extLst>
                </a:hlinkClick>
              </a:rPr>
              <a:t>TurtleBot3 Simulations</a:t>
            </a:r>
            <a:endParaRPr b="1" u="sng">
              <a:solidFill>
                <a:schemeClr val="dk1"/>
              </a:solidFill>
            </a:endParaRPr>
          </a:p>
          <a:p>
            <a:pPr indent="-317500" lvl="1" marL="914400" marR="76200" rtl="0" algn="l">
              <a:lnSpc>
                <a:spcPct val="115000"/>
              </a:lnSpc>
              <a:spcBef>
                <a:spcPts val="0"/>
              </a:spcBef>
              <a:spcAft>
                <a:spcPts val="0"/>
              </a:spcAft>
              <a:buClr>
                <a:schemeClr val="dk1"/>
              </a:buClr>
              <a:buSzPts val="1400"/>
              <a:buFont typeface="Calibri"/>
              <a:buChar char="○"/>
            </a:pPr>
            <a:r>
              <a:rPr b="1" lang="ko-KR" u="sng">
                <a:solidFill>
                  <a:schemeClr val="dk1"/>
                </a:solidFill>
                <a:hlinkClick r:id="rId6">
                  <a:extLst>
                    <a:ext uri="{A12FA001-AC4F-418D-AE19-62706E023703}">
                      <ahyp:hlinkClr val="tx"/>
                    </a:ext>
                  </a:extLst>
                </a:hlinkClick>
              </a:rPr>
              <a:t>TurtleBot3 Applications</a:t>
            </a:r>
            <a:endParaRPr b="1" u="sng">
              <a:solidFill>
                <a:schemeClr val="dk1"/>
              </a:solidFill>
            </a:endParaRPr>
          </a:p>
          <a:p>
            <a:pPr indent="-317500" lvl="1" marL="914400" marR="76200" rtl="0" algn="l">
              <a:lnSpc>
                <a:spcPct val="115000"/>
              </a:lnSpc>
              <a:spcBef>
                <a:spcPts val="0"/>
              </a:spcBef>
              <a:spcAft>
                <a:spcPts val="0"/>
              </a:spcAft>
              <a:buClr>
                <a:schemeClr val="dk1"/>
              </a:buClr>
              <a:buSzPts val="1400"/>
              <a:buFont typeface="Calibri"/>
              <a:buChar char="○"/>
            </a:pPr>
            <a:r>
              <a:rPr b="1" lang="ko-KR" u="sng">
                <a:solidFill>
                  <a:schemeClr val="dk1"/>
                </a:solidFill>
                <a:hlinkClick r:id="rId7">
                  <a:extLst>
                    <a:ext uri="{A12FA001-AC4F-418D-AE19-62706E023703}">
                      <ahyp:hlinkClr val="tx"/>
                    </a:ext>
                  </a:extLst>
                </a:hlinkClick>
              </a:rPr>
              <a:t>TurtleBot3 Applications Messages</a:t>
            </a:r>
            <a:endParaRPr b="1" u="sng">
              <a:solidFill>
                <a:schemeClr val="dk1"/>
              </a:solidFill>
            </a:endParaRPr>
          </a:p>
          <a:p>
            <a:pPr indent="-317500" lvl="1" marL="914400" marR="76200" rtl="0" algn="l">
              <a:lnSpc>
                <a:spcPct val="115000"/>
              </a:lnSpc>
              <a:spcBef>
                <a:spcPts val="0"/>
              </a:spcBef>
              <a:spcAft>
                <a:spcPts val="0"/>
              </a:spcAft>
              <a:buClr>
                <a:schemeClr val="dk1"/>
              </a:buClr>
              <a:buSzPts val="1400"/>
              <a:buFont typeface="Calibri"/>
              <a:buChar char="○"/>
            </a:pPr>
            <a:r>
              <a:rPr b="1" lang="ko-KR" u="sng">
                <a:solidFill>
                  <a:schemeClr val="dk1"/>
                </a:solidFill>
                <a:hlinkClick r:id="rId8">
                  <a:extLst>
                    <a:ext uri="{A12FA001-AC4F-418D-AE19-62706E023703}">
                      <ahyp:hlinkClr val="tx"/>
                    </a:ext>
                  </a:extLst>
                </a:hlinkClick>
              </a:rPr>
              <a:t>TurtleBot3 Autorace</a:t>
            </a:r>
            <a:endParaRPr b="1" u="sng">
              <a:solidFill>
                <a:schemeClr val="dk1"/>
              </a:solidFill>
            </a:endParaRPr>
          </a:p>
          <a:p>
            <a:pPr indent="-317500" lvl="1" marL="914400" marR="76200" rtl="0" algn="l">
              <a:lnSpc>
                <a:spcPct val="115000"/>
              </a:lnSpc>
              <a:spcBef>
                <a:spcPts val="0"/>
              </a:spcBef>
              <a:spcAft>
                <a:spcPts val="0"/>
              </a:spcAft>
              <a:buClr>
                <a:schemeClr val="dk1"/>
              </a:buClr>
              <a:buSzPts val="1400"/>
              <a:buFont typeface="Calibri"/>
              <a:buChar char="○"/>
            </a:pPr>
            <a:r>
              <a:rPr b="1" lang="ko-KR" u="sng">
                <a:solidFill>
                  <a:schemeClr val="dk1"/>
                </a:solidFill>
                <a:hlinkClick r:id="rId9">
                  <a:extLst>
                    <a:ext uri="{A12FA001-AC4F-418D-AE19-62706E023703}">
                      <ahyp:hlinkClr val="tx"/>
                    </a:ext>
                  </a:extLst>
                </a:hlinkClick>
              </a:rPr>
              <a:t>TurtleBot3 Deliver</a:t>
            </a:r>
            <a:br>
              <a:rPr b="1" lang="ko-KR">
                <a:solidFill>
                  <a:schemeClr val="dk1"/>
                </a:solidFill>
              </a:rPr>
            </a:br>
            <a:endParaRPr b="1">
              <a:solidFill>
                <a:schemeClr val="dk1"/>
              </a:solidFill>
            </a:endParaRPr>
          </a:p>
          <a:p>
            <a:pPr indent="-317500" lvl="0" marL="457200" marR="76200" rtl="0" algn="l">
              <a:lnSpc>
                <a:spcPct val="115000"/>
              </a:lnSpc>
              <a:spcBef>
                <a:spcPts val="0"/>
              </a:spcBef>
              <a:spcAft>
                <a:spcPts val="0"/>
              </a:spcAft>
              <a:buClr>
                <a:schemeClr val="dk1"/>
              </a:buClr>
              <a:buSzPts val="1400"/>
              <a:buFont typeface="Calibri"/>
              <a:buChar char="●"/>
            </a:pPr>
            <a:r>
              <a:rPr b="1" lang="ko-KR" sz="1400">
                <a:solidFill>
                  <a:schemeClr val="dk1"/>
                </a:solidFill>
              </a:rPr>
              <a:t>OpenCR Firmware</a:t>
            </a:r>
            <a:endParaRPr b="1" sz="1400">
              <a:solidFill>
                <a:schemeClr val="dk1"/>
              </a:solidFill>
            </a:endParaRPr>
          </a:p>
          <a:p>
            <a:pPr indent="-317500" lvl="1" marL="914400" marR="76200" rtl="0" algn="l">
              <a:lnSpc>
                <a:spcPct val="115000"/>
              </a:lnSpc>
              <a:spcBef>
                <a:spcPts val="0"/>
              </a:spcBef>
              <a:spcAft>
                <a:spcPts val="0"/>
              </a:spcAft>
              <a:buClr>
                <a:schemeClr val="dk1"/>
              </a:buClr>
              <a:buSzPts val="1400"/>
              <a:buFont typeface="Calibri"/>
              <a:buChar char="○"/>
            </a:pPr>
            <a:r>
              <a:rPr b="1" lang="ko-KR" u="sng">
                <a:solidFill>
                  <a:schemeClr val="dk1"/>
                </a:solidFill>
                <a:hlinkClick r:id="rId10">
                  <a:extLst>
                    <a:ext uri="{A12FA001-AC4F-418D-AE19-62706E023703}">
                      <ahyp:hlinkClr val="tx"/>
                    </a:ext>
                  </a:extLst>
                </a:hlinkClick>
              </a:rPr>
              <a:t>TurtleBot3 Burger, Waffle. Waffle Pi and Friends</a:t>
            </a:r>
            <a:endParaRPr b="1" u="sng">
              <a:solidFill>
                <a:schemeClr val="dk1"/>
              </a:solidFill>
            </a:endParaRPr>
          </a:p>
          <a:p>
            <a:pPr indent="0" lvl="0" marL="0" rtl="0" algn="l">
              <a:spcBef>
                <a:spcPts val="0"/>
              </a:spcBef>
              <a:spcAft>
                <a:spcPts val="0"/>
              </a:spcAft>
              <a:buNone/>
            </a:pPr>
            <a:r>
              <a:t/>
            </a:r>
            <a:endParaRPr b="1" sz="1400">
              <a:solidFill>
                <a:schemeClr val="dk1"/>
              </a:solidFill>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sp>
        <p:nvSpPr>
          <p:cNvPr id="2790" name="Google Shape;2790;p35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TurtleBot3 패키지 톺아보기</a:t>
            </a:r>
            <a:endParaRPr/>
          </a:p>
        </p:txBody>
      </p:sp>
      <p:sp>
        <p:nvSpPr>
          <p:cNvPr id="2791" name="Google Shape;2791;p35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 (metapackage)			</a:t>
            </a:r>
            <a:r>
              <a:rPr b="1" lang="ko-KR" sz="1400" u="sng">
                <a:solidFill>
                  <a:schemeClr val="dk1"/>
                </a:solidFill>
                <a:hlinkClick r:id="rId3">
                  <a:extLst>
                    <a:ext uri="{A12FA001-AC4F-418D-AE19-62706E023703}">
                      <ahyp:hlinkClr val="tx"/>
                    </a:ext>
                  </a:extLst>
                </a:hlinkClick>
              </a:rPr>
              <a:t>http://wiki.ros.org/turtlebot3</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turtlebot3_bringup			</a:t>
            </a:r>
            <a:r>
              <a:rPr b="1" lang="ko-KR" u="sng">
                <a:solidFill>
                  <a:schemeClr val="dk1"/>
                </a:solidFill>
                <a:hlinkClick r:id="rId4">
                  <a:extLst>
                    <a:ext uri="{A12FA001-AC4F-418D-AE19-62706E023703}">
                      <ahyp:hlinkClr val="tx"/>
                    </a:ext>
                  </a:extLst>
                </a:hlinkClick>
              </a:rPr>
              <a:t>http://wiki.ros.org/turtlebot3_bringup</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turtlebot3_description			</a:t>
            </a:r>
            <a:r>
              <a:rPr b="1" lang="ko-KR" u="sng">
                <a:solidFill>
                  <a:schemeClr val="dk1"/>
                </a:solidFill>
                <a:hlinkClick r:id="rId5">
                  <a:extLst>
                    <a:ext uri="{A12FA001-AC4F-418D-AE19-62706E023703}">
                      <ahyp:hlinkClr val="tx"/>
                    </a:ext>
                  </a:extLst>
                </a:hlinkClick>
              </a:rPr>
              <a:t>http://wiki.ros.org/turtlebot3_description</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turtlebot3_example			</a:t>
            </a:r>
            <a:r>
              <a:rPr b="1" lang="ko-KR" u="sng">
                <a:solidFill>
                  <a:schemeClr val="dk1"/>
                </a:solidFill>
                <a:hlinkClick r:id="rId6">
                  <a:extLst>
                    <a:ext uri="{A12FA001-AC4F-418D-AE19-62706E023703}">
                      <ahyp:hlinkClr val="tx"/>
                    </a:ext>
                  </a:extLst>
                </a:hlinkClick>
              </a:rPr>
              <a:t>http://wiki.ros.org/turtlebot3_example</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turtlebot3_navigation			</a:t>
            </a:r>
            <a:r>
              <a:rPr b="1" lang="ko-KR" u="sng">
                <a:solidFill>
                  <a:schemeClr val="dk1"/>
                </a:solidFill>
                <a:hlinkClick r:id="rId7">
                  <a:extLst>
                    <a:ext uri="{A12FA001-AC4F-418D-AE19-62706E023703}">
                      <ahyp:hlinkClr val="tx"/>
                    </a:ext>
                  </a:extLst>
                </a:hlinkClick>
              </a:rPr>
              <a:t>http://wiki.ros.org/turtlebot3_navigation</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turtlebot3_slam				</a:t>
            </a:r>
            <a:r>
              <a:rPr b="1" lang="ko-KR" u="sng">
                <a:solidFill>
                  <a:schemeClr val="dk1"/>
                </a:solidFill>
                <a:hlinkClick r:id="rId8">
                  <a:extLst>
                    <a:ext uri="{A12FA001-AC4F-418D-AE19-62706E023703}">
                      <ahyp:hlinkClr val="tx"/>
                    </a:ext>
                  </a:extLst>
                </a:hlinkClick>
              </a:rPr>
              <a:t>http://wiki.ros.org/turtlebot3_slam</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turtlebot3_teleop				</a:t>
            </a:r>
            <a:r>
              <a:rPr b="1" lang="ko-KR" u="sng">
                <a:solidFill>
                  <a:schemeClr val="dk1"/>
                </a:solidFill>
                <a:hlinkClick r:id="rId9">
                  <a:extLst>
                    <a:ext uri="{A12FA001-AC4F-418D-AE19-62706E023703}">
                      <ahyp:hlinkClr val="tx"/>
                    </a:ext>
                  </a:extLst>
                </a:hlinkClick>
              </a:rPr>
              <a:t>http://wiki.ros.org/turtlebot3_teleop</a:t>
            </a:r>
            <a:br>
              <a:rPr b="1" lang="ko-KR">
                <a:solidFill>
                  <a:schemeClr val="dk1"/>
                </a:solidFill>
              </a:rPr>
            </a:br>
            <a:endParaRPr b="1">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turtlebot3_msgs					</a:t>
            </a:r>
            <a:r>
              <a:rPr b="1" lang="ko-KR" sz="1400" u="sng">
                <a:solidFill>
                  <a:schemeClr val="dk1"/>
                </a:solidFill>
                <a:hlinkClick r:id="rId10">
                  <a:extLst>
                    <a:ext uri="{A12FA001-AC4F-418D-AE19-62706E023703}">
                      <ahyp:hlinkClr val="tx"/>
                    </a:ext>
                  </a:extLst>
                </a:hlinkClick>
              </a:rPr>
              <a:t>https://github.com/ROBOTIS-GIT/turtlebot3_msgs</a:t>
            </a:r>
            <a:br>
              <a:rPr b="1" lang="ko-KR" sz="1400">
                <a:solidFill>
                  <a:schemeClr val="dk1"/>
                </a:solidFill>
              </a:rPr>
            </a:b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turtlebot3_simulations (metapackage)	</a:t>
            </a:r>
            <a:r>
              <a:rPr b="1" lang="ko-KR" sz="1400" u="sng">
                <a:solidFill>
                  <a:schemeClr val="dk1"/>
                </a:solidFill>
                <a:hlinkClick r:id="rId11">
                  <a:extLst>
                    <a:ext uri="{A12FA001-AC4F-418D-AE19-62706E023703}">
                      <ahyp:hlinkClr val="tx"/>
                    </a:ext>
                  </a:extLst>
                </a:hlinkClick>
              </a:rPr>
              <a:t>http://wiki.ros.org/turtlebot3_simulations</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turtlebot3_fake				</a:t>
            </a:r>
            <a:r>
              <a:rPr b="1" lang="ko-KR" u="sng">
                <a:solidFill>
                  <a:schemeClr val="dk1"/>
                </a:solidFill>
                <a:hlinkClick r:id="rId12">
                  <a:extLst>
                    <a:ext uri="{A12FA001-AC4F-418D-AE19-62706E023703}">
                      <ahyp:hlinkClr val="tx"/>
                    </a:ext>
                  </a:extLst>
                </a:hlinkClick>
              </a:rPr>
              <a:t>http://wiki.ros.org/turtlebot3_fake</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turtlebot3_gazebo				</a:t>
            </a:r>
            <a:r>
              <a:rPr b="1" lang="ko-KR" u="sng">
                <a:solidFill>
                  <a:schemeClr val="dk1"/>
                </a:solidFill>
                <a:hlinkClick r:id="rId13">
                  <a:extLst>
                    <a:ext uri="{A12FA001-AC4F-418D-AE19-62706E023703}">
                      <ahyp:hlinkClr val="tx"/>
                    </a:ext>
                  </a:extLst>
                </a:hlinkClick>
              </a:rPr>
              <a:t>http://wiki.ros.org/turtlebot3_gazebo</a:t>
            </a:r>
            <a:br>
              <a:rPr b="1" lang="ko-KR">
                <a:solidFill>
                  <a:schemeClr val="dk1"/>
                </a:solidFill>
              </a:rPr>
            </a:br>
            <a:endParaRPr b="1">
              <a:solidFill>
                <a:schemeClr val="dk1"/>
              </a:solidFill>
            </a:endParaRPr>
          </a:p>
          <a:p>
            <a:pPr indent="0" lvl="0" marL="0" rtl="0" algn="l">
              <a:spcBef>
                <a:spcPts val="1600"/>
              </a:spcBef>
              <a:spcAft>
                <a:spcPts val="0"/>
              </a:spcAft>
              <a:buNone/>
            </a:pPr>
            <a:r>
              <a:t/>
            </a:r>
            <a:endParaRPr b="1" sz="1400">
              <a:solidFill>
                <a:schemeClr val="dk1"/>
              </a:solidFill>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6" name="Shape 2796"/>
        <p:cNvGrpSpPr/>
        <p:nvPr/>
      </p:nvGrpSpPr>
      <p:grpSpPr>
        <a:xfrm>
          <a:off x="0" y="0"/>
          <a:ext cx="0" cy="0"/>
          <a:chOff x="0" y="0"/>
          <a:chExt cx="0" cy="0"/>
        </a:xfrm>
      </p:grpSpPr>
      <p:sp>
        <p:nvSpPr>
          <p:cNvPr id="2797" name="Google Shape;2797;p35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TurtleBot3 패키지 톺아보기</a:t>
            </a:r>
            <a:endParaRPr/>
          </a:p>
        </p:txBody>
      </p:sp>
      <p:sp>
        <p:nvSpPr>
          <p:cNvPr id="2798" name="Google Shape;2798;p357"/>
          <p:cNvSpPr txBox="1"/>
          <p:nvPr>
            <p:ph idx="1" type="body"/>
          </p:nvPr>
        </p:nvSpPr>
        <p:spPr>
          <a:xfrm>
            <a:off x="371800" y="902000"/>
            <a:ext cx="8734200" cy="4142100"/>
          </a:xfrm>
          <a:prstGeom prst="rect">
            <a:avLst/>
          </a:prstGeom>
        </p:spPr>
        <p:txBody>
          <a:bodyPr anchorCtr="0" anchor="t" bIns="62200" lIns="62200" spcFirstLastPara="1" rIns="62200" wrap="square" tIns="62200">
            <a:noAutofit/>
          </a:bodyPr>
          <a:lstStyle/>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turtlebot3_applications (metapackage)		</a:t>
            </a:r>
            <a:r>
              <a:rPr b="1" lang="ko-KR" sz="1400" u="sng">
                <a:solidFill>
                  <a:schemeClr val="dk1"/>
                </a:solidFill>
                <a:hlinkClick r:id="rId3">
                  <a:extLst>
                    <a:ext uri="{A12FA001-AC4F-418D-AE19-62706E023703}">
                      <ahyp:hlinkClr val="tx"/>
                    </a:ext>
                  </a:extLst>
                </a:hlinkClick>
              </a:rPr>
              <a:t>http://wiki.ros.org/turtlebot3_applications</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turtlebot3_automatic_parking			</a:t>
            </a:r>
            <a:r>
              <a:rPr b="1" lang="ko-KR" u="sng">
                <a:solidFill>
                  <a:schemeClr val="dk1"/>
                </a:solidFill>
                <a:hlinkClick r:id="rId4">
                  <a:extLst>
                    <a:ext uri="{A12FA001-AC4F-418D-AE19-62706E023703}">
                      <ahyp:hlinkClr val="tx"/>
                    </a:ext>
                  </a:extLst>
                </a:hlinkClick>
              </a:rPr>
              <a:t>http://wiki.ros.org/turtlebot3_automatic_parking</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turtlebot3_automatic_parking_vision	</a:t>
            </a:r>
            <a:r>
              <a:rPr b="1" lang="ko-KR" u="sng">
                <a:solidFill>
                  <a:schemeClr val="dk1"/>
                </a:solidFill>
                <a:hlinkClick r:id="rId5">
                  <a:extLst>
                    <a:ext uri="{A12FA001-AC4F-418D-AE19-62706E023703}">
                      <ahyp:hlinkClr val="tx"/>
                    </a:ext>
                  </a:extLst>
                </a:hlinkClick>
              </a:rPr>
              <a:t>http://wiki.ros.org/turtlebot3_automatic_parking_vision</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turtlebot3_follow_filter				</a:t>
            </a:r>
            <a:r>
              <a:rPr b="1" lang="ko-KR" u="sng">
                <a:solidFill>
                  <a:schemeClr val="dk1"/>
                </a:solidFill>
                <a:hlinkClick r:id="rId6">
                  <a:extLst>
                    <a:ext uri="{A12FA001-AC4F-418D-AE19-62706E023703}">
                      <ahyp:hlinkClr val="tx"/>
                    </a:ext>
                  </a:extLst>
                </a:hlinkClick>
              </a:rPr>
              <a:t>http://wiki.ros.org/turtlebot3_follow_filter</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turtlebot3_follower				</a:t>
            </a:r>
            <a:r>
              <a:rPr b="1" lang="ko-KR" u="sng">
                <a:solidFill>
                  <a:schemeClr val="dk1"/>
                </a:solidFill>
                <a:hlinkClick r:id="rId7">
                  <a:extLst>
                    <a:ext uri="{A12FA001-AC4F-418D-AE19-62706E023703}">
                      <ahyp:hlinkClr val="tx"/>
                    </a:ext>
                  </a:extLst>
                </a:hlinkClick>
              </a:rPr>
              <a:t>http://wiki.ros.org/turtlebot3_follower</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turtlebot3_panorama				</a:t>
            </a:r>
            <a:r>
              <a:rPr b="1" lang="ko-KR" u="sng">
                <a:solidFill>
                  <a:schemeClr val="dk1"/>
                </a:solidFill>
                <a:hlinkClick r:id="rId8">
                  <a:extLst>
                    <a:ext uri="{A12FA001-AC4F-418D-AE19-62706E023703}">
                      <ahyp:hlinkClr val="tx"/>
                    </a:ext>
                  </a:extLst>
                </a:hlinkClick>
              </a:rPr>
              <a:t>http://wiki.ros.org/turtlebot3_panorama</a:t>
            </a:r>
            <a:br>
              <a:rPr b="1" lang="ko-KR">
                <a:solidFill>
                  <a:schemeClr val="dk1"/>
                </a:solidFill>
              </a:rPr>
            </a:br>
            <a:endParaRPr b="1">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turtlebot3_applications_msgs				</a:t>
            </a:r>
            <a:r>
              <a:rPr b="1" lang="ko-KR" sz="1400" u="sng">
                <a:solidFill>
                  <a:schemeClr val="dk1"/>
                </a:solidFill>
                <a:hlinkClick r:id="rId9">
                  <a:extLst>
                    <a:ext uri="{A12FA001-AC4F-418D-AE19-62706E023703}">
                      <ahyp:hlinkClr val="tx"/>
                    </a:ext>
                  </a:extLst>
                </a:hlinkClick>
              </a:rPr>
              <a:t>http://wiki.ros.org/turtlebot3_applications_msgs</a:t>
            </a:r>
            <a:br>
              <a:rPr b="1" lang="ko-KR" sz="1400">
                <a:solidFill>
                  <a:schemeClr val="dk1"/>
                </a:solidFill>
              </a:rPr>
            </a:br>
            <a:endParaRPr b="1">
              <a:solidFill>
                <a:schemeClr val="dk1"/>
              </a:solidFill>
            </a:endParaRPr>
          </a:p>
          <a:p>
            <a:pPr indent="0" lvl="0" marL="0" rtl="0" algn="l">
              <a:spcBef>
                <a:spcPts val="1600"/>
              </a:spcBef>
              <a:spcAft>
                <a:spcPts val="0"/>
              </a:spcAft>
              <a:buNone/>
            </a:pPr>
            <a:r>
              <a:t/>
            </a:r>
            <a:endParaRPr b="1" sz="1400">
              <a:solidFill>
                <a:schemeClr val="dk1"/>
              </a:solidFill>
            </a:endParaRPr>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3" name="Shape 2803"/>
        <p:cNvGrpSpPr/>
        <p:nvPr/>
      </p:nvGrpSpPr>
      <p:grpSpPr>
        <a:xfrm>
          <a:off x="0" y="0"/>
          <a:ext cx="0" cy="0"/>
          <a:chOff x="0" y="0"/>
          <a:chExt cx="0" cy="0"/>
        </a:xfrm>
      </p:grpSpPr>
      <p:sp>
        <p:nvSpPr>
          <p:cNvPr id="2804" name="Google Shape;2804;p35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TurtleBot3 패키지 톺아보기</a:t>
            </a:r>
            <a:endParaRPr/>
          </a:p>
        </p:txBody>
      </p:sp>
      <p:sp>
        <p:nvSpPr>
          <p:cNvPr id="2805" name="Google Shape;2805;p35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turtlebot3_autorace (metapackage)		</a:t>
            </a:r>
            <a:r>
              <a:rPr b="1" lang="ko-KR" sz="1400" u="sng">
                <a:solidFill>
                  <a:schemeClr val="dk1"/>
                </a:solidFill>
                <a:hlinkClick r:id="rId3">
                  <a:extLst>
                    <a:ext uri="{A12FA001-AC4F-418D-AE19-62706E023703}">
                      <ahyp:hlinkClr val="tx"/>
                    </a:ext>
                  </a:extLst>
                </a:hlinkClick>
              </a:rPr>
              <a:t>http://wiki.ros.org/turtlebot3_autorace</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turtlebot3_autorace_camera		</a:t>
            </a:r>
            <a:r>
              <a:rPr b="1" lang="ko-KR" u="sng">
                <a:solidFill>
                  <a:schemeClr val="dk1"/>
                </a:solidFill>
                <a:hlinkClick r:id="rId4">
                  <a:extLst>
                    <a:ext uri="{A12FA001-AC4F-418D-AE19-62706E023703}">
                      <ahyp:hlinkClr val="tx"/>
                    </a:ext>
                  </a:extLst>
                </a:hlinkClick>
              </a:rPr>
              <a:t>http://wiki.ros.org/turtlebot3_autorace_camera</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turtlebot3_autorace_control		</a:t>
            </a:r>
            <a:r>
              <a:rPr b="1" lang="ko-KR" u="sng">
                <a:solidFill>
                  <a:schemeClr val="dk1"/>
                </a:solidFill>
                <a:hlinkClick r:id="rId5">
                  <a:extLst>
                    <a:ext uri="{A12FA001-AC4F-418D-AE19-62706E023703}">
                      <ahyp:hlinkClr val="tx"/>
                    </a:ext>
                  </a:extLst>
                </a:hlinkClick>
              </a:rPr>
              <a:t>http://wiki.ros.org/turtlebot3_autorace_control</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turtlebot3_autorace_core		</a:t>
            </a:r>
            <a:r>
              <a:rPr b="1" lang="ko-KR" u="sng">
                <a:solidFill>
                  <a:schemeClr val="dk1"/>
                </a:solidFill>
                <a:hlinkClick r:id="rId6">
                  <a:extLst>
                    <a:ext uri="{A12FA001-AC4F-418D-AE19-62706E023703}">
                      <ahyp:hlinkClr val="tx"/>
                    </a:ext>
                  </a:extLst>
                </a:hlinkClick>
              </a:rPr>
              <a:t>http://wiki.ros.org/turtlebot3_autorace_core</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turtlebot3_autorace_detect		</a:t>
            </a:r>
            <a:r>
              <a:rPr b="1" lang="ko-KR" u="sng">
                <a:solidFill>
                  <a:schemeClr val="dk1"/>
                </a:solidFill>
                <a:hlinkClick r:id="rId7">
                  <a:extLst>
                    <a:ext uri="{A12FA001-AC4F-418D-AE19-62706E023703}">
                      <ahyp:hlinkClr val="tx"/>
                    </a:ext>
                  </a:extLst>
                </a:hlinkClick>
              </a:rPr>
              <a:t>http://wiki.ros.org/turtlebot3_autorace_detect</a:t>
            </a:r>
            <a:br>
              <a:rPr b="1" lang="ko-KR">
                <a:solidFill>
                  <a:schemeClr val="dk1"/>
                </a:solidFill>
              </a:rPr>
            </a:br>
            <a:endParaRPr b="1">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turtlebot3_deliver (metapackage)		</a:t>
            </a:r>
            <a:r>
              <a:rPr b="1" lang="ko-KR" sz="1400" u="sng">
                <a:solidFill>
                  <a:schemeClr val="dk1"/>
                </a:solidFill>
                <a:hlinkClick r:id="rId8">
                  <a:extLst>
                    <a:ext uri="{A12FA001-AC4F-418D-AE19-62706E023703}">
                      <ahyp:hlinkClr val="tx"/>
                    </a:ext>
                  </a:extLst>
                </a:hlinkClick>
              </a:rPr>
              <a:t>http://wiki.ros.org/turtlebot3_deliver</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turtlebot3_deliver_service 		</a:t>
            </a:r>
            <a:r>
              <a:rPr b="1" lang="ko-KR" u="sng">
                <a:solidFill>
                  <a:schemeClr val="dk1"/>
                </a:solidFill>
                <a:hlinkClick r:id="rId9">
                  <a:extLst>
                    <a:ext uri="{A12FA001-AC4F-418D-AE19-62706E023703}">
                      <ahyp:hlinkClr val="tx"/>
                    </a:ext>
                  </a:extLst>
                </a:hlinkClick>
              </a:rPr>
              <a:t>http://wiki.ros.org/turtlebot3_deliver_service</a:t>
            </a:r>
            <a:r>
              <a:rPr b="1" lang="ko-KR">
                <a:solidFill>
                  <a:schemeClr val="dk1"/>
                </a:solidFill>
              </a:rPr>
              <a:t>	</a:t>
            </a:r>
            <a:br>
              <a:rPr b="1" lang="ko-KR">
                <a:solidFill>
                  <a:schemeClr val="dk1"/>
                </a:solidFill>
              </a:rPr>
            </a:br>
            <a:endParaRPr b="1">
              <a:solidFill>
                <a:schemeClr val="dk1"/>
              </a:solidFill>
            </a:endParaRPr>
          </a:p>
          <a:p>
            <a:pPr indent="0" lvl="0" marL="0" rtl="0" algn="l">
              <a:lnSpc>
                <a:spcPct val="115000"/>
              </a:lnSpc>
              <a:spcBef>
                <a:spcPts val="1600"/>
              </a:spcBef>
              <a:spcAft>
                <a:spcPts val="0"/>
              </a:spcAft>
              <a:buClr>
                <a:schemeClr val="dk1"/>
              </a:buClr>
              <a:buSzPts val="1100"/>
              <a:buFont typeface="Arial"/>
              <a:buNone/>
            </a:pPr>
            <a:r>
              <a:t/>
            </a:r>
            <a:endParaRPr b="1" sz="1400">
              <a:solidFill>
                <a:schemeClr val="dk1"/>
              </a:solidFill>
            </a:endParaRPr>
          </a:p>
          <a:p>
            <a:pPr indent="0" lvl="0" marL="0" rtl="0" algn="l">
              <a:spcBef>
                <a:spcPts val="1600"/>
              </a:spcBef>
              <a:spcAft>
                <a:spcPts val="0"/>
              </a:spcAft>
              <a:buNone/>
            </a:pPr>
            <a:r>
              <a:t/>
            </a:r>
            <a:endParaRPr b="1" sz="1400">
              <a:solidFill>
                <a:schemeClr val="dk1"/>
              </a:solidFill>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35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TurtleBot3 패키지 톺아보기</a:t>
            </a:r>
            <a:endParaRPr/>
          </a:p>
        </p:txBody>
      </p:sp>
      <p:sp>
        <p:nvSpPr>
          <p:cNvPr id="2812" name="Google Shape;2812;p35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dynamixel_sdk					</a:t>
            </a:r>
            <a:r>
              <a:rPr b="1" lang="ko-KR" sz="1400" u="sng">
                <a:solidFill>
                  <a:schemeClr val="dk1"/>
                </a:solidFill>
                <a:hlinkClick r:id="rId3">
                  <a:extLst>
                    <a:ext uri="{A12FA001-AC4F-418D-AE19-62706E023703}">
                      <ahyp:hlinkClr val="tx"/>
                    </a:ext>
                  </a:extLst>
                </a:hlinkClick>
              </a:rPr>
              <a:t>http://wiki.ros.org/dynamixel_sdk</a:t>
            </a:r>
            <a:br>
              <a:rPr b="1" lang="ko-KR" sz="1400">
                <a:solidFill>
                  <a:schemeClr val="dk1"/>
                </a:solidFill>
              </a:rPr>
            </a:b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LDS</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hls_lfcd_lds_driver			</a:t>
            </a:r>
            <a:r>
              <a:rPr b="1" lang="ko-KR" u="sng">
                <a:solidFill>
                  <a:schemeClr val="dk1"/>
                </a:solidFill>
                <a:hlinkClick r:id="rId4">
                  <a:extLst>
                    <a:ext uri="{A12FA001-AC4F-418D-AE19-62706E023703}">
                      <ahyp:hlinkClr val="tx"/>
                    </a:ext>
                  </a:extLst>
                </a:hlinkClick>
              </a:rPr>
              <a:t>http://wiki.ros.org/hls_lfcd_lds_driver</a:t>
            </a:r>
            <a:endParaRPr b="1">
              <a:solidFill>
                <a:schemeClr val="dk1"/>
              </a:solidFill>
            </a:endParaRPr>
          </a:p>
          <a:p>
            <a:pPr indent="-317500" lvl="1" marL="914400" rtl="0" algn="l">
              <a:lnSpc>
                <a:spcPct val="115000"/>
              </a:lnSpc>
              <a:spcBef>
                <a:spcPts val="0"/>
              </a:spcBef>
              <a:spcAft>
                <a:spcPts val="0"/>
              </a:spcAft>
              <a:buClr>
                <a:schemeClr val="dk1"/>
              </a:buClr>
              <a:buSzPts val="1400"/>
              <a:buFont typeface="Calibri"/>
              <a:buChar char="○"/>
            </a:pPr>
            <a:r>
              <a:rPr b="1" lang="ko-KR">
                <a:solidFill>
                  <a:schemeClr val="dk1"/>
                </a:solidFill>
              </a:rPr>
              <a:t>ld08_driver					</a:t>
            </a:r>
            <a:r>
              <a:rPr b="1" lang="ko-KR" u="sng">
                <a:solidFill>
                  <a:schemeClr val="dk1"/>
                </a:solidFill>
                <a:hlinkClick r:id="rId5">
                  <a:extLst>
                    <a:ext uri="{A12FA001-AC4F-418D-AE19-62706E023703}">
                      <ahyp:hlinkClr val="tx"/>
                    </a:ext>
                  </a:extLst>
                </a:hlinkClick>
              </a:rPr>
              <a:t>https://github.com/ROBOTIS-GIT/ld08_driver</a:t>
            </a:r>
            <a:br>
              <a:rPr b="1" lang="ko-KR">
                <a:solidFill>
                  <a:schemeClr val="dk1"/>
                </a:solidFill>
              </a:rPr>
            </a:br>
            <a:endParaRPr b="1">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open_manipulator				</a:t>
            </a:r>
            <a:r>
              <a:rPr b="1" lang="ko-KR" sz="1400" u="sng">
                <a:solidFill>
                  <a:schemeClr val="dk1"/>
                </a:solidFill>
                <a:hlinkClick r:id="rId6">
                  <a:extLst>
                    <a:ext uri="{A12FA001-AC4F-418D-AE19-62706E023703}">
                      <ahyp:hlinkClr val="tx"/>
                    </a:ext>
                  </a:extLst>
                </a:hlinkClick>
              </a:rPr>
              <a:t>http://wiki.ros.org/open_manipulator</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open_manipulator_msgs			</a:t>
            </a:r>
            <a:r>
              <a:rPr b="1" lang="ko-KR" sz="1400" u="sng">
                <a:solidFill>
                  <a:schemeClr val="dk1"/>
                </a:solidFill>
                <a:hlinkClick r:id="rId7">
                  <a:extLst>
                    <a:ext uri="{A12FA001-AC4F-418D-AE19-62706E023703}">
                      <ahyp:hlinkClr val="tx"/>
                    </a:ext>
                  </a:extLst>
                </a:hlinkClick>
              </a:rPr>
              <a:t>http://wiki.ros.org/open_manipulator_msgs</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open_manipulator_simulations		</a:t>
            </a:r>
            <a:r>
              <a:rPr b="1" lang="ko-KR" sz="1400" u="sng">
                <a:solidFill>
                  <a:schemeClr val="dk1"/>
                </a:solidFill>
                <a:hlinkClick r:id="rId8">
                  <a:extLst>
                    <a:ext uri="{A12FA001-AC4F-418D-AE19-62706E023703}">
                      <ahyp:hlinkClr val="tx"/>
                    </a:ext>
                  </a:extLst>
                </a:hlinkClick>
              </a:rPr>
              <a:t>http://wiki.ros.org/open_manipulator_simulations</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open_manipulator_perceptions		</a:t>
            </a:r>
            <a:r>
              <a:rPr b="1" lang="ko-KR" sz="1400" u="sng">
                <a:solidFill>
                  <a:schemeClr val="dk1"/>
                </a:solidFill>
                <a:hlinkClick r:id="rId9">
                  <a:extLst>
                    <a:ext uri="{A12FA001-AC4F-418D-AE19-62706E023703}">
                      <ahyp:hlinkClr val="tx"/>
                    </a:ext>
                  </a:extLst>
                </a:hlinkClick>
              </a:rPr>
              <a:t>http://wiki.ros.org/open_manipulator_perceptions</a:t>
            </a:r>
            <a:br>
              <a:rPr b="1" lang="ko-KR" sz="1400">
                <a:solidFill>
                  <a:schemeClr val="dk1"/>
                </a:solidFill>
              </a:rPr>
            </a:br>
            <a:endParaRPr b="1" sz="1400">
              <a:solidFill>
                <a:schemeClr val="dk1"/>
              </a:solidFill>
            </a:endParaRPr>
          </a:p>
          <a:p>
            <a:pPr indent="0" lvl="0" marL="0" rtl="0" algn="l">
              <a:spcBef>
                <a:spcPts val="1600"/>
              </a:spcBef>
              <a:spcAft>
                <a:spcPts val="0"/>
              </a:spcAft>
              <a:buNone/>
            </a:pPr>
            <a:r>
              <a:t/>
            </a:r>
            <a:endParaRPr b="1" sz="1400">
              <a:solidFill>
                <a:schemeClr val="dk1"/>
              </a:solidFill>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7" name="Shape 2817"/>
        <p:cNvGrpSpPr/>
        <p:nvPr/>
      </p:nvGrpSpPr>
      <p:grpSpPr>
        <a:xfrm>
          <a:off x="0" y="0"/>
          <a:ext cx="0" cy="0"/>
          <a:chOff x="0" y="0"/>
          <a:chExt cx="0" cy="0"/>
        </a:xfrm>
      </p:grpSpPr>
      <p:sp>
        <p:nvSpPr>
          <p:cNvPr id="2818" name="Google Shape;2818;p36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TurtleBot3 패키지 톺아보기</a:t>
            </a:r>
            <a:endParaRPr/>
          </a:p>
        </p:txBody>
      </p:sp>
      <p:sp>
        <p:nvSpPr>
          <p:cNvPr id="2819" name="Google Shape;2819;p36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turtlebot3_bringup		: 터틀봇3를 시작할 때 필요한 노드와 설정을 포함하는 패키지</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turtlebot3_description		: 터틀봇3의 3D 모델 및 URDF을 포함하는 패키지</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turtlebot3_node			: 터틀봇3를 구동하게 하는 패키지</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turtlebot3_teleop			: 터틀봇3를 원격 제어하기 위한 패키지</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turtlebot3_cartographer		: 터틀봇3의 SLAM 기능을 제공하는 패키지 </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turtlebot3_navigation2		: 터틀봇3의 위치 추정 및 경로 계획 기능을 제공하는 패키지</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turtlebot3_example		: 터틀봇3를 사용한 다양한 예제 코드를 포함하는 패키지</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turtlebot3_msgs			: 터틀봇3에서 사용되는 ROS 메시지 타입을 정의하는 패키지</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turtlebot3_fake_node		: 터틀봇3 로봇 없이 사용할 수 있는 패키지 (에뮬레이터 활용)</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Calibri"/>
              <a:buChar char="●"/>
            </a:pPr>
            <a:r>
              <a:rPr b="1" lang="ko-KR" sz="1400">
                <a:solidFill>
                  <a:schemeClr val="dk1"/>
                </a:solidFill>
              </a:rPr>
              <a:t>turtlebot3_gazebo			: 터틀봇3 로봇 없이 사용할 수 있는 패키지 (Gazebo 활용)</a:t>
            </a:r>
            <a:endParaRPr b="1" sz="1400">
              <a:solidFill>
                <a:schemeClr val="dk1"/>
              </a:solidFill>
            </a:endParaRPr>
          </a:p>
          <a:p>
            <a:pPr indent="0" lvl="0" marL="0" rtl="0" algn="l">
              <a:spcBef>
                <a:spcPts val="1600"/>
              </a:spcBef>
              <a:spcAft>
                <a:spcPts val="0"/>
              </a:spcAft>
              <a:buNone/>
            </a:pPr>
            <a:r>
              <a:t/>
            </a:r>
            <a:endParaRPr b="1" sz="1400">
              <a:solidFill>
                <a:schemeClr val="dk1"/>
              </a:solidFill>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p36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solidFill>
                  <a:schemeClr val="dk1"/>
                </a:solidFill>
              </a:rPr>
              <a:t>TurtleBot3 패키지 톺아보기</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826" name="Google Shape;2826;p361"/>
          <p:cNvSpPr txBox="1"/>
          <p:nvPr>
            <p:ph idx="1" type="body"/>
          </p:nvPr>
        </p:nvSpPr>
        <p:spPr>
          <a:xfrm>
            <a:off x="371802" y="902000"/>
            <a:ext cx="36549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Clr>
                <a:schemeClr val="dk1"/>
              </a:buClr>
              <a:buSzPts val="1800"/>
              <a:buChar char="●"/>
            </a:pPr>
            <a:r>
              <a:rPr lang="ko-KR">
                <a:solidFill>
                  <a:schemeClr val="dk1"/>
                </a:solidFill>
              </a:rPr>
              <a:t>데드레커닝 계산 </a:t>
            </a:r>
            <a:endParaRPr>
              <a:solidFill>
                <a:schemeClr val="dk1"/>
              </a:solidFill>
            </a:endParaRPr>
          </a:p>
          <a:p>
            <a:pPr indent="-317500" lvl="1" marL="914400" rtl="0" algn="l">
              <a:spcBef>
                <a:spcPts val="0"/>
              </a:spcBef>
              <a:spcAft>
                <a:spcPts val="0"/>
              </a:spcAft>
              <a:buClr>
                <a:schemeClr val="dk1"/>
              </a:buClr>
              <a:buSzPts val="1400"/>
              <a:buChar char="○"/>
            </a:pPr>
            <a:r>
              <a:rPr lang="ko-KR">
                <a:solidFill>
                  <a:schemeClr val="dk1"/>
                </a:solidFill>
              </a:rPr>
              <a:t>병진 속도 (linear velocity: v) </a:t>
            </a:r>
            <a:endParaRPr>
              <a:solidFill>
                <a:schemeClr val="dk1"/>
              </a:solidFill>
            </a:endParaRPr>
          </a:p>
          <a:p>
            <a:pPr indent="-317500" lvl="1" marL="914400" rtl="0" algn="l">
              <a:spcBef>
                <a:spcPts val="0"/>
              </a:spcBef>
              <a:spcAft>
                <a:spcPts val="0"/>
              </a:spcAft>
              <a:buClr>
                <a:schemeClr val="dk1"/>
              </a:buClr>
              <a:buSzPts val="1400"/>
              <a:buChar char="○"/>
            </a:pPr>
            <a:r>
              <a:rPr lang="ko-KR">
                <a:solidFill>
                  <a:schemeClr val="dk1"/>
                </a:solidFill>
              </a:rPr>
              <a:t>병진 속도 (angular velocity: w)</a:t>
            </a:r>
            <a:endParaRPr>
              <a:solidFill>
                <a:schemeClr val="dk1"/>
              </a:solidFill>
            </a:endParaRPr>
          </a:p>
          <a:p>
            <a:pPr indent="0" lvl="0" marL="914400" rtl="0" algn="l">
              <a:spcBef>
                <a:spcPts val="0"/>
              </a:spcBef>
              <a:spcAft>
                <a:spcPts val="0"/>
              </a:spcAft>
              <a:buNone/>
            </a:pPr>
            <a:r>
              <a:t/>
            </a:r>
            <a:endParaRPr sz="1400">
              <a:solidFill>
                <a:schemeClr val="dk1"/>
              </a:solidFill>
            </a:endParaRPr>
          </a:p>
          <a:p>
            <a:pPr indent="-342900" lvl="0" marL="457200" rtl="0" algn="l">
              <a:spcBef>
                <a:spcPts val="0"/>
              </a:spcBef>
              <a:spcAft>
                <a:spcPts val="0"/>
              </a:spcAft>
              <a:buClr>
                <a:schemeClr val="dk1"/>
              </a:buClr>
              <a:buSzPts val="1800"/>
              <a:buChar char="●"/>
            </a:pPr>
            <a:r>
              <a:rPr lang="ko-KR">
                <a:solidFill>
                  <a:schemeClr val="dk1"/>
                </a:solidFill>
              </a:rPr>
              <a:t>Runge-Kutta 공식 이용</a:t>
            </a:r>
            <a:endParaRPr>
              <a:solidFill>
                <a:schemeClr val="dk1"/>
              </a:solidFill>
            </a:endParaRPr>
          </a:p>
          <a:p>
            <a:pPr indent="-317500" lvl="1" marL="914400" rtl="0" algn="l">
              <a:spcBef>
                <a:spcPts val="0"/>
              </a:spcBef>
              <a:spcAft>
                <a:spcPts val="0"/>
              </a:spcAft>
              <a:buClr>
                <a:schemeClr val="dk1"/>
              </a:buClr>
              <a:buSzPts val="1400"/>
              <a:buChar char="○"/>
            </a:pPr>
            <a:r>
              <a:rPr lang="ko-KR">
                <a:solidFill>
                  <a:schemeClr val="dk1"/>
                </a:solidFill>
              </a:rPr>
              <a:t>이동한 위치의 근사 값 x, y </a:t>
            </a:r>
            <a:endParaRPr>
              <a:solidFill>
                <a:schemeClr val="dk1"/>
              </a:solidFill>
            </a:endParaRPr>
          </a:p>
          <a:p>
            <a:pPr indent="-317500" lvl="1" marL="914400" rtl="0" algn="l">
              <a:spcBef>
                <a:spcPts val="0"/>
              </a:spcBef>
              <a:spcAft>
                <a:spcPts val="0"/>
              </a:spcAft>
              <a:buClr>
                <a:schemeClr val="dk1"/>
              </a:buClr>
              <a:buSzPts val="1400"/>
              <a:buChar char="○"/>
            </a:pPr>
            <a:r>
              <a:rPr lang="ko-KR">
                <a:solidFill>
                  <a:schemeClr val="dk1"/>
                </a:solidFill>
              </a:rPr>
              <a:t>회전 각도 θ</a:t>
            </a:r>
            <a:endParaRPr/>
          </a:p>
        </p:txBody>
      </p:sp>
      <p:pic>
        <p:nvPicPr>
          <p:cNvPr id="2827" name="Google Shape;2827;p361"/>
          <p:cNvPicPr preferRelativeResize="0"/>
          <p:nvPr/>
        </p:nvPicPr>
        <p:blipFill rotWithShape="1">
          <a:blip r:embed="rId3">
            <a:alphaModFix/>
          </a:blip>
          <a:srcRect b="0" l="41813" r="0" t="0"/>
          <a:stretch/>
        </p:blipFill>
        <p:spPr>
          <a:xfrm>
            <a:off x="3893754" y="842925"/>
            <a:ext cx="4821023" cy="42196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1과 2의 차이점</a:t>
            </a:r>
            <a:endParaRPr/>
          </a:p>
        </p:txBody>
      </p:sp>
      <p:sp>
        <p:nvSpPr>
          <p:cNvPr id="347" name="Google Shape;347;p4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a:solidFill>
                  <a:schemeClr val="dk1"/>
                </a:solidFill>
              </a:rPr>
              <a:t>ROS 1에서 이러한 새롭게 요구되는 기능을 제공하려면 대규모 API의 변경이 필요하다. 그러나 기존의 ROS 1과의 호환성을 유지하면서 수 많은 새로운 기능을 추가하는 것은 쉽지 않았다. 또한, </a:t>
            </a:r>
            <a:r>
              <a:rPr b="1" lang="ko-KR">
                <a:solidFill>
                  <a:schemeClr val="dk1"/>
                </a:solidFill>
              </a:rPr>
              <a:t>기존의 ROS 1을 문제 없이 이용하고 있는 사용자에게는 큰 API의 변경은 바람직하지 않다.</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ko-KR">
                <a:solidFill>
                  <a:schemeClr val="dk1"/>
                </a:solidFill>
              </a:rPr>
              <a:t>그래서 ROS의 </a:t>
            </a:r>
            <a:r>
              <a:rPr b="1" lang="ko-KR">
                <a:solidFill>
                  <a:schemeClr val="dk1"/>
                </a:solidFill>
              </a:rPr>
              <a:t>차세대 기능을 도입한 버전을 ROS 2</a:t>
            </a:r>
            <a:r>
              <a:rPr lang="ko-KR">
                <a:solidFill>
                  <a:schemeClr val="dk1"/>
                </a:solidFill>
              </a:rPr>
              <a:t>라고, ROS 1에서 분리하여 개발하게 된 것이다. 기존의 ROS 1 사용자는 필요하다면 그대로 ROS 1을 이용할 수 있다. 한편, 새로운 기능이 필요한 사용자는 ROS 2를 선택하면 된다. 또한, ROS 1과 ROS 2 사이에서 서로 메시지 통신이 가능한 브리지 프로그램 (ros1_bridge) 제공되므로 두 버전 모두를 함께 사용하는 것도 가능하다.</a:t>
            </a:r>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2" name="Shape 2832"/>
        <p:cNvGrpSpPr/>
        <p:nvPr/>
      </p:nvGrpSpPr>
      <p:grpSpPr>
        <a:xfrm>
          <a:off x="0" y="0"/>
          <a:ext cx="0" cy="0"/>
          <a:chOff x="0" y="0"/>
          <a:chExt cx="0" cy="0"/>
        </a:xfrm>
      </p:grpSpPr>
      <p:sp>
        <p:nvSpPr>
          <p:cNvPr id="2833" name="Google Shape;2833;p36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solidFill>
                  <a:schemeClr val="dk1"/>
                </a:solidFill>
              </a:rPr>
              <a:t>TurtleBot3</a:t>
            </a:r>
            <a:r>
              <a:rPr lang="ko-KR"/>
              <a:t> 패키지 톺아보기</a:t>
            </a:r>
            <a:endParaRPr/>
          </a:p>
        </p:txBody>
      </p:sp>
      <p:sp>
        <p:nvSpPr>
          <p:cNvPr id="2834" name="Google Shape;2834;p362"/>
          <p:cNvSpPr txBox="1"/>
          <p:nvPr/>
        </p:nvSpPr>
        <p:spPr>
          <a:xfrm>
            <a:off x="450000" y="900000"/>
            <a:ext cx="432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800">
                <a:solidFill>
                  <a:srgbClr val="FFFFFF"/>
                </a:solidFill>
                <a:latin typeface="Calibri"/>
                <a:ea typeface="Calibri"/>
                <a:cs typeface="Calibri"/>
                <a:sym typeface="Calibri"/>
              </a:rPr>
              <a:t>bool calcOdometry(double diff_time)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float* orientation;</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double wheel_l, wheel_r;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double delta_s, theta, delta_theta;</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static double last_theta = 0.0;</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double v, w;</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double step_time;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wheel_l = wheel_r = 0.0;</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delta_s = delta_theta = theta = 0.0;</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v = w = 0.0;</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step_time = 0.0;</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step_time = diff_time;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if (step_time == 0)</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return false;</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wheel_l = TICK2RAD * (double)last_diff_tick[LEFT];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wheel_r = TICK2RAD * (double)last_diff_tick[RIGHT];</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if (isnan(wheel_l))</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wheel_l = 0.0;</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if (isnan(wheel_r))</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rPr b="1" lang="ko-KR" sz="800">
                <a:solidFill>
                  <a:srgbClr val="FFFFFF"/>
                </a:solidFill>
                <a:latin typeface="Calibri"/>
                <a:ea typeface="Calibri"/>
                <a:cs typeface="Calibri"/>
                <a:sym typeface="Calibri"/>
              </a:rPr>
              <a:t>    wheel_r = 0.0;</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a:p>
            <a:pPr indent="0" lvl="0" marL="0" rtl="0" algn="l">
              <a:spcBef>
                <a:spcPts val="0"/>
              </a:spcBef>
              <a:spcAft>
                <a:spcPts val="0"/>
              </a:spcAft>
              <a:buNone/>
            </a:pPr>
            <a:r>
              <a:t/>
            </a:r>
            <a:endParaRPr b="1" sz="800">
              <a:solidFill>
                <a:srgbClr val="FFFFFF"/>
              </a:solidFill>
              <a:latin typeface="Calibri"/>
              <a:ea typeface="Calibri"/>
              <a:cs typeface="Calibri"/>
              <a:sym typeface="Calibri"/>
            </a:endParaRPr>
          </a:p>
        </p:txBody>
      </p:sp>
      <p:sp>
        <p:nvSpPr>
          <p:cNvPr id="2835" name="Google Shape;2835;p362"/>
          <p:cNvSpPr txBox="1"/>
          <p:nvPr/>
        </p:nvSpPr>
        <p:spPr>
          <a:xfrm>
            <a:off x="4799700" y="900000"/>
            <a:ext cx="4320000" cy="4131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800">
                <a:solidFill>
                  <a:schemeClr val="lt1"/>
                </a:solidFill>
                <a:latin typeface="Calibri"/>
                <a:ea typeface="Calibri"/>
                <a:cs typeface="Calibri"/>
                <a:sym typeface="Calibri"/>
              </a:rPr>
              <a:t>  delta_s     = WHEEL_RADIUS * (wheel_r + wheel_l) / 2.0;</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orientation = sensors.getOrientation();</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theta        = atan2f(</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orientation[1]*orientation[2] + orientation[0]*orientation[3], </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0.5f - orientation[2]*orientation[2] - orientation[3]*orientation[3]);</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delta_theta = theta - last_theta;</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 compute odometric pose</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odom_pose[0] += delta_s * cos(odom_pose[2] + (delta_theta / 2.0));</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odom_pose[1] += delta_s * sin(odom_pose[2] + (delta_theta / 2.0));</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odom_pose[2] += delta_theta;</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 compute odometric instantaneouse velocity</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v = delta_s / step_time;</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w = delta_theta / step_time;</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odom_vel[0] = v;</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odom_vel[1] = 0.0;</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odom_vel[2] = w;</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last_velocity[LEFT]  = wheel_l / step_time;</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last_velocity[RIGHT] = wheel_r / step_time;</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last_theta = theta;</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  return true;</a:t>
            </a:r>
            <a:endParaRPr b="1" sz="800">
              <a:solidFill>
                <a:schemeClr val="lt1"/>
              </a:solidFill>
              <a:latin typeface="Calibri"/>
              <a:ea typeface="Calibri"/>
              <a:cs typeface="Calibri"/>
              <a:sym typeface="Calibri"/>
            </a:endParaRPr>
          </a:p>
          <a:p>
            <a:pPr indent="0" lvl="0" marL="0" rtl="0" algn="l">
              <a:spcBef>
                <a:spcPts val="0"/>
              </a:spcBef>
              <a:spcAft>
                <a:spcPts val="0"/>
              </a:spcAft>
              <a:buNone/>
            </a:pPr>
            <a:r>
              <a:rPr b="1" lang="ko-KR" sz="800">
                <a:solidFill>
                  <a:schemeClr val="lt1"/>
                </a:solidFill>
                <a:latin typeface="Calibri"/>
                <a:ea typeface="Calibri"/>
                <a:cs typeface="Calibri"/>
                <a:sym typeface="Calibri"/>
              </a:rPr>
              <a:t>}</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a:p>
            <a:pPr indent="0" lvl="0" marL="0" rtl="0" algn="l">
              <a:spcBef>
                <a:spcPts val="0"/>
              </a:spcBef>
              <a:spcAft>
                <a:spcPts val="0"/>
              </a:spcAft>
              <a:buNone/>
            </a:pPr>
            <a:r>
              <a:t/>
            </a:r>
            <a:endParaRPr b="1" sz="800">
              <a:solidFill>
                <a:schemeClr val="lt1"/>
              </a:solidFill>
              <a:latin typeface="Calibri"/>
              <a:ea typeface="Calibri"/>
              <a:cs typeface="Calibri"/>
              <a:sym typeface="Calibri"/>
            </a:endParaRPr>
          </a:p>
        </p:txBody>
      </p:sp>
      <p:sp>
        <p:nvSpPr>
          <p:cNvPr id="2836" name="Google Shape;2836;p362"/>
          <p:cNvSpPr txBox="1"/>
          <p:nvPr/>
        </p:nvSpPr>
        <p:spPr>
          <a:xfrm>
            <a:off x="6888650" y="4335575"/>
            <a:ext cx="19578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a:solidFill>
                  <a:schemeClr val="lt1"/>
                </a:solidFill>
              </a:rPr>
              <a:t>turtlebot_core 예제</a:t>
            </a:r>
            <a:endParaRPr>
              <a:solidFill>
                <a:schemeClr val="lt1"/>
              </a:solidFill>
            </a:endParaRPr>
          </a:p>
          <a:p>
            <a:pPr indent="0" lvl="0" marL="0" rtl="0" algn="ctr">
              <a:spcBef>
                <a:spcPts val="0"/>
              </a:spcBef>
              <a:spcAft>
                <a:spcPts val="0"/>
              </a:spcAft>
              <a:buNone/>
            </a:pPr>
            <a:r>
              <a:rPr lang="ko-KR"/>
              <a:t>(</a:t>
            </a:r>
            <a:r>
              <a:rPr lang="ko-KR" u="sng">
                <a:solidFill>
                  <a:srgbClr val="4FC3F7"/>
                </a:solidFill>
                <a:hlinkClick r:id="rId3">
                  <a:extLst>
                    <a:ext uri="{A12FA001-AC4F-418D-AE19-62706E023703}">
                      <ahyp:hlinkClr val="tx"/>
                    </a:ext>
                  </a:extLst>
                </a:hlinkClick>
              </a:rPr>
              <a:t>calcOdometry 함수</a:t>
            </a:r>
            <a:r>
              <a:rPr lang="ko-KR"/>
              <a:t>)</a:t>
            </a:r>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1" name="Shape 2841"/>
        <p:cNvGrpSpPr/>
        <p:nvPr/>
      </p:nvGrpSpPr>
      <p:grpSpPr>
        <a:xfrm>
          <a:off x="0" y="0"/>
          <a:ext cx="0" cy="0"/>
          <a:chOff x="0" y="0"/>
          <a:chExt cx="0" cy="0"/>
        </a:xfrm>
      </p:grpSpPr>
      <p:sp>
        <p:nvSpPr>
          <p:cNvPr id="2842" name="Google Shape;2842;p36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solidFill>
                  <a:schemeClr val="dk1"/>
                </a:solidFill>
              </a:rPr>
              <a:t>TurtleBot3 패키지 사용을 위한 </a:t>
            </a:r>
            <a:r>
              <a:rPr lang="ko-KR"/>
              <a:t>준비 과정</a:t>
            </a:r>
            <a:r>
              <a:rPr lang="ko-KR">
                <a:solidFill>
                  <a:schemeClr val="dk1"/>
                </a:solidFill>
              </a:rPr>
              <a:t> </a:t>
            </a:r>
            <a:endParaRPr/>
          </a:p>
        </p:txBody>
      </p:sp>
      <p:sp>
        <p:nvSpPr>
          <p:cNvPr id="2843" name="Google Shape;2843;p363"/>
          <p:cNvSpPr txBox="1"/>
          <p:nvPr/>
        </p:nvSpPr>
        <p:spPr>
          <a:xfrm>
            <a:off x="449975" y="900000"/>
            <a:ext cx="4122000" cy="4191600"/>
          </a:xfrm>
          <a:prstGeom prst="rect">
            <a:avLst/>
          </a:prstGeom>
          <a:solidFill>
            <a:srgbClr val="000000"/>
          </a:solidFill>
          <a:ln>
            <a:noFill/>
          </a:ln>
        </p:spPr>
        <p:txBody>
          <a:bodyPr anchorCtr="0" anchor="t" bIns="36000" lIns="91425" spcFirstLastPara="1" rIns="91425" wrap="square" tIns="36000">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nano ~/.bashrc</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source /opt/ros/humble/setup.bash</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source ~/robot_ws/install/local_setup.bash</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source ~/turtlebot3_ws/install/local_setup.bash</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source /usr/share/gazebo/setup.sh</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source /usr/share/colcon_argcomplete/hook/colcon-argcomplete.bash</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source /usr/share/vcstool-completion/vcs.bash</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source /usr/share/colcon_cd/function/colcon_cd.sh</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_colcon_cd_root=~/robot_ws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ROS_DOMAIN_ID=1</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ROS_LOCALHOST_ONLY=1</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RMW_IMPLEMENTATION=rmw_fastrtps_cpp</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export RCUTILS_CONSOLE_OUTPUT_FORMAT='[{severity} {time}] [{name}]: {message} ({function_name}() at {file_name}:{line_number})'</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RCUTILS_CONSOLE_OUTPUT_FORMAT='[{name}] [{severity}] [{time}]: {message}'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RCUTILS_COLORIZED_OUTPUT=1</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RCUTILS_LOGGING_USE_STDOUT=0</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RCUTILS_LOGGING_BUFFERED_STREAM=1</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rgbClr val="FFFF00"/>
                </a:solidFill>
                <a:latin typeface="Calibri"/>
                <a:ea typeface="Calibri"/>
                <a:cs typeface="Calibri"/>
                <a:sym typeface="Calibri"/>
              </a:rPr>
              <a:t>export TURTLEBOT3_MODEL=waffle_pi</a:t>
            </a:r>
            <a:endParaRPr b="1" sz="1000">
              <a:solidFill>
                <a:srgbClr val="FFFF00"/>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
        <p:nvSpPr>
          <p:cNvPr id="2844" name="Google Shape;2844;p363"/>
          <p:cNvSpPr txBox="1"/>
          <p:nvPr/>
        </p:nvSpPr>
        <p:spPr>
          <a:xfrm>
            <a:off x="4701900" y="900000"/>
            <a:ext cx="4122000" cy="4191600"/>
          </a:xfrm>
          <a:prstGeom prst="rect">
            <a:avLst/>
          </a:prstGeom>
          <a:solidFill>
            <a:srgbClr val="000000"/>
          </a:solidFill>
          <a:ln>
            <a:noFill/>
          </a:ln>
        </p:spPr>
        <p:txBody>
          <a:bodyPr anchorCtr="0" anchor="t" bIns="36000" lIns="91425" spcFirstLastPara="1" rIns="91425" wrap="square" tIns="36000">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alias nr='nano ~/.bashrc'</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sr='source ~/.bashrc'</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alias cw='cd ~/robot_ws'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alias cs='cd ~/robot_ws/src'</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alias dw='cd ~/robot_ws &amp;&amp; rm -rf build/ install/ log/'</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cb='cd ~/robot_ws &amp;&amp; colcon build --symlink-install --continue-on-error'</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cbs='colcon build --symlink-install'</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cbp='colcon build --symlink-install --packages-select'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cbu='colcon build --symlink-install --packages-up-to'</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ct='cd ~/robot_ws &amp;&amp; mkdir test_result &amp;&amp; colcon test --test-result-base ./test_result/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ctp='colcon test --packages-select'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ctr='colcon test-result'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rt='ros2 topic list'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re='ros2 topic echo'</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rn='ros2 node list'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killgazebo='killall -9 gazebo &amp; killall -9 gzserver  &amp; killall -9 gzclient'</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alias roslint='ament_uncrustify &amp;&amp; \ ament_cpplint &amp;&amp; \ ament_cppcheck &amp;&amp; \ ament_flake8 &amp;&amp; \ ament_pep257 &amp;&amp; \ ament_lint_cmake &amp;&amp; \ ament_xmllint &amp;&amp; \ ament_copyright'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 source ~/.bashrc</a:t>
            </a:r>
            <a:endParaRPr b="1" sz="1000">
              <a:solidFill>
                <a:schemeClr val="lt1"/>
              </a:solidFill>
              <a:latin typeface="Calibri"/>
              <a:ea typeface="Calibri"/>
              <a:cs typeface="Calibri"/>
              <a:sym typeface="Calibri"/>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9" name="Shape 2849"/>
        <p:cNvGrpSpPr/>
        <p:nvPr/>
      </p:nvGrpSpPr>
      <p:grpSpPr>
        <a:xfrm>
          <a:off x="0" y="0"/>
          <a:ext cx="0" cy="0"/>
          <a:chOff x="0" y="0"/>
          <a:chExt cx="0" cy="0"/>
        </a:xfrm>
      </p:grpSpPr>
      <p:sp>
        <p:nvSpPr>
          <p:cNvPr id="2850" name="Google Shape;2850;p36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TurtleBot3 패키지 사용을 위한 </a:t>
            </a:r>
            <a:r>
              <a:rPr lang="ko-KR"/>
              <a:t>준비 과정</a:t>
            </a:r>
            <a:endParaRPr/>
          </a:p>
          <a:p>
            <a:pPr indent="0" lvl="0" marL="0" rtl="0" algn="l">
              <a:spcBef>
                <a:spcPts val="0"/>
              </a:spcBef>
              <a:spcAft>
                <a:spcPts val="0"/>
              </a:spcAft>
              <a:buNone/>
            </a:pPr>
            <a:r>
              <a:t/>
            </a:r>
            <a:endParaRPr/>
          </a:p>
        </p:txBody>
      </p:sp>
      <p:sp>
        <p:nvSpPr>
          <p:cNvPr id="2851" name="Google Shape;2851;p364"/>
          <p:cNvSpPr txBox="1"/>
          <p:nvPr/>
        </p:nvSpPr>
        <p:spPr>
          <a:xfrm>
            <a:off x="450000" y="900000"/>
            <a:ext cx="5040000" cy="4074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FFFFF"/>
                </a:solidFill>
                <a:latin typeface="Calibri"/>
                <a:ea typeface="Calibri"/>
                <a:cs typeface="Calibri"/>
                <a:sym typeface="Calibri"/>
              </a:rPr>
              <a:t>$ sudo apt update &amp;&amp; sudo apt upgrade</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sudo apt install ros-humble-gazebo-*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chemeClr val="lt1"/>
                </a:solidFill>
                <a:latin typeface="Calibri"/>
                <a:ea typeface="Calibri"/>
                <a:cs typeface="Calibri"/>
                <a:sym typeface="Calibri"/>
              </a:rPr>
              <a:t>$ sudo apt install </a:t>
            </a:r>
            <a:r>
              <a:rPr lang="ko-KR" sz="1000">
                <a:solidFill>
                  <a:srgbClr val="FFFFFF"/>
                </a:solidFill>
                <a:latin typeface="Calibri"/>
                <a:ea typeface="Calibri"/>
                <a:cs typeface="Calibri"/>
                <a:sym typeface="Calibri"/>
              </a:rPr>
              <a:t>ros-humble-cartographer</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chemeClr val="lt1"/>
                </a:solidFill>
                <a:latin typeface="Calibri"/>
                <a:ea typeface="Calibri"/>
                <a:cs typeface="Calibri"/>
                <a:sym typeface="Calibri"/>
              </a:rPr>
              <a:t>$ sudo apt install </a:t>
            </a:r>
            <a:r>
              <a:rPr lang="ko-KR" sz="1000">
                <a:solidFill>
                  <a:srgbClr val="FFFFFF"/>
                </a:solidFill>
                <a:latin typeface="Calibri"/>
                <a:ea typeface="Calibri"/>
                <a:cs typeface="Calibri"/>
                <a:sym typeface="Calibri"/>
              </a:rPr>
              <a:t>ros-humble-cartographer-ros</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chemeClr val="lt1"/>
                </a:solidFill>
                <a:latin typeface="Calibri"/>
                <a:ea typeface="Calibri"/>
                <a:cs typeface="Calibri"/>
                <a:sym typeface="Calibri"/>
              </a:rPr>
              <a:t>$ sudo apt install </a:t>
            </a:r>
            <a:r>
              <a:rPr lang="ko-KR" sz="1000">
                <a:solidFill>
                  <a:srgbClr val="FFFFFF"/>
                </a:solidFill>
                <a:latin typeface="Calibri"/>
                <a:ea typeface="Calibri"/>
                <a:cs typeface="Calibri"/>
                <a:sym typeface="Calibri"/>
              </a:rPr>
              <a:t>ros-humble-navigation2</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chemeClr val="lt1"/>
                </a:solidFill>
                <a:latin typeface="Calibri"/>
                <a:ea typeface="Calibri"/>
                <a:cs typeface="Calibri"/>
                <a:sym typeface="Calibri"/>
              </a:rPr>
              <a:t>$ sudo apt install</a:t>
            </a:r>
            <a:r>
              <a:rPr lang="ko-KR" sz="1000">
                <a:solidFill>
                  <a:srgbClr val="FFFFFF"/>
                </a:solidFill>
                <a:latin typeface="Calibri"/>
                <a:ea typeface="Calibri"/>
                <a:cs typeface="Calibri"/>
                <a:sym typeface="Calibri"/>
              </a:rPr>
              <a:t> ros-humble-nav2-bringup</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chemeClr val="lt1"/>
                </a:solidFill>
                <a:latin typeface="Calibri"/>
                <a:ea typeface="Calibri"/>
                <a:cs typeface="Calibri"/>
                <a:sym typeface="Calibri"/>
              </a:rPr>
              <a:t>$ sudo apt install ros-humble-dynamixel-sdk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chemeClr val="lt1"/>
                </a:solidFill>
                <a:latin typeface="Calibri"/>
                <a:ea typeface="Calibri"/>
                <a:cs typeface="Calibri"/>
                <a:sym typeface="Calibri"/>
              </a:rPr>
              <a:t>$ sudo apt remove </a:t>
            </a:r>
            <a:r>
              <a:rPr lang="ko-KR" sz="1000">
                <a:solidFill>
                  <a:srgbClr val="FFFFFF"/>
                </a:solidFill>
                <a:latin typeface="Calibri"/>
                <a:ea typeface="Calibri"/>
                <a:cs typeface="Calibri"/>
                <a:sym typeface="Calibri"/>
              </a:rPr>
              <a:t>ros-humble-turtlebot3*</a:t>
            </a:r>
            <a:endParaRPr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mkdir -p ~/turtlebot3_ws/src/</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cd ~/turtlebot3_ws/src/</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git clone -b humble-devel https://github.com/ROBOTIS-GIT/turtlebot3.git</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chemeClr val="lt1"/>
                </a:solidFill>
                <a:latin typeface="Calibri"/>
                <a:ea typeface="Calibri"/>
                <a:cs typeface="Calibri"/>
                <a:sym typeface="Calibri"/>
              </a:rPr>
              <a:t>$ git clone -b humble-devel https://github.com/ROBOTIS-GIT/turtlebot3_msgs.git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git clone -b humble-devel https://github.com/ROBOTIS-GIT/turtlebot3_simulations.git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cd ~/turtlebot3_ws &amp;&amp; colcon build --symlink-install</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source ~/.bashrc</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p:txBody>
      </p:sp>
      <p:sp>
        <p:nvSpPr>
          <p:cNvPr id="2852" name="Google Shape;2852;p364"/>
          <p:cNvSpPr txBox="1"/>
          <p:nvPr/>
        </p:nvSpPr>
        <p:spPr>
          <a:xfrm>
            <a:off x="5609475" y="9000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u="sng">
                <a:solidFill>
                  <a:schemeClr val="hlink"/>
                </a:solidFill>
                <a:latin typeface="Calibri"/>
                <a:ea typeface="Calibri"/>
                <a:cs typeface="Calibri"/>
                <a:sym typeface="Calibri"/>
                <a:hlinkClick r:id="rId3"/>
              </a:rPr>
              <a:t>http://turtlebot3.robotis.com/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pic>
        <p:nvPicPr>
          <p:cNvPr id="2853" name="Google Shape;2853;p364"/>
          <p:cNvPicPr preferRelativeResize="0"/>
          <p:nvPr/>
        </p:nvPicPr>
        <p:blipFill rotWithShape="1">
          <a:blip r:embed="rId4">
            <a:alphaModFix/>
          </a:blip>
          <a:srcRect b="0" l="0" r="18032" t="0"/>
          <a:stretch/>
        </p:blipFill>
        <p:spPr>
          <a:xfrm>
            <a:off x="5642400" y="1363200"/>
            <a:ext cx="3375675" cy="2663725"/>
          </a:xfrm>
          <a:prstGeom prst="rect">
            <a:avLst/>
          </a:prstGeom>
          <a:noFill/>
          <a:ln>
            <a:noFill/>
          </a:ln>
        </p:spPr>
      </p:pic>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8" name="Shape 2858"/>
        <p:cNvGrpSpPr/>
        <p:nvPr/>
      </p:nvGrpSpPr>
      <p:grpSpPr>
        <a:xfrm>
          <a:off x="0" y="0"/>
          <a:ext cx="0" cy="0"/>
          <a:chOff x="0" y="0"/>
          <a:chExt cx="0" cy="0"/>
        </a:xfrm>
      </p:grpSpPr>
      <p:sp>
        <p:nvSpPr>
          <p:cNvPr id="2859" name="Google Shape;2859;p36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TurtleBot3 Simulation </a:t>
            </a:r>
            <a:r>
              <a:rPr lang="ko-KR"/>
              <a:t>(Gazebo + Teleoperation)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860" name="Google Shape;2860;p365"/>
          <p:cNvSpPr txBox="1"/>
          <p:nvPr/>
        </p:nvSpPr>
        <p:spPr>
          <a:xfrm>
            <a:off x="450000" y="900000"/>
            <a:ext cx="4590300" cy="4074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FFFFF"/>
                </a:solidFill>
                <a:latin typeface="Calibri"/>
                <a:ea typeface="Calibri"/>
                <a:cs typeface="Calibri"/>
                <a:sym typeface="Calibri"/>
              </a:rPr>
              <a:t>$ ros2 launch turtlebot3_gazebo turtlebot3_world.launch.py</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ros2 launch turtlebot3_bringup rviz2.launch.py</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ros2 run turtlebot3_teleop teleop_keyboard</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(아래와 같이 키보드로 터틀봇3를 제어해 보세요.)</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Moving around:</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        w</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   a    s    d</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        x</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w/x : </a:t>
            </a:r>
            <a:r>
              <a:rPr lang="ko-KR" sz="900">
                <a:solidFill>
                  <a:srgbClr val="FFFFFF"/>
                </a:solidFill>
                <a:latin typeface="Calibri"/>
                <a:ea typeface="Calibri"/>
                <a:cs typeface="Calibri"/>
                <a:sym typeface="Calibri"/>
              </a:rPr>
              <a:t>increase/decrease linear velocity (Burger : ~ 0.22, Waffle and Waffle Pi : ~ 0.26)</a:t>
            </a:r>
            <a:endParaRPr sz="9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a/d : </a:t>
            </a:r>
            <a:r>
              <a:rPr lang="ko-KR" sz="900">
                <a:solidFill>
                  <a:srgbClr val="FFFFFF"/>
                </a:solidFill>
                <a:latin typeface="Calibri"/>
                <a:ea typeface="Calibri"/>
                <a:cs typeface="Calibri"/>
                <a:sym typeface="Calibri"/>
              </a:rPr>
              <a:t>increase/decrease angular velocity (Burger : ~ 2.84, Waffle and Waffle Pi : ~ 1.82)</a:t>
            </a:r>
            <a:endParaRPr sz="9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space key, s : force stop</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CTRL-C to quit</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p:txBody>
      </p:sp>
      <p:pic>
        <p:nvPicPr>
          <p:cNvPr id="2861" name="Google Shape;2861;p365"/>
          <p:cNvPicPr preferRelativeResize="0"/>
          <p:nvPr/>
        </p:nvPicPr>
        <p:blipFill>
          <a:blip r:embed="rId3">
            <a:alphaModFix/>
          </a:blip>
          <a:stretch>
            <a:fillRect/>
          </a:stretch>
        </p:blipFill>
        <p:spPr>
          <a:xfrm>
            <a:off x="5192700" y="876625"/>
            <a:ext cx="3656724" cy="1990849"/>
          </a:xfrm>
          <a:prstGeom prst="rect">
            <a:avLst/>
          </a:prstGeom>
          <a:noFill/>
          <a:ln>
            <a:noFill/>
          </a:ln>
        </p:spPr>
      </p:pic>
      <p:pic>
        <p:nvPicPr>
          <p:cNvPr id="2862" name="Google Shape;2862;p365"/>
          <p:cNvPicPr preferRelativeResize="0"/>
          <p:nvPr/>
        </p:nvPicPr>
        <p:blipFill>
          <a:blip r:embed="rId4">
            <a:alphaModFix/>
          </a:blip>
          <a:stretch>
            <a:fillRect/>
          </a:stretch>
        </p:blipFill>
        <p:spPr>
          <a:xfrm>
            <a:off x="5192700" y="2915975"/>
            <a:ext cx="3656750" cy="1990849"/>
          </a:xfrm>
          <a:prstGeom prst="rect">
            <a:avLst/>
          </a:prstGeom>
          <a:noFill/>
          <a:ln>
            <a:noFill/>
          </a:ln>
        </p:spPr>
      </p:pic>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7" name="Shape 2867"/>
        <p:cNvGrpSpPr/>
        <p:nvPr/>
      </p:nvGrpSpPr>
      <p:grpSpPr>
        <a:xfrm>
          <a:off x="0" y="0"/>
          <a:ext cx="0" cy="0"/>
          <a:chOff x="0" y="0"/>
          <a:chExt cx="0" cy="0"/>
        </a:xfrm>
      </p:grpSpPr>
      <p:sp>
        <p:nvSpPr>
          <p:cNvPr id="2868" name="Google Shape;2868;p36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TurtleBot3 Simulation (</a:t>
            </a:r>
            <a:r>
              <a:rPr lang="ko-KR"/>
              <a:t>Gazebo + </a:t>
            </a:r>
            <a:r>
              <a:rPr lang="ko-KR"/>
              <a:t>SLAM)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869" name="Google Shape;2869;p366"/>
          <p:cNvSpPr txBox="1"/>
          <p:nvPr/>
        </p:nvSpPr>
        <p:spPr>
          <a:xfrm>
            <a:off x="450000" y="900000"/>
            <a:ext cx="4590300" cy="1953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FFFFF"/>
                </a:solidFill>
                <a:latin typeface="Calibri"/>
                <a:ea typeface="Calibri"/>
                <a:cs typeface="Calibri"/>
                <a:sym typeface="Calibri"/>
              </a:rPr>
              <a:t>$ ros2 launch turtlebot3_gazebo turtlebot3_world.launch.py</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ros2 launch turtlebot3_cartographer cartographer.launch.py use_sim_time:=True</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ros2 run turtlebot3_teleop teleop_keyboard</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(키보드 w, a, s, d, x 버튼으로 로봇을 움직이며 지도를 작성하세요.)</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ros2 run nav2_map_server map_saver_cli -f ~/map</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(작성한 지도를 파일 형태로 저장하세요.)</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p:txBody>
      </p:sp>
      <p:pic>
        <p:nvPicPr>
          <p:cNvPr id="2870" name="Google Shape;2870;p366"/>
          <p:cNvPicPr preferRelativeResize="0"/>
          <p:nvPr/>
        </p:nvPicPr>
        <p:blipFill>
          <a:blip r:embed="rId3">
            <a:alphaModFix/>
          </a:blip>
          <a:stretch>
            <a:fillRect/>
          </a:stretch>
        </p:blipFill>
        <p:spPr>
          <a:xfrm>
            <a:off x="5192700" y="876625"/>
            <a:ext cx="3631201" cy="1976948"/>
          </a:xfrm>
          <a:prstGeom prst="rect">
            <a:avLst/>
          </a:prstGeom>
          <a:noFill/>
          <a:ln>
            <a:noFill/>
          </a:ln>
        </p:spPr>
      </p:pic>
      <p:pic>
        <p:nvPicPr>
          <p:cNvPr id="2871" name="Google Shape;2871;p366"/>
          <p:cNvPicPr preferRelativeResize="0"/>
          <p:nvPr/>
        </p:nvPicPr>
        <p:blipFill>
          <a:blip r:embed="rId4">
            <a:alphaModFix/>
          </a:blip>
          <a:stretch>
            <a:fillRect/>
          </a:stretch>
        </p:blipFill>
        <p:spPr>
          <a:xfrm>
            <a:off x="5192700" y="3014150"/>
            <a:ext cx="3631206" cy="1976951"/>
          </a:xfrm>
          <a:prstGeom prst="rect">
            <a:avLst/>
          </a:prstGeom>
          <a:noFill/>
          <a:ln>
            <a:noFill/>
          </a:ln>
        </p:spPr>
      </p:pic>
      <p:pic>
        <p:nvPicPr>
          <p:cNvPr id="2872" name="Google Shape;2872;p366"/>
          <p:cNvPicPr preferRelativeResize="0"/>
          <p:nvPr/>
        </p:nvPicPr>
        <p:blipFill/>
        <p:spPr>
          <a:xfrm>
            <a:off x="858350" y="3029375"/>
            <a:ext cx="3773608" cy="1985098"/>
          </a:xfrm>
          <a:prstGeom prst="rect">
            <a:avLst/>
          </a:prstGeom>
          <a:noFill/>
          <a:ln>
            <a:noFill/>
          </a:ln>
        </p:spPr>
      </p:pic>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sp>
        <p:nvSpPr>
          <p:cNvPr id="2878" name="Google Shape;2878;p36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TurtleBot3 Simulation (</a:t>
            </a:r>
            <a:r>
              <a:rPr lang="ko-KR"/>
              <a:t>Gazebo + </a:t>
            </a:r>
            <a:r>
              <a:rPr lang="ko-KR"/>
              <a:t>Navigation)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879" name="Google Shape;2879;p367"/>
          <p:cNvSpPr txBox="1"/>
          <p:nvPr/>
        </p:nvSpPr>
        <p:spPr>
          <a:xfrm>
            <a:off x="450000" y="900000"/>
            <a:ext cx="4590300" cy="1953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FFFFF"/>
                </a:solidFill>
                <a:latin typeface="Calibri"/>
                <a:ea typeface="Calibri"/>
                <a:cs typeface="Calibri"/>
                <a:sym typeface="Calibri"/>
              </a:rPr>
              <a:t>$ ros2 launch turtlebot3_gazebo turtlebot3_world.launch.py</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ros2 launch turtlebot3_navigation2 navigation2.launch.py use_sim_time:=True map:=$HOME/map.yaml</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(RViz 화면 상단의 2D Pose Estimate 버튼을 눌러 초기 위치를 지정하세요.)</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a:t>
            </a:r>
            <a:r>
              <a:rPr lang="ko-KR" sz="1000">
                <a:solidFill>
                  <a:schemeClr val="lt1"/>
                </a:solidFill>
                <a:latin typeface="Calibri"/>
                <a:ea typeface="Calibri"/>
                <a:cs typeface="Calibri"/>
                <a:sym typeface="Calibri"/>
              </a:rPr>
              <a:t>RViz 화면 상단의 Nav2 Goal 버튼을 눌러 목적지를 지정하세요.</a:t>
            </a:r>
            <a:r>
              <a:rPr lang="ko-KR" sz="1000">
                <a:solidFill>
                  <a:srgbClr val="FFFFFF"/>
                </a:solidFill>
                <a:latin typeface="Calibri"/>
                <a:ea typeface="Calibri"/>
                <a:cs typeface="Calibri"/>
                <a:sym typeface="Calibri"/>
              </a:rPr>
              <a:t>)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p:txBody>
      </p:sp>
      <p:pic>
        <p:nvPicPr>
          <p:cNvPr id="2880" name="Google Shape;2880;p367"/>
          <p:cNvPicPr preferRelativeResize="0"/>
          <p:nvPr/>
        </p:nvPicPr>
        <p:blipFill>
          <a:blip r:embed="rId3">
            <a:alphaModFix/>
          </a:blip>
          <a:stretch>
            <a:fillRect/>
          </a:stretch>
        </p:blipFill>
        <p:spPr>
          <a:xfrm>
            <a:off x="5192700" y="876625"/>
            <a:ext cx="3631201" cy="1976948"/>
          </a:xfrm>
          <a:prstGeom prst="rect">
            <a:avLst/>
          </a:prstGeom>
          <a:noFill/>
          <a:ln>
            <a:noFill/>
          </a:ln>
        </p:spPr>
      </p:pic>
      <p:pic>
        <p:nvPicPr>
          <p:cNvPr id="2881" name="Google Shape;2881;p367"/>
          <p:cNvPicPr preferRelativeResize="0"/>
          <p:nvPr/>
        </p:nvPicPr>
        <p:blipFill>
          <a:blip r:embed="rId4">
            <a:alphaModFix/>
          </a:blip>
          <a:stretch>
            <a:fillRect/>
          </a:stretch>
        </p:blipFill>
        <p:spPr>
          <a:xfrm>
            <a:off x="5192700" y="3014150"/>
            <a:ext cx="3631206" cy="1976951"/>
          </a:xfrm>
          <a:prstGeom prst="rect">
            <a:avLst/>
          </a:prstGeom>
          <a:noFill/>
          <a:ln>
            <a:noFill/>
          </a:ln>
        </p:spPr>
      </p:pic>
      <p:pic>
        <p:nvPicPr>
          <p:cNvPr id="2882" name="Google Shape;2882;p367"/>
          <p:cNvPicPr preferRelativeResize="0"/>
          <p:nvPr/>
        </p:nvPicPr>
        <p:blipFill/>
        <p:spPr>
          <a:xfrm>
            <a:off x="858350" y="3010075"/>
            <a:ext cx="3773608" cy="1985098"/>
          </a:xfrm>
          <a:prstGeom prst="rect">
            <a:avLst/>
          </a:prstGeom>
          <a:noFill/>
          <a:ln>
            <a:noFill/>
          </a:ln>
        </p:spPr>
      </p:pic>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368"/>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889" name="Google Shape;2889;p368"/>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solidFill>
                  <a:schemeClr val="dk1"/>
                </a:solidFill>
                <a:latin typeface="Calibri"/>
                <a:ea typeface="Calibri"/>
                <a:cs typeface="Calibri"/>
                <a:sym typeface="Calibri"/>
              </a:rPr>
              <a:t>Mobile Manipulator</a:t>
            </a:r>
            <a:endParaRPr b="1" sz="36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ko-KR" sz="3600">
                <a:solidFill>
                  <a:schemeClr val="dk1"/>
                </a:solidFill>
                <a:latin typeface="Calibri"/>
                <a:ea typeface="Calibri"/>
                <a:cs typeface="Calibri"/>
                <a:sym typeface="Calibri"/>
              </a:rPr>
              <a:t>: TurtleBot3 + OpenManipulator-X</a:t>
            </a:r>
            <a:endParaRPr b="1" sz="3600">
              <a:latin typeface="Calibri"/>
              <a:ea typeface="Calibri"/>
              <a:cs typeface="Calibri"/>
              <a:sym typeface="Calibri"/>
            </a:endParaRPr>
          </a:p>
          <a:p>
            <a:pPr indent="0" lvl="0" marL="0" rtl="0" algn="ctr">
              <a:spcBef>
                <a:spcPts val="0"/>
              </a:spcBef>
              <a:spcAft>
                <a:spcPts val="0"/>
              </a:spcAft>
              <a:buNone/>
            </a:pPr>
            <a:r>
              <a:rPr b="1" lang="ko-KR" sz="3600">
                <a:latin typeface="Calibri"/>
                <a:ea typeface="Calibri"/>
                <a:cs typeface="Calibri"/>
                <a:sym typeface="Calibri"/>
              </a:rPr>
              <a:t>(</a:t>
            </a:r>
            <a:r>
              <a:rPr b="1" lang="ko-KR" sz="3600">
                <a:latin typeface="Calibri"/>
                <a:ea typeface="Calibri"/>
                <a:cs typeface="Calibri"/>
                <a:sym typeface="Calibri"/>
              </a:rPr>
              <a:t>Manipulation)</a:t>
            </a:r>
            <a:endParaRPr b="1" sz="3600">
              <a:latin typeface="Calibri"/>
              <a:ea typeface="Calibri"/>
              <a:cs typeface="Calibri"/>
              <a:sym typeface="Calibri"/>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4" name="Shape 2894"/>
        <p:cNvGrpSpPr/>
        <p:nvPr/>
      </p:nvGrpSpPr>
      <p:grpSpPr>
        <a:xfrm>
          <a:off x="0" y="0"/>
          <a:ext cx="0" cy="0"/>
          <a:chOff x="0" y="0"/>
          <a:chExt cx="0" cy="0"/>
        </a:xfrm>
      </p:grpSpPr>
      <p:sp>
        <p:nvSpPr>
          <p:cNvPr id="2895" name="Google Shape;2895;p36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TurtleBot3 Manipulation 패키지 사용을 위한 </a:t>
            </a:r>
            <a:r>
              <a:rPr lang="ko-KR"/>
              <a:t>준비 과정</a:t>
            </a:r>
            <a:endParaRPr/>
          </a:p>
          <a:p>
            <a:pPr indent="0" lvl="0" marL="0" rtl="0" algn="l">
              <a:spcBef>
                <a:spcPts val="0"/>
              </a:spcBef>
              <a:spcAft>
                <a:spcPts val="0"/>
              </a:spcAft>
              <a:buNone/>
            </a:pPr>
            <a:r>
              <a:t/>
            </a:r>
            <a:endParaRPr/>
          </a:p>
        </p:txBody>
      </p:sp>
      <p:sp>
        <p:nvSpPr>
          <p:cNvPr id="2896" name="Google Shape;2896;p369"/>
          <p:cNvSpPr txBox="1"/>
          <p:nvPr/>
        </p:nvSpPr>
        <p:spPr>
          <a:xfrm>
            <a:off x="450000" y="900000"/>
            <a:ext cx="5040000" cy="40746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FFFFF"/>
                </a:solidFill>
                <a:latin typeface="Calibri"/>
                <a:ea typeface="Calibri"/>
                <a:cs typeface="Calibri"/>
                <a:sym typeface="Calibri"/>
              </a:rPr>
              <a:t>$ sudo apt install ros-humble-dynamixel-sdk ros-humble-ros2-control ros-humble-ros2-controllers ros-humble-gripper-controllers ros-humble-moveit ros-humble-moveit-servo</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cd ~/turtlebot3_ws/src/</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git clone -b humble-teleop https://github.com/ROBOTIS-GIT/turtlebot3_manipulation.git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cd ~/turtlebot3_ws &amp;&amp; colcon build --symlink-install</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chemeClr val="lt1"/>
                </a:solidFill>
                <a:latin typeface="Calibri"/>
                <a:ea typeface="Calibri"/>
                <a:cs typeface="Calibri"/>
                <a:sym typeface="Calibri"/>
              </a:rPr>
              <a:t>$ source ~/.bashrc</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chemeClr val="lt1"/>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(의존성 이슈 발생 시)</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cd ~/turtlebot3_ws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chemeClr val="lt1"/>
                </a:solidFill>
                <a:latin typeface="Calibri"/>
                <a:ea typeface="Calibri"/>
                <a:cs typeface="Calibri"/>
                <a:sym typeface="Calibri"/>
              </a:rPr>
              <a:t>$ </a:t>
            </a:r>
            <a:r>
              <a:rPr lang="ko-KR" sz="1000">
                <a:solidFill>
                  <a:srgbClr val="FFFFFF"/>
                </a:solidFill>
                <a:latin typeface="Calibri"/>
                <a:ea typeface="Calibri"/>
                <a:cs typeface="Calibri"/>
                <a:sym typeface="Calibri"/>
              </a:rPr>
              <a:t>sudo rosdep init</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chemeClr val="lt1"/>
                </a:solidFill>
                <a:latin typeface="Calibri"/>
                <a:ea typeface="Calibri"/>
                <a:cs typeface="Calibri"/>
                <a:sym typeface="Calibri"/>
              </a:rPr>
              <a:t>$ </a:t>
            </a:r>
            <a:r>
              <a:rPr lang="ko-KR" sz="1000">
                <a:solidFill>
                  <a:srgbClr val="FFFFFF"/>
                </a:solidFill>
                <a:latin typeface="Calibri"/>
                <a:ea typeface="Calibri"/>
                <a:cs typeface="Calibri"/>
                <a:sym typeface="Calibri"/>
              </a:rPr>
              <a:t>rosdep update</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chemeClr val="lt1"/>
                </a:solidFill>
                <a:latin typeface="Calibri"/>
                <a:ea typeface="Calibri"/>
                <a:cs typeface="Calibri"/>
                <a:sym typeface="Calibri"/>
              </a:rPr>
              <a:t>$ </a:t>
            </a:r>
            <a:r>
              <a:rPr lang="ko-KR" sz="1000">
                <a:solidFill>
                  <a:srgbClr val="FFFFFF"/>
                </a:solidFill>
                <a:latin typeface="Calibri"/>
                <a:ea typeface="Calibri"/>
                <a:cs typeface="Calibri"/>
                <a:sym typeface="Calibri"/>
              </a:rPr>
              <a:t>rosdep install --from-paths src --ignore-src -r -y</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p:txBody>
      </p:sp>
      <p:sp>
        <p:nvSpPr>
          <p:cNvPr id="2897" name="Google Shape;2897;p369"/>
          <p:cNvSpPr txBox="1"/>
          <p:nvPr/>
        </p:nvSpPr>
        <p:spPr>
          <a:xfrm>
            <a:off x="5609475" y="9000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u="sng">
                <a:solidFill>
                  <a:schemeClr val="hlink"/>
                </a:solidFill>
                <a:latin typeface="Calibri"/>
                <a:ea typeface="Calibri"/>
                <a:cs typeface="Calibri"/>
                <a:sym typeface="Calibri"/>
                <a:hlinkClick r:id="rId3"/>
              </a:rPr>
              <a:t>http://turtlebot3.robotis.com/</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pic>
        <p:nvPicPr>
          <p:cNvPr id="2898" name="Google Shape;2898;p369"/>
          <p:cNvPicPr preferRelativeResize="0"/>
          <p:nvPr/>
        </p:nvPicPr>
        <p:blipFill>
          <a:blip r:embed="rId4">
            <a:alphaModFix/>
          </a:blip>
          <a:stretch>
            <a:fillRect/>
          </a:stretch>
        </p:blipFill>
        <p:spPr>
          <a:xfrm>
            <a:off x="5807925" y="1373025"/>
            <a:ext cx="2603095" cy="3323100"/>
          </a:xfrm>
          <a:prstGeom prst="rect">
            <a:avLst/>
          </a:prstGeom>
          <a:noFill/>
          <a:ln>
            <a:noFill/>
          </a:ln>
        </p:spPr>
      </p:pic>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3" name="Shape 2903"/>
        <p:cNvGrpSpPr/>
        <p:nvPr/>
      </p:nvGrpSpPr>
      <p:grpSpPr>
        <a:xfrm>
          <a:off x="0" y="0"/>
          <a:ext cx="0" cy="0"/>
          <a:chOff x="0" y="0"/>
          <a:chExt cx="0" cy="0"/>
        </a:xfrm>
      </p:grpSpPr>
      <p:sp>
        <p:nvSpPr>
          <p:cNvPr id="2904" name="Google Shape;2904;p37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TurtleBot3 Manipulation (Gazebo + Teleoperation)</a:t>
            </a:r>
            <a:endParaRPr/>
          </a:p>
        </p:txBody>
      </p:sp>
      <p:sp>
        <p:nvSpPr>
          <p:cNvPr id="2905" name="Google Shape;2905;p370"/>
          <p:cNvSpPr txBox="1"/>
          <p:nvPr/>
        </p:nvSpPr>
        <p:spPr>
          <a:xfrm>
            <a:off x="450000" y="900000"/>
            <a:ext cx="5040000" cy="3893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FFFFF"/>
                </a:solidFill>
                <a:latin typeface="Calibri"/>
                <a:ea typeface="Calibri"/>
                <a:cs typeface="Calibri"/>
                <a:sym typeface="Calibri"/>
              </a:rPr>
              <a:t>$ ros2 launch turtlebot3_manipulation_bringup gazebo.launch.py</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rgbClr val="FFFFFF"/>
                </a:solidFill>
                <a:latin typeface="Calibri"/>
                <a:ea typeface="Calibri"/>
                <a:cs typeface="Calibri"/>
                <a:sym typeface="Calibri"/>
              </a:rPr>
              <a:t>$ ros2 launch turtlebot3_manipulation_moveit_config servo.launch.py</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chemeClr val="lt1"/>
                </a:solidFill>
                <a:latin typeface="Calibri"/>
                <a:ea typeface="Calibri"/>
                <a:cs typeface="Calibri"/>
                <a:sym typeface="Calibri"/>
              </a:rPr>
              <a:t>$ </a:t>
            </a:r>
            <a:r>
              <a:rPr lang="ko-KR" sz="1000">
                <a:solidFill>
                  <a:srgbClr val="FFFFFF"/>
                </a:solidFill>
                <a:latin typeface="Calibri"/>
                <a:ea typeface="Calibri"/>
                <a:cs typeface="Calibri"/>
                <a:sym typeface="Calibri"/>
              </a:rPr>
              <a:t>ros2 run turtlebot3_manipulation_teleop turtlebot3_manipulation_teleop</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(아래와 같이 키보드로 터틀봇3와 매니퓰레이터를 제어해 보세요.)</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Joint Control Keys:</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1/q: Joint1 +/-</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2/w: Joint2 +/-</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3/e: Joint3 +/-</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4/r: Joint4 +/-</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Use o|p to open/close the gripper.</a:t>
            </a:r>
            <a:endParaRPr sz="900">
              <a:solidFill>
                <a:srgbClr val="FFFFFF"/>
              </a:solidFill>
              <a:latin typeface="Calibri"/>
              <a:ea typeface="Calibri"/>
              <a:cs typeface="Calibri"/>
              <a:sym typeface="Calibri"/>
            </a:endParaRPr>
          </a:p>
          <a:p>
            <a:pPr indent="0" lvl="0" marL="0" rtl="0" algn="l">
              <a:spcBef>
                <a:spcPts val="0"/>
              </a:spcBef>
              <a:spcAft>
                <a:spcPts val="0"/>
              </a:spcAft>
              <a:buNone/>
            </a:pPr>
            <a:r>
              <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Command Control Keys:</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i: Move up</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k: Move down</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l: Move right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j: Move left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  space bar: Move stop</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a:t>
            </a:r>
            <a:endParaRPr sz="900">
              <a:solidFill>
                <a:srgbClr val="FFFFFF"/>
              </a:solidFill>
              <a:latin typeface="Calibri"/>
              <a:ea typeface="Calibri"/>
              <a:cs typeface="Calibri"/>
              <a:sym typeface="Calibri"/>
            </a:endParaRPr>
          </a:p>
          <a:p>
            <a:pPr indent="0" lvl="0" marL="0" rtl="0" algn="l">
              <a:spcBef>
                <a:spcPts val="0"/>
              </a:spcBef>
              <a:spcAft>
                <a:spcPts val="0"/>
              </a:spcAft>
              <a:buNone/>
            </a:pPr>
            <a:r>
              <a:rPr lang="ko-KR" sz="900">
                <a:solidFill>
                  <a:srgbClr val="FFFFFF"/>
                </a:solidFill>
                <a:latin typeface="Calibri"/>
                <a:ea typeface="Calibri"/>
                <a:cs typeface="Calibri"/>
                <a:sym typeface="Calibri"/>
              </a:rPr>
              <a:t>'ESC' to quit.</a:t>
            </a:r>
            <a:endParaRPr sz="900">
              <a:solidFill>
                <a:srgbClr val="FFFFFF"/>
              </a:solidFill>
              <a:latin typeface="Calibri"/>
              <a:ea typeface="Calibri"/>
              <a:cs typeface="Calibri"/>
              <a:sym typeface="Calibri"/>
            </a:endParaRPr>
          </a:p>
          <a:p>
            <a:pPr indent="0" lvl="0" marL="0" rtl="0" algn="l">
              <a:spcBef>
                <a:spcPts val="0"/>
              </a:spcBef>
              <a:spcAft>
                <a:spcPts val="0"/>
              </a:spcAft>
              <a:buNone/>
            </a:pPr>
            <a:r>
              <a:t/>
            </a:r>
            <a:endParaRPr sz="900">
              <a:solidFill>
                <a:srgbClr val="FFFFFF"/>
              </a:solidFill>
              <a:latin typeface="Calibri"/>
              <a:ea typeface="Calibri"/>
              <a:cs typeface="Calibri"/>
              <a:sym typeface="Calibri"/>
            </a:endParaRPr>
          </a:p>
          <a:p>
            <a:pPr indent="0" lvl="0" marL="0" rtl="0" algn="l">
              <a:spcBef>
                <a:spcPts val="0"/>
              </a:spcBef>
              <a:spcAft>
                <a:spcPts val="0"/>
              </a:spcAft>
              <a:buNone/>
            </a:pPr>
            <a:r>
              <a:t/>
            </a:r>
            <a:endParaRPr sz="9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p:txBody>
      </p:sp>
      <p:pic>
        <p:nvPicPr>
          <p:cNvPr id="2906" name="Google Shape;2906;p370"/>
          <p:cNvPicPr preferRelativeResize="0"/>
          <p:nvPr/>
        </p:nvPicPr>
        <p:blipFill rotWithShape="1">
          <a:blip r:embed="rId3">
            <a:alphaModFix/>
          </a:blip>
          <a:srcRect b="0" l="0" r="6585" t="0"/>
          <a:stretch/>
        </p:blipFill>
        <p:spPr>
          <a:xfrm>
            <a:off x="5524925" y="900000"/>
            <a:ext cx="3460326" cy="1890154"/>
          </a:xfrm>
          <a:prstGeom prst="rect">
            <a:avLst/>
          </a:prstGeom>
          <a:noFill/>
          <a:ln>
            <a:noFill/>
          </a:ln>
        </p:spPr>
      </p:pic>
      <p:pic>
        <p:nvPicPr>
          <p:cNvPr id="2907" name="Google Shape;2907;p370"/>
          <p:cNvPicPr preferRelativeResize="0"/>
          <p:nvPr/>
        </p:nvPicPr>
        <p:blipFill/>
        <p:spPr>
          <a:xfrm>
            <a:off x="5524925" y="2898925"/>
            <a:ext cx="3460323" cy="1820309"/>
          </a:xfrm>
          <a:prstGeom prst="rect">
            <a:avLst/>
          </a:prstGeom>
          <a:noFill/>
          <a:ln>
            <a:noFill/>
          </a:ln>
        </p:spPr>
      </p:pic>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p37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TurtleBot3 Manipulation (Gazebo + </a:t>
            </a:r>
            <a:r>
              <a:rPr lang="ko-KR"/>
              <a:t>MoveIt</a:t>
            </a:r>
            <a:r>
              <a:rPr lang="ko-KR"/>
              <a:t>)</a:t>
            </a:r>
            <a:endParaRPr/>
          </a:p>
        </p:txBody>
      </p:sp>
      <p:sp>
        <p:nvSpPr>
          <p:cNvPr id="2914" name="Google Shape;2914;p371"/>
          <p:cNvSpPr txBox="1"/>
          <p:nvPr/>
        </p:nvSpPr>
        <p:spPr>
          <a:xfrm>
            <a:off x="450000" y="900000"/>
            <a:ext cx="5040000" cy="1133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000">
                <a:solidFill>
                  <a:srgbClr val="FFFFFF"/>
                </a:solidFill>
                <a:latin typeface="Calibri"/>
                <a:ea typeface="Calibri"/>
                <a:cs typeface="Calibri"/>
                <a:sym typeface="Calibri"/>
              </a:rPr>
              <a:t>$ ros2 launch turtlebot3_manipulation_bringup gazebo.launch.py</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ko-KR" sz="1000">
                <a:solidFill>
                  <a:schemeClr val="lt1"/>
                </a:solidFill>
                <a:latin typeface="Calibri"/>
                <a:ea typeface="Calibri"/>
                <a:cs typeface="Calibri"/>
                <a:sym typeface="Calibri"/>
              </a:rPr>
              <a:t>$ </a:t>
            </a:r>
            <a:r>
              <a:rPr lang="ko-KR" sz="1000">
                <a:solidFill>
                  <a:srgbClr val="FFFFFF"/>
                </a:solidFill>
                <a:latin typeface="Calibri"/>
                <a:ea typeface="Calibri"/>
                <a:cs typeface="Calibri"/>
                <a:sym typeface="Calibri"/>
              </a:rPr>
              <a:t>ros2 launch turtlebot3_manipulation_moveit_config moveit_core.launch.py </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000">
                <a:solidFill>
                  <a:srgbClr val="FFFFFF"/>
                </a:solidFill>
                <a:latin typeface="Calibri"/>
                <a:ea typeface="Calibri"/>
                <a:cs typeface="Calibri"/>
                <a:sym typeface="Calibri"/>
              </a:rPr>
              <a:t>(RViz에 추가한 MoveIt의 MotionPlanning 툴을 활용하여 매니퓰레이터를 제어해보세요.)</a:t>
            </a:r>
            <a:endParaRPr sz="1000">
              <a:solidFill>
                <a:srgbClr val="FFFFFF"/>
              </a:solidFill>
              <a:latin typeface="Calibri"/>
              <a:ea typeface="Calibri"/>
              <a:cs typeface="Calibri"/>
              <a:sym typeface="Calibri"/>
            </a:endParaRPr>
          </a:p>
          <a:p>
            <a:pPr indent="0" lvl="0" marL="0" rtl="0" algn="l">
              <a:spcBef>
                <a:spcPts val="0"/>
              </a:spcBef>
              <a:spcAft>
                <a:spcPts val="0"/>
              </a:spcAft>
              <a:buNone/>
            </a:pPr>
            <a:r>
              <a:t/>
            </a:r>
            <a:endParaRPr sz="900">
              <a:solidFill>
                <a:srgbClr val="FFFFFF"/>
              </a:solidFill>
              <a:latin typeface="Calibri"/>
              <a:ea typeface="Calibri"/>
              <a:cs typeface="Calibri"/>
              <a:sym typeface="Calibri"/>
            </a:endParaRPr>
          </a:p>
          <a:p>
            <a:pPr indent="0" lvl="0" marL="0" rtl="0" algn="l">
              <a:spcBef>
                <a:spcPts val="0"/>
              </a:spcBef>
              <a:spcAft>
                <a:spcPts val="0"/>
              </a:spcAft>
              <a:buNone/>
            </a:pPr>
            <a:r>
              <a:t/>
            </a:r>
            <a:endParaRPr sz="900">
              <a:solidFill>
                <a:srgbClr val="FFFFFF"/>
              </a:solidFill>
              <a:latin typeface="Calibri"/>
              <a:ea typeface="Calibri"/>
              <a:cs typeface="Calibri"/>
              <a:sym typeface="Calibri"/>
            </a:endParaRPr>
          </a:p>
          <a:p>
            <a:pPr indent="0" lvl="0" marL="0" rtl="0" algn="l">
              <a:spcBef>
                <a:spcPts val="0"/>
              </a:spcBef>
              <a:spcAft>
                <a:spcPts val="0"/>
              </a:spcAft>
              <a:buNone/>
            </a:pPr>
            <a:r>
              <a:t/>
            </a:r>
            <a:endParaRPr sz="1000">
              <a:solidFill>
                <a:srgbClr val="FFFFFF"/>
              </a:solidFill>
              <a:latin typeface="Calibri"/>
              <a:ea typeface="Calibri"/>
              <a:cs typeface="Calibri"/>
              <a:sym typeface="Calibri"/>
            </a:endParaRPr>
          </a:p>
        </p:txBody>
      </p:sp>
      <p:pic>
        <p:nvPicPr>
          <p:cNvPr id="2915" name="Google Shape;2915;p371"/>
          <p:cNvPicPr preferRelativeResize="0"/>
          <p:nvPr/>
        </p:nvPicPr>
        <p:blipFill>
          <a:blip r:embed="rId3">
            <a:alphaModFix/>
          </a:blip>
          <a:stretch>
            <a:fillRect/>
          </a:stretch>
        </p:blipFill>
        <p:spPr>
          <a:xfrm>
            <a:off x="5562321" y="2919415"/>
            <a:ext cx="3429279" cy="1867015"/>
          </a:xfrm>
          <a:prstGeom prst="rect">
            <a:avLst/>
          </a:prstGeom>
          <a:noFill/>
          <a:ln>
            <a:noFill/>
          </a:ln>
        </p:spPr>
      </p:pic>
      <p:pic>
        <p:nvPicPr>
          <p:cNvPr id="2916" name="Google Shape;2916;p371"/>
          <p:cNvPicPr preferRelativeResize="0"/>
          <p:nvPr/>
        </p:nvPicPr>
        <p:blipFill/>
        <p:spPr>
          <a:xfrm>
            <a:off x="450000" y="2185800"/>
            <a:ext cx="4959924" cy="2609150"/>
          </a:xfrm>
          <a:prstGeom prst="rect">
            <a:avLst/>
          </a:prstGeom>
          <a:noFill/>
          <a:ln>
            <a:noFill/>
          </a:ln>
        </p:spPr>
      </p:pic>
      <p:pic>
        <p:nvPicPr>
          <p:cNvPr id="2917" name="Google Shape;2917;p371"/>
          <p:cNvPicPr preferRelativeResize="0"/>
          <p:nvPr/>
        </p:nvPicPr>
        <p:blipFill>
          <a:blip r:embed="rId4">
            <a:alphaModFix/>
          </a:blip>
          <a:stretch>
            <a:fillRect/>
          </a:stretch>
        </p:blipFill>
        <p:spPr>
          <a:xfrm>
            <a:off x="5562325" y="876625"/>
            <a:ext cx="3429274" cy="18670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1과 2의 차이점</a:t>
            </a:r>
            <a:endParaRPr/>
          </a:p>
        </p:txBody>
      </p:sp>
      <p:pic>
        <p:nvPicPr>
          <p:cNvPr id="354" name="Google Shape;354;p48"/>
          <p:cNvPicPr preferRelativeResize="0"/>
          <p:nvPr/>
        </p:nvPicPr>
        <p:blipFill>
          <a:blip r:embed="rId3">
            <a:alphaModFix/>
          </a:blip>
          <a:stretch>
            <a:fillRect/>
          </a:stretch>
        </p:blipFill>
        <p:spPr>
          <a:xfrm>
            <a:off x="1713899" y="819313"/>
            <a:ext cx="5716202" cy="4114475"/>
          </a:xfrm>
          <a:prstGeom prst="rect">
            <a:avLst/>
          </a:prstGeom>
          <a:noFill/>
          <a:ln>
            <a:noFill/>
          </a:ln>
        </p:spPr>
      </p:pic>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2" name="Shape 2922"/>
        <p:cNvGrpSpPr/>
        <p:nvPr/>
      </p:nvGrpSpPr>
      <p:grpSpPr>
        <a:xfrm>
          <a:off x="0" y="0"/>
          <a:ext cx="0" cy="0"/>
          <a:chOff x="0" y="0"/>
          <a:chExt cx="0" cy="0"/>
        </a:xfrm>
      </p:grpSpPr>
      <p:sp>
        <p:nvSpPr>
          <p:cNvPr id="2923" name="Google Shape;2923;p372"/>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924" name="Google Shape;2924;p372"/>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solidFill>
                  <a:schemeClr val="dk1"/>
                </a:solidFill>
                <a:latin typeface="Calibri"/>
                <a:ea typeface="Calibri"/>
                <a:cs typeface="Calibri"/>
                <a:sym typeface="Calibri"/>
              </a:rPr>
              <a:t>Manipulator: OpenManipulator-Y</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rPr b="1" lang="ko-KR" sz="3600">
                <a:solidFill>
                  <a:schemeClr val="dk1"/>
                </a:solidFill>
                <a:latin typeface="Calibri"/>
                <a:ea typeface="Calibri"/>
                <a:cs typeface="Calibri"/>
                <a:sym typeface="Calibri"/>
              </a:rPr>
              <a:t>(Manipulation)</a:t>
            </a:r>
            <a:endParaRPr b="1" sz="3600">
              <a:solidFill>
                <a:schemeClr val="dk1"/>
              </a:solidFill>
              <a:latin typeface="Calibri"/>
              <a:ea typeface="Calibri"/>
              <a:cs typeface="Calibri"/>
              <a:sym typeface="Calibri"/>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
        <p:nvSpPr>
          <p:cNvPr id="2930" name="Google Shape;2930;p37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OpenManipulator-Y</a:t>
            </a:r>
            <a:endParaRPr/>
          </a:p>
        </p:txBody>
      </p:sp>
      <p:sp>
        <p:nvSpPr>
          <p:cNvPr id="2931" name="Google Shape;2931;p373"/>
          <p:cNvSpPr txBox="1"/>
          <p:nvPr>
            <p:ph idx="1" type="body"/>
          </p:nvPr>
        </p:nvSpPr>
        <p:spPr>
          <a:xfrm>
            <a:off x="372604" y="8774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a:t>(TBD)</a:t>
            </a:r>
            <a:endParaRPr/>
          </a:p>
        </p:txBody>
      </p:sp>
      <p:pic>
        <p:nvPicPr>
          <p:cNvPr id="2932" name="Google Shape;2932;p373"/>
          <p:cNvPicPr preferRelativeResize="0"/>
          <p:nvPr/>
        </p:nvPicPr>
        <p:blipFill rotWithShape="1">
          <a:blip r:embed="rId3">
            <a:alphaModFix/>
          </a:blip>
          <a:srcRect b="0" l="28740" r="26987" t="0"/>
          <a:stretch/>
        </p:blipFill>
        <p:spPr>
          <a:xfrm>
            <a:off x="3180863" y="833787"/>
            <a:ext cx="2782275" cy="4207027"/>
          </a:xfrm>
          <a:prstGeom prst="rect">
            <a:avLst/>
          </a:prstGeom>
          <a:noFill/>
          <a:ln>
            <a:noFill/>
          </a:ln>
        </p:spPr>
      </p:pic>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sp>
        <p:nvSpPr>
          <p:cNvPr id="2938" name="Google Shape;2938;p374"/>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2939" name="Google Shape;2939;p374"/>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 Tips</a:t>
            </a:r>
            <a:endParaRPr b="1" sz="3600">
              <a:latin typeface="Calibri"/>
              <a:ea typeface="Calibri"/>
              <a:cs typeface="Calibri"/>
              <a:sym typeface="Calibri"/>
            </a:endParaRPr>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4" name="Shape 2944"/>
        <p:cNvGrpSpPr/>
        <p:nvPr/>
      </p:nvGrpSpPr>
      <p:grpSpPr>
        <a:xfrm>
          <a:off x="0" y="0"/>
          <a:ext cx="0" cy="0"/>
          <a:chOff x="0" y="0"/>
          <a:chExt cx="0" cy="0"/>
        </a:xfrm>
      </p:grpSpPr>
      <p:sp>
        <p:nvSpPr>
          <p:cNvPr id="2945" name="Google Shape;2945;p37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설정 스크립트 (setup script)</a:t>
            </a:r>
            <a:endParaRPr/>
          </a:p>
        </p:txBody>
      </p:sp>
      <p:sp>
        <p:nvSpPr>
          <p:cNvPr id="2946" name="Google Shape;2946;p37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처음 ROS 2를 사용함에 있어서 가장 놓칠 수 있는 실수는 ROS 2의 설정 스크립트를 사용하지 않고 ROS 2패키지를 찾는다거나 노드를 실행시키는 것이다.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새로운 패키지를 빌드하였다면 잊지말고 아래의 설정 스크립트를 터미널창에서 실행시키자. 또는 ROS 2 개발 환경 구축 강좌에서 언급한 것처럼 ~/.bashrc 에 저장한 후 사용하도록 하자.</a:t>
            </a:r>
            <a:endParaRPr sz="1400"/>
          </a:p>
        </p:txBody>
      </p:sp>
      <p:sp>
        <p:nvSpPr>
          <p:cNvPr id="2947" name="Google Shape;2947;p375"/>
          <p:cNvSpPr txBox="1"/>
          <p:nvPr/>
        </p:nvSpPr>
        <p:spPr>
          <a:xfrm>
            <a:off x="450000" y="2410200"/>
            <a:ext cx="4680000" cy="36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﻿source ~/robot_ws/install/local_setup.bash</a:t>
            </a:r>
            <a:endParaRPr b="1" sz="1000">
              <a:solidFill>
                <a:schemeClr val="lt1"/>
              </a:solidFill>
              <a:latin typeface="Calibri"/>
              <a:ea typeface="Calibri"/>
              <a:cs typeface="Calibri"/>
              <a:sym typeface="Calibri"/>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sp>
        <p:nvSpPr>
          <p:cNvPr id="2953" name="Google Shape;2953;p37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설정 스크립트 (setup script)</a:t>
            </a:r>
            <a:endParaRPr/>
          </a:p>
        </p:txBody>
      </p:sp>
      <p:sp>
        <p:nvSpPr>
          <p:cNvPr id="2954" name="Google Shape;2954;p37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b="1" lang="ko-KR"/>
              <a:t>underlay</a:t>
            </a:r>
            <a:r>
              <a:rPr lang="ko-KR"/>
              <a:t>와 </a:t>
            </a:r>
            <a:r>
              <a:rPr b="1" lang="ko-KR"/>
              <a:t>overlay</a:t>
            </a:r>
            <a:r>
              <a:rPr lang="ko-KR"/>
              <a:t> </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우선 underlay와 overlay 개념을 알고 넘어가자. 우리가 ROS 2를 바이너리로 설치(binary installation)하게 된다면 /opt/ros/humble/ 라는 설치 폴더에 모든 구성 파일들이 위치하게 될 것이다. 혹은 소스로 빌드하여 설치(source installation)한다면 colcon 워크스페이스를 설정하기 나름이겠지만 ~/</a:t>
            </a:r>
            <a:r>
              <a:rPr lang="ko-KR" sz="1400"/>
              <a:t>ros2_humble</a:t>
            </a:r>
            <a:r>
              <a:rPr lang="ko-KR" sz="1400"/>
              <a:t>/ 으로 사용할 것이다. 이 개발 환경을 ROS 에서는 </a:t>
            </a:r>
            <a:r>
              <a:rPr b="1" lang="ko-KR" sz="1400"/>
              <a:t>underlay</a:t>
            </a:r>
            <a:r>
              <a:rPr lang="ko-KR" sz="1400"/>
              <a:t>라고 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그리고 개발자가 사용하는 워크스페이스가 있다. 예를 들어 ~/robot_ws/ 이라고 로봇 개발용 워크스페이스 하나 사용하고 ~/test_ws 이라고 테스트용 워크스페이스를 지정하여 사용하고 있다고 가정한다면 이 둘의 개발 환경을 ROS에서는 </a:t>
            </a:r>
            <a:r>
              <a:rPr b="1" lang="ko-KR" sz="1400"/>
              <a:t>overlay</a:t>
            </a:r>
            <a:r>
              <a:rPr lang="ko-KR" sz="1400"/>
              <a:t>이라고 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즉, </a:t>
            </a:r>
            <a:r>
              <a:rPr b="1" lang="ko-KR" sz="1400"/>
              <a:t>overlay 개발 환경은 설치된 ROS 패키지들에 의존하기에 underlay 개발 환경에 종속적이게 된다.</a:t>
            </a:r>
            <a:r>
              <a:rPr lang="ko-KR" sz="1400"/>
              <a:t> 그렇기에 설정 스크립트(setup script)라고 하는 setup.bash의 호출 순서 및 사용 방법이 조금씩 달라지게 된다.</a:t>
            </a:r>
            <a:endParaRPr sz="1400"/>
          </a:p>
          <a:p>
            <a:pPr indent="0" lvl="0" marL="0" rtl="0" algn="l">
              <a:spcBef>
                <a:spcPts val="0"/>
              </a:spcBef>
              <a:spcAft>
                <a:spcPts val="0"/>
              </a:spcAft>
              <a:buNone/>
            </a:pPr>
            <a:r>
              <a:t/>
            </a:r>
            <a:endParaRPr sz="1400"/>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9" name="Shape 2959"/>
        <p:cNvGrpSpPr/>
        <p:nvPr/>
      </p:nvGrpSpPr>
      <p:grpSpPr>
        <a:xfrm>
          <a:off x="0" y="0"/>
          <a:ext cx="0" cy="0"/>
          <a:chOff x="0" y="0"/>
          <a:chExt cx="0" cy="0"/>
        </a:xfrm>
      </p:grpSpPr>
      <p:sp>
        <p:nvSpPr>
          <p:cNvPr id="2960" name="Google Shape;2960;p37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설정 스크립트 (setup script)</a:t>
            </a:r>
            <a:endParaRPr/>
          </a:p>
        </p:txBody>
      </p:sp>
      <p:sp>
        <p:nvSpPr>
          <p:cNvPr id="2961" name="Google Shape;2961;p37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b="1" lang="ko-KR"/>
              <a:t>setup.bash</a:t>
            </a:r>
            <a:r>
              <a:rPr lang="ko-KR"/>
              <a:t> 및 </a:t>
            </a:r>
            <a:r>
              <a:rPr b="1" lang="ko-KR"/>
              <a:t>local_setup.bash</a:t>
            </a:r>
            <a:r>
              <a:rPr lang="ko-KR"/>
              <a:t> 사용 방법</a:t>
            </a:r>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setup.bash 및 local_setup.bash 파일은 </a:t>
            </a:r>
            <a:r>
              <a:rPr b="1" lang="ko-KR" sz="1400"/>
              <a:t>설정 스크립트(setup script)</a:t>
            </a:r>
            <a:r>
              <a:rPr lang="ko-KR" sz="1400"/>
              <a:t>라고 부르며 underlay와 overlay 구분없이 모든 워크스페이스에 존재하며 각 설정 스크립트마다 사용 목적이 조금씩 다르다.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ko-KR" sz="1400"/>
              <a:t>local_setup.bash</a:t>
            </a:r>
            <a:r>
              <a:rPr lang="ko-KR" sz="1400"/>
              <a:t> 스크립트는 이 스크립트가 위치해 있는 접두사(prefix) 경로(예: ~/robot_ws/install/)의 모든 패키지에 대한 환경을 설정한다. 이는 </a:t>
            </a:r>
            <a:r>
              <a:rPr b="1" lang="ko-KR" sz="1400"/>
              <a:t>상위 작업 공간에 대한 설정은 포함되어 있지 않는다.</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ko-KR" sz="1400"/>
              <a:t>setup.bash</a:t>
            </a:r>
            <a:r>
              <a:rPr lang="ko-KR" sz="1400"/>
              <a:t> 스크립트는 현재 작업 공간이 빌드될 때 환경에 제공된 다른 모든 작업 공간에 대한 local_setup.bash 스크립트를 포함하고 있다. 즉, </a:t>
            </a:r>
            <a:r>
              <a:rPr b="1" lang="ko-KR" sz="1400"/>
              <a:t>underlay</a:t>
            </a:r>
            <a:r>
              <a:rPr b="1" lang="ko-KR" sz="1400"/>
              <a:t> 개발 환경의 설정 정보까지 포함한다.</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워크스페이스가 하나라면 local_setup.bash 이나 setup.bash 스크립트에는 차이가 없으나 둘 이상이라면 각 목적에 맞게 사용되어야 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예를 들어 유저가 지정한 워크스페이스(예: ~/robot_ws/install) 뿐만 아니라 ROS가 설치된 개발 환경 (예: /opt/ros/humble) 경로를 포함하도록 환경을 설정하려면 유저가 지정한 워크스페이스의 setup.bash (예: ~/robot_ws/install/setup.bash)를 이용하자.</a:t>
            </a:r>
            <a:endParaRPr sz="1400"/>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6" name="Shape 2966"/>
        <p:cNvGrpSpPr/>
        <p:nvPr/>
      </p:nvGrpSpPr>
      <p:grpSpPr>
        <a:xfrm>
          <a:off x="0" y="0"/>
          <a:ext cx="0" cy="0"/>
          <a:chOff x="0" y="0"/>
          <a:chExt cx="0" cy="0"/>
        </a:xfrm>
      </p:grpSpPr>
      <p:sp>
        <p:nvSpPr>
          <p:cNvPr id="2967" name="Google Shape;2967;p37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설정 스크립트 (setup script)</a:t>
            </a:r>
            <a:endParaRPr/>
          </a:p>
        </p:txBody>
      </p:sp>
      <p:sp>
        <p:nvSpPr>
          <p:cNvPr id="2968" name="Google Shape;2968;p37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b="1" lang="ko-KR"/>
              <a:t>setup.bash</a:t>
            </a:r>
            <a:r>
              <a:rPr lang="ko-KR"/>
              <a:t> 및 </a:t>
            </a:r>
            <a:r>
              <a:rPr b="1" lang="ko-KR"/>
              <a:t>local_setup.bash</a:t>
            </a:r>
            <a:r>
              <a:rPr lang="ko-KR"/>
              <a:t> 사용 방법</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이것은 /opt/ros/humble/(local_)setup.bash 을 먼저 소싱한 후, ~/robot_ws/install/local_setup.bash 한것과 동일한 효과입니다.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즉, 간단히 말하면 하기와 같이 underlay 개발 환경의 setup.bash를 우선 소싱한 후 자신의 워크스페이스인 overlay 개발 환경의 local_setup.bash를 소싱하는게 정석이다. 이 두 구문을 ./bashrc 에 넣어두고 사용하면 편하다.</a:t>
            </a:r>
            <a:endParaRPr sz="1400"/>
          </a:p>
          <a:p>
            <a:pPr indent="0" lvl="0" marL="0" rtl="0" algn="l">
              <a:spcBef>
                <a:spcPts val="0"/>
              </a:spcBef>
              <a:spcAft>
                <a:spcPts val="0"/>
              </a:spcAft>
              <a:buNone/>
            </a:pPr>
            <a:r>
              <a:t/>
            </a:r>
            <a:endParaRPr sz="1400"/>
          </a:p>
        </p:txBody>
      </p:sp>
      <p:sp>
        <p:nvSpPr>
          <p:cNvPr id="2969" name="Google Shape;2969;p378"/>
          <p:cNvSpPr txBox="1"/>
          <p:nvPr/>
        </p:nvSpPr>
        <p:spPr>
          <a:xfrm>
            <a:off x="450000" y="2715000"/>
            <a:ext cx="4680000" cy="54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source /opt/ros/humble/setup.bash</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source ~/robot_ws/install/local_setup.bash</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4" name="Shape 2974"/>
        <p:cNvGrpSpPr/>
        <p:nvPr/>
      </p:nvGrpSpPr>
      <p:grpSpPr>
        <a:xfrm>
          <a:off x="0" y="0"/>
          <a:ext cx="0" cy="0"/>
          <a:chOff x="0" y="0"/>
          <a:chExt cx="0" cy="0"/>
        </a:xfrm>
      </p:grpSpPr>
      <p:sp>
        <p:nvSpPr>
          <p:cNvPr id="2975" name="Google Shape;2975;p37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ROS_DOMAIN_ID vs Namespace</a:t>
            </a:r>
            <a:endParaRPr/>
          </a:p>
        </p:txBody>
      </p:sp>
      <p:sp>
        <p:nvSpPr>
          <p:cNvPr id="2976" name="Google Shape;2976;p37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ROS를 사용하면서 동일 네트워크를 다른 사람들과 함께 사용하고 있다면 다른 연구원들이 사용하고 있는 노드에 쉽게 접근 가능하여 데이터를 공유할 수 있게 된다. 이런 기능은 멀티 로봇 제어 및 협업 작업시 매우 편한데 독립적인 작업을 해야할 때에는 이 기능이 역으로 불편할 수 있다. 이를 방지하려면 아래 3가지 방법이 있을 수 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(1) </a:t>
            </a:r>
            <a:r>
              <a:rPr b="1" lang="ko-KR" sz="1400"/>
              <a:t>물리적으로 다른 네트워크</a:t>
            </a:r>
            <a:r>
              <a:rPr lang="ko-KR" sz="1400"/>
              <a:t>를 사용한다. (원천적인 해결방법으로 이게 참으로 속 편하다 ㅎㅎ)</a:t>
            </a:r>
            <a:endParaRPr sz="1400"/>
          </a:p>
          <a:p>
            <a:pPr indent="0" lvl="0" marL="0" rtl="0" algn="l">
              <a:spcBef>
                <a:spcPts val="0"/>
              </a:spcBef>
              <a:spcAft>
                <a:spcPts val="0"/>
              </a:spcAft>
              <a:buClr>
                <a:schemeClr val="dk1"/>
              </a:buClr>
              <a:buSzPts val="1100"/>
              <a:buFont typeface="Arial"/>
              <a:buNone/>
            </a:pPr>
            <a:r>
              <a:rPr lang="ko-KR" sz="1400"/>
              <a:t>(2) </a:t>
            </a:r>
            <a:r>
              <a:rPr b="1" lang="ko-KR" sz="1400"/>
              <a:t>ROS_DOMAIN_ID</a:t>
            </a:r>
            <a:r>
              <a:rPr lang="ko-KR" sz="1400"/>
              <a:t>를 이용하여 DDS의 domain을 변경한다.</a:t>
            </a:r>
            <a:endParaRPr sz="1400"/>
          </a:p>
          <a:p>
            <a:pPr indent="0" lvl="0" marL="0" rtl="0" algn="l">
              <a:spcBef>
                <a:spcPts val="0"/>
              </a:spcBef>
              <a:spcAft>
                <a:spcPts val="0"/>
              </a:spcAft>
              <a:buClr>
                <a:schemeClr val="dk1"/>
              </a:buClr>
              <a:buSzPts val="1100"/>
              <a:buFont typeface="Arial"/>
              <a:buNone/>
            </a:pPr>
            <a:r>
              <a:rPr lang="ko-KR" sz="1400"/>
              <a:t>(3) 각 노드 및 토픽/서비스/액션의 이름을 </a:t>
            </a:r>
            <a:r>
              <a:rPr b="1" lang="ko-KR" sz="1400"/>
              <a:t>Namespace</a:t>
            </a:r>
            <a:r>
              <a:rPr lang="ko-KR" sz="1400"/>
              <a:t>를 통해 변경한다.</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a:t>
            </a:r>
            <a:r>
              <a:rPr b="1" lang="ko-KR" sz="1400"/>
              <a:t>(1) 물리적으로 다른 네트워크를 사용한다.</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독립적인 스위치 허브 및 라우터를 사용하는 것으로 원천적인 해결방법이다. 때론 이 방법이 가장 속 편하다! </a:t>
            </a:r>
            <a:endParaRPr sz="1400"/>
          </a:p>
          <a:p>
            <a:pPr indent="0" lvl="0" marL="0" rtl="0" algn="l">
              <a:spcBef>
                <a:spcPts val="0"/>
              </a:spcBef>
              <a:spcAft>
                <a:spcPts val="0"/>
              </a:spcAft>
              <a:buNone/>
            </a:pPr>
            <a:r>
              <a:t/>
            </a:r>
            <a:endParaRPr sz="1400"/>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1" name="Shape 2981"/>
        <p:cNvGrpSpPr/>
        <p:nvPr/>
      </p:nvGrpSpPr>
      <p:grpSpPr>
        <a:xfrm>
          <a:off x="0" y="0"/>
          <a:ext cx="0" cy="0"/>
          <a:chOff x="0" y="0"/>
          <a:chExt cx="0" cy="0"/>
        </a:xfrm>
      </p:grpSpPr>
      <p:sp>
        <p:nvSpPr>
          <p:cNvPr id="2982" name="Google Shape;2982;p38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ROS_DOMAIN_ID vs Namespace</a:t>
            </a:r>
            <a:endParaRPr/>
          </a:p>
        </p:txBody>
      </p:sp>
      <p:sp>
        <p:nvSpPr>
          <p:cNvPr id="2983" name="Google Shape;2983;p38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a:t>(2) ROS_DOMAIN_ID를 이용하여 DDS의 domain을 변경한다.</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2에서는 DDS의 도입으로 멀티캐스트의 방식을 사용하고 있고 전역 공간이라 불리는 </a:t>
            </a:r>
            <a:r>
              <a:rPr lang="ko-KR" sz="1400" u="sng">
                <a:solidFill>
                  <a:schemeClr val="hlink"/>
                </a:solidFill>
                <a:hlinkClick r:id="rId3"/>
              </a:rPr>
              <a:t>DDS Global Space</a:t>
            </a:r>
            <a:r>
              <a:rPr lang="ko-KR" sz="1400"/>
              <a:t>이라는 공간에 있는 토픽들에 대해 구독 및 발행을 할 수 있게 된다. ROS 2에서는 이 DDS Global Space를 손쉽게 변경하는 방법으로 </a:t>
            </a:r>
            <a:r>
              <a:rPr b="1" lang="ko-KR" sz="1400"/>
              <a:t>ROS_DOMAIN_ID</a:t>
            </a:r>
            <a:r>
              <a:rPr lang="ko-KR" sz="1400"/>
              <a:t> 라는 환경 변수를 두고 있고 각 RMW에서는 이 환경 변수를 참조하여 도메인을 바꾸게 된다.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예를 들어 하기와 같이 각 터미널상에서 각 노드를 실행시켜 보자. `ROS_DOMAIN_ID`을 서로 동일하게 맞춘 talker 노드와 listener 노드만이 연결되어 서로 통신 됨을 확인할 수 있을 것이다. 참고로 `ROS_DOMAIN_ID`은 RMW마다 다르고 기본 운영체제에 따라 다르지만 기본적으로 </a:t>
            </a:r>
            <a:r>
              <a:rPr lang="ko-KR" sz="1400" u="sng">
                <a:solidFill>
                  <a:schemeClr val="hlink"/>
                </a:solidFill>
                <a:hlinkClick r:id="rId4"/>
              </a:rPr>
              <a:t>0에서 101까지의 정수</a:t>
            </a:r>
            <a:r>
              <a:rPr lang="ko-KR" sz="1400"/>
              <a:t>를 사용할 수 있다.</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동일 네트워크를 다른 사람과 쓰고 있다면 이 `ROS_DOMAIN_ID`를 각 멤버들과 상의하여 지정하여 쓰면 된다. 단, 특정 번호 예를들어 행운의 7을 쓰기 위해서 싸우지는 말자! ROS_DOMAIN_ID=7 를 쓴다고 안 돌던 ROS 프로그램이 갑자기 동작하지는 않는다.</a:t>
            </a:r>
            <a:endParaRPr sz="1400"/>
          </a:p>
          <a:p>
            <a:pPr indent="0" lvl="0" marL="0" rtl="0" algn="l">
              <a:spcBef>
                <a:spcPts val="0"/>
              </a:spcBef>
              <a:spcAft>
                <a:spcPts val="0"/>
              </a:spcAft>
              <a:buNone/>
            </a:pPr>
            <a:r>
              <a:t/>
            </a:r>
            <a:endParaRPr sz="1400"/>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sp>
        <p:nvSpPr>
          <p:cNvPr id="2989" name="Google Shape;2989;p38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ROS_DOMAIN_ID vs Namespace</a:t>
            </a:r>
            <a:endParaRPr/>
          </a:p>
        </p:txBody>
      </p:sp>
      <p:sp>
        <p:nvSpPr>
          <p:cNvPr id="2990" name="Google Shape;2990;p381"/>
          <p:cNvSpPr txBox="1"/>
          <p:nvPr/>
        </p:nvSpPr>
        <p:spPr>
          <a:xfrm>
            <a:off x="448250" y="985785"/>
            <a:ext cx="5760000" cy="1296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export</a:t>
            </a:r>
            <a:r>
              <a:rPr b="1" lang="ko-KR" sz="1000">
                <a:solidFill>
                  <a:schemeClr val="lt1"/>
                </a:solidFill>
                <a:latin typeface="Calibri"/>
                <a:ea typeface="Calibri"/>
                <a:cs typeface="Calibri"/>
                <a:sym typeface="Calibri"/>
              </a:rPr>
              <a:t> ROS_DOMAIN_ID=11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talker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2991" name="Google Shape;2991;p381"/>
          <p:cNvSpPr txBox="1"/>
          <p:nvPr/>
        </p:nvSpPr>
        <p:spPr>
          <a:xfrm>
            <a:off x="448250" y="2510376"/>
            <a:ext cx="5760000" cy="744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export</a:t>
            </a:r>
            <a:r>
              <a:rPr b="1" lang="ko-KR" sz="1000">
                <a:solidFill>
                  <a:schemeClr val="lt1"/>
                </a:solidFill>
                <a:latin typeface="Calibri"/>
                <a:ea typeface="Calibri"/>
                <a:cs typeface="Calibri"/>
                <a:sym typeface="Calibri"/>
              </a:rPr>
              <a:t> ROS_DOMAIN_ID=12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listener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(서로 다른 도메인을 사용하고 있기에 아무런 반응이 없을 것이다.)</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2992" name="Google Shape;2992;p381"/>
          <p:cNvSpPr txBox="1"/>
          <p:nvPr/>
        </p:nvSpPr>
        <p:spPr>
          <a:xfrm>
            <a:off x="448250" y="3483274"/>
            <a:ext cx="5760000" cy="1203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export</a:t>
            </a:r>
            <a:r>
              <a:rPr b="1" lang="ko-KR" sz="1000">
                <a:solidFill>
                  <a:schemeClr val="lt1"/>
                </a:solidFill>
                <a:latin typeface="Calibri"/>
                <a:ea typeface="Calibri"/>
                <a:cs typeface="Calibri"/>
                <a:sym typeface="Calibri"/>
              </a:rPr>
              <a:t> ROS_DOMAIN_ID=11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listener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15]</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 Platforms</a:t>
            </a:r>
            <a:endParaRPr/>
          </a:p>
        </p:txBody>
      </p:sp>
      <p:sp>
        <p:nvSpPr>
          <p:cNvPr id="361" name="Google Shape;361;p4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a:solidFill>
                  <a:srgbClr val="4A86E8"/>
                </a:solidFill>
              </a:rPr>
              <a:t>(</a:t>
            </a:r>
            <a:r>
              <a:rPr b="1" lang="ko-KR">
                <a:solidFill>
                  <a:srgbClr val="4A86E8"/>
                </a:solidFill>
              </a:rPr>
              <a:t>1) Platforms</a:t>
            </a:r>
            <a:endParaRPr b="1">
              <a:solidFill>
                <a:srgbClr val="4A86E8"/>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ko-KR" sz="1400"/>
              <a:t>ROS 2부터는 3대 운영체제인 </a:t>
            </a:r>
            <a:r>
              <a:rPr b="1" lang="ko-KR" sz="1400"/>
              <a:t>Linux, Windows, macOS</a:t>
            </a:r>
            <a:r>
              <a:rPr lang="ko-KR" sz="1400"/>
              <a:t>를 모두 지원한다. 이는 바이너리 파일로 설치가 가능하다는 의미로 Windows 사용자가 많은 한국의 경우에는 반가운 소식으로 받아들이는 분들이 많을 것 같다. ROS 2 Jazzy Jalisco 기준으로 보았을 때 Linux는 Ubuntu Noble (24.04), Windows는 Windows 10 버전, macOS는 Mojave (10.14)버전을 지원하고 있다.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Linux의 경우에는 Linux 배포판중 일반 사용자가 가장 많은 Canonical의 Ubuntu 진영에서 </a:t>
            </a:r>
            <a:r>
              <a:rPr lang="ko-KR" sz="1400" u="sng">
                <a:solidFill>
                  <a:schemeClr val="hlink"/>
                </a:solidFill>
                <a:hlinkClick r:id="rId3"/>
              </a:rPr>
              <a:t>ROS 2 TSC</a:t>
            </a:r>
            <a:r>
              <a:rPr lang="ko-KR" sz="1400"/>
              <a:t>로 가입되어 있어서 관련된 내용을 많이 볼 수 있다. 리눅스 이용자라면 Canonical에서 연재 중인 아래 참고 자료 </a:t>
            </a:r>
            <a:r>
              <a:rPr lang="ko-KR" sz="1400" u="sng">
                <a:solidFill>
                  <a:schemeClr val="hlink"/>
                </a:solidFill>
                <a:hlinkClick r:id="rId4"/>
              </a:rPr>
              <a:t>Ubuntu Robotics</a:t>
            </a:r>
            <a:r>
              <a:rPr lang="ko-KR" sz="1400"/>
              <a:t>, </a:t>
            </a:r>
            <a:r>
              <a:rPr lang="ko-KR" sz="1400" u="sng">
                <a:solidFill>
                  <a:schemeClr val="hlink"/>
                </a:solidFill>
                <a:hlinkClick r:id="rId5"/>
              </a:rPr>
              <a:t>Ubuntu Robotics Blogs</a:t>
            </a:r>
            <a:r>
              <a:rPr lang="ko-KR" sz="1400"/>
              <a:t>의 내용을 참고하면 ROS 2 사용에 도움이 될 듯싶다. 그리고 Linux, macOS는 ROS 1 부터 지원하고 있었는데 이번 ROS 2에서는 Microsoft가 ROS 2 TSC로 들어오고 Windows용 패키지 및 테스트, </a:t>
            </a:r>
            <a:r>
              <a:rPr lang="ko-KR" sz="1400" u="sng">
                <a:solidFill>
                  <a:schemeClr val="hlink"/>
                </a:solidFill>
                <a:hlinkClick r:id="rId6"/>
              </a:rPr>
              <a:t>Visual Studio Code Extension for ROS </a:t>
            </a:r>
            <a:r>
              <a:rPr lang="ko-KR" sz="1400"/>
              <a:t>까지 준비하는 등 굉장한 노력을 기울여 Windows 사용자들도 ROS 2를 쉽게 사용할 수 있게 되었다. Windows 사용자라면 </a:t>
            </a:r>
            <a:r>
              <a:rPr lang="ko-KR" sz="1400" u="sng">
                <a:solidFill>
                  <a:schemeClr val="hlink"/>
                </a:solidFill>
                <a:hlinkClick r:id="rId7"/>
              </a:rPr>
              <a:t>Win ROS Landing Page</a:t>
            </a:r>
            <a:r>
              <a:rPr lang="ko-KR" sz="1400"/>
              <a:t>, </a:t>
            </a:r>
            <a:r>
              <a:rPr lang="ko-KR" sz="1400" u="sng">
                <a:solidFill>
                  <a:schemeClr val="hlink"/>
                </a:solidFill>
                <a:hlinkClick r:id="rId8"/>
              </a:rPr>
              <a:t>WSL 2(Windows Subsystem For Linux 2)</a:t>
            </a:r>
            <a:r>
              <a:rPr lang="ko-KR" sz="1400"/>
              <a:t>의 Windows 관련 문서를 참고하기를 추천한다.</a:t>
            </a:r>
            <a:endParaRPr sz="1000">
              <a:solidFill>
                <a:schemeClr val="hlink"/>
              </a:solidFill>
              <a:highlight>
                <a:srgbClr val="FFFFFF"/>
              </a:highlight>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7" name="Shape 2997"/>
        <p:cNvGrpSpPr/>
        <p:nvPr/>
      </p:nvGrpSpPr>
      <p:grpSpPr>
        <a:xfrm>
          <a:off x="0" y="0"/>
          <a:ext cx="0" cy="0"/>
          <a:chOff x="0" y="0"/>
          <a:chExt cx="0" cy="0"/>
        </a:xfrm>
      </p:grpSpPr>
      <p:sp>
        <p:nvSpPr>
          <p:cNvPr id="2998" name="Google Shape;2998;p38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ROS_DOMAIN_ID vs Namespac</a:t>
            </a:r>
            <a:r>
              <a:rPr lang="ko-KR"/>
              <a:t>e</a:t>
            </a:r>
            <a:endParaRPr/>
          </a:p>
        </p:txBody>
      </p:sp>
      <p:sp>
        <p:nvSpPr>
          <p:cNvPr id="2999" name="Google Shape;2999;p38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a:t>(3) 각 노드 및 토픽/서비스/액션의 이름을 Namespace를 통해 변경한다.</a:t>
            </a:r>
            <a:endParaRPr b="1"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ko-KR" sz="1400"/>
              <a:t>ROS 2의 노드는 각 노드별 고유의 이름이 존재한다. 그리고 각 노드에서 사용하는 토픽, 서비스, 액션, 파라미터 또한 고유의 이름이 존재한다. 이러한 고유의 이름을 </a:t>
            </a:r>
            <a:r>
              <a:rPr b="1" lang="ko-KR" sz="1400"/>
              <a:t>Namespace</a:t>
            </a:r>
            <a:r>
              <a:rPr lang="ko-KR" sz="1400"/>
              <a:t>를 통해 바꾸면 독립적으로 자신만의 네트워크 그루핑을 할 수 있다. 이는 각 노드를 실행시킬 때 ROS 변수 중 하나인 </a:t>
            </a:r>
            <a:r>
              <a:rPr b="1" lang="ko-KR" sz="1400"/>
              <a:t>ns </a:t>
            </a:r>
            <a:r>
              <a:rPr lang="ko-KR" sz="1400"/>
              <a:t>(namespace)를 입력하여 변경하는 방법도 있고 launch 파일로 실행시킬 때 </a:t>
            </a:r>
            <a:r>
              <a:rPr b="1" lang="ko-KR" sz="1400"/>
              <a:t>node_namespace</a:t>
            </a:r>
            <a:r>
              <a:rPr lang="ko-KR" sz="1400"/>
              <a:t> 라는 항목을 변경하는 방법이 있다. 오늘은 노드를 실행시킬 때 ROS 변수 중 하나인 ns(namespace)를 입력하는 방법에 대해 알아보자. 하기와 같이 실행하고 rqt_graph를 통해 각 노드 및 토픽명을 확인해보면 다음 그림과 같다.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3000" name="Google Shape;3000;p382"/>
          <p:cNvSpPr txBox="1"/>
          <p:nvPr/>
        </p:nvSpPr>
        <p:spPr>
          <a:xfrm>
            <a:off x="450000" y="2715000"/>
            <a:ext cx="4680000" cy="36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ros2 run turtlesim turtlesim_node</a:t>
            </a:r>
            <a:endParaRPr b="1" sz="1000">
              <a:solidFill>
                <a:schemeClr val="lt1"/>
              </a:solidFill>
              <a:latin typeface="Calibri"/>
              <a:ea typeface="Calibri"/>
              <a:cs typeface="Calibri"/>
              <a:sym typeface="Calibri"/>
            </a:endParaRPr>
          </a:p>
        </p:txBody>
      </p:sp>
      <p:pic>
        <p:nvPicPr>
          <p:cNvPr id="3001" name="Google Shape;3001;p382"/>
          <p:cNvPicPr preferRelativeResize="0"/>
          <p:nvPr/>
        </p:nvPicPr>
        <p:blipFill>
          <a:blip r:embed="rId3">
            <a:alphaModFix/>
          </a:blip>
          <a:stretch>
            <a:fillRect/>
          </a:stretch>
        </p:blipFill>
        <p:spPr>
          <a:xfrm>
            <a:off x="3188663" y="3153875"/>
            <a:ext cx="2766675" cy="1928600"/>
          </a:xfrm>
          <a:prstGeom prst="rect">
            <a:avLst/>
          </a:prstGeom>
          <a:noFill/>
          <a:ln>
            <a:noFill/>
          </a:ln>
        </p:spPr>
      </p:pic>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sp>
        <p:nvSpPr>
          <p:cNvPr id="3007" name="Google Shape;3007;p38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ROS_DOMAIN_ID vs Namespace</a:t>
            </a:r>
            <a:endParaRPr/>
          </a:p>
        </p:txBody>
      </p:sp>
      <p:sp>
        <p:nvSpPr>
          <p:cNvPr id="3008" name="Google Shape;3008;p38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이번에는 ns를 변경하여 동일 노드를 두개 실행시켜보자. 하나는 robot1, 다른 하나는 robot2로 ns를 지정하였더니 rqt_graph에서 보이는 토픽과 노드명 앞에 ns가 붙여져 있는 것을 확인할 수 있다. 이런식으로 노드를 유저가 지정한 namespace로 묶는 방법도 유용할 때가 있다. 단, ns만 바꾼다면 그룹핑만 할뿐 rqt_graph나 node, topic, service, action, parameter 등을 볼때 다른 사람이 사용하고 있는 정보가 모두 보인다는 점을 잊지 말자.</a:t>
            </a:r>
            <a:endParaRPr sz="1400"/>
          </a:p>
        </p:txBody>
      </p:sp>
      <p:sp>
        <p:nvSpPr>
          <p:cNvPr id="3009" name="Google Shape;3009;p383"/>
          <p:cNvSpPr txBox="1"/>
          <p:nvPr/>
        </p:nvSpPr>
        <p:spPr>
          <a:xfrm>
            <a:off x="448250" y="1976380"/>
            <a:ext cx="5760000" cy="669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ros2 run turtlesim turtlesim_node --ros-args -r __ns:=/robot1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ros2 run turtlesim turtlesim_node --ros-args -r __ns:=/robot2</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pic>
        <p:nvPicPr>
          <p:cNvPr id="3010" name="Google Shape;3010;p383"/>
          <p:cNvPicPr preferRelativeResize="0"/>
          <p:nvPr/>
        </p:nvPicPr>
        <p:blipFill>
          <a:blip r:embed="rId3">
            <a:alphaModFix/>
          </a:blip>
          <a:stretch>
            <a:fillRect/>
          </a:stretch>
        </p:blipFill>
        <p:spPr>
          <a:xfrm>
            <a:off x="2804525" y="2748700"/>
            <a:ext cx="3534949" cy="2318525"/>
          </a:xfrm>
          <a:prstGeom prst="rect">
            <a:avLst/>
          </a:prstGeom>
          <a:noFill/>
          <a:ln>
            <a:noFill/>
          </a:ln>
        </p:spPr>
      </p:pic>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sp>
        <p:nvSpPr>
          <p:cNvPr id="3016" name="Google Shape;3016;p38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빌드툴 설정 (</a:t>
            </a:r>
            <a:r>
              <a:rPr lang="ko-KR"/>
              <a:t>colcon_cd)</a:t>
            </a:r>
            <a:endParaRPr/>
          </a:p>
        </p:txBody>
      </p:sp>
      <p:sp>
        <p:nvSpPr>
          <p:cNvPr id="3017" name="Google Shape;3017;p38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터미널창에서 </a:t>
            </a:r>
            <a:r>
              <a:rPr lang="ko-KR" sz="1400" u="sng">
                <a:solidFill>
                  <a:schemeClr val="hlink"/>
                </a:solidFill>
                <a:hlinkClick r:id="rId3"/>
              </a:rPr>
              <a:t>colcon_cd 명령</a:t>
            </a:r>
            <a:r>
              <a:rPr lang="ko-KR" sz="1400"/>
              <a:t>을 사용하면 쉘의 현재 작업 디렉토리를 패키지 디렉토리로 빠르게 변경할 수 있다. ROS 1의 roscd와 비슷한 역할을 하는 ROS 2의 쉘 명령어라고 생각하면 된다.</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이를 사용하기 위해서는 다음과 같은 설정을 ./bashrc에 추가하면 된다. 작업 폴더는 환경마다 다를 수 있는데 기본 작업 폴더를 ~/robot_ws 으로 했던 분들이라면 아래와 같이 _colcon_cd_root 를 지정하는 것도 잊지말자.</a:t>
            </a:r>
            <a:endParaRPr sz="1400"/>
          </a:p>
        </p:txBody>
      </p:sp>
      <p:sp>
        <p:nvSpPr>
          <p:cNvPr id="3018" name="Google Shape;3018;p384"/>
          <p:cNvSpPr txBox="1"/>
          <p:nvPr/>
        </p:nvSpPr>
        <p:spPr>
          <a:xfrm>
            <a:off x="450000" y="1648200"/>
            <a:ext cx="4680000" cy="36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colcon_cd 패키지이름</a:t>
            </a:r>
            <a:endParaRPr b="1" sz="1000">
              <a:solidFill>
                <a:schemeClr val="lt1"/>
              </a:solidFill>
              <a:latin typeface="Calibri"/>
              <a:ea typeface="Calibri"/>
              <a:cs typeface="Calibri"/>
              <a:sym typeface="Calibri"/>
            </a:endParaRPr>
          </a:p>
        </p:txBody>
      </p:sp>
      <p:sp>
        <p:nvSpPr>
          <p:cNvPr id="3019" name="Google Shape;3019;p384"/>
          <p:cNvSpPr txBox="1"/>
          <p:nvPr/>
        </p:nvSpPr>
        <p:spPr>
          <a:xfrm>
            <a:off x="450000" y="3172200"/>
            <a:ext cx="4680000" cy="54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source /usr/share/colcon_cd/function/colcon_cd.sh</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export _colcon_cd_root=~/robot_ws</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4" name="Shape 3024"/>
        <p:cNvGrpSpPr/>
        <p:nvPr/>
      </p:nvGrpSpPr>
      <p:grpSpPr>
        <a:xfrm>
          <a:off x="0" y="0"/>
          <a:ext cx="0" cy="0"/>
          <a:chOff x="0" y="0"/>
          <a:chExt cx="0" cy="0"/>
        </a:xfrm>
      </p:grpSpPr>
      <p:sp>
        <p:nvSpPr>
          <p:cNvPr id="3025" name="Google Shape;3025;p38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colcon과 vcstool 명령어 자동 완성 기능 추가</a:t>
            </a:r>
            <a:endParaRPr/>
          </a:p>
        </p:txBody>
      </p:sp>
      <p:sp>
        <p:nvSpPr>
          <p:cNvPr id="3026" name="Google Shape;3026;p38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"ROS 2의 빌드 시스템과 빌드 툴" 강좌에서 소개하였던 빌드 툴(build tools)인 colcon과 버전 컨트롤 시스템 툴인 vcstool은 다양한 기능을 수행할 수 있는 [verbs]와 [sub-verbs]의 옵션이 있는데 기본 설정으로는 이러한 옵션이 터미널창에서 탭(tab)등의 키(key)로는 자동 완성(auto-completion)되지 않는다. 이 두개의 툴의 자동완성 기능을 사용하려면 홈폴더(~/)의 .bashrc 파일에 아래와 같은 설정을 미리 해두면 매우 편하다. </a:t>
            </a:r>
            <a:endParaRPr sz="1400"/>
          </a:p>
        </p:txBody>
      </p:sp>
      <p:sp>
        <p:nvSpPr>
          <p:cNvPr id="3027" name="Google Shape;3027;p385"/>
          <p:cNvSpPr txBox="1"/>
          <p:nvPr/>
        </p:nvSpPr>
        <p:spPr>
          <a:xfrm>
            <a:off x="448250" y="1976380"/>
            <a:ext cx="5760000" cy="669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source /usr/share/colcon_argcomplete/hook/colcon-argcomplete.bash</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source /usr/share/vcstool-completion/vcs.bash</a:t>
            </a:r>
            <a:endParaRPr b="1" sz="1000">
              <a:solidFill>
                <a:schemeClr val="lt1"/>
              </a:solidFill>
              <a:latin typeface="Calibri"/>
              <a:ea typeface="Calibri"/>
              <a:cs typeface="Calibri"/>
              <a:sym typeface="Calibri"/>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2" name="Shape 3032"/>
        <p:cNvGrpSpPr/>
        <p:nvPr/>
      </p:nvGrpSpPr>
      <p:grpSpPr>
        <a:xfrm>
          <a:off x="0" y="0"/>
          <a:ext cx="0" cy="0"/>
          <a:chOff x="0" y="0"/>
          <a:chExt cx="0" cy="0"/>
        </a:xfrm>
      </p:grpSpPr>
      <p:sp>
        <p:nvSpPr>
          <p:cNvPr id="3033" name="Google Shape;3033;p38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ROS_LOCALHOST_ONLY</a:t>
            </a:r>
            <a:endParaRPr/>
          </a:p>
        </p:txBody>
      </p:sp>
      <p:sp>
        <p:nvSpPr>
          <p:cNvPr id="3034" name="Google Shape;3034;p38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DDS 기반 RMW 구현의 기본 동작은 멀티캐스트를 통해 도달 가능한 모든 노드를 검색하도록 되어 있다. 이는 같은 네트워크를 사용할 때 의도치 않게 같은 네트워크내의 다른 개발자와 DDS로 연결됨에 따라 불편함이 있었다. 이에 위와 같이 </a:t>
            </a:r>
            <a:r>
              <a:rPr b="1" lang="ko-KR" sz="1400"/>
              <a:t>ROS_LOCALHOST_ONLY</a:t>
            </a:r>
            <a:r>
              <a:rPr lang="ko-KR" sz="1400"/>
              <a:t> 환경 변수를 </a:t>
            </a:r>
            <a:r>
              <a:rPr b="1" lang="ko-KR" sz="1400"/>
              <a:t>True</a:t>
            </a:r>
            <a:r>
              <a:rPr lang="ko-KR" sz="1400"/>
              <a:t> 설정하는 것으로 </a:t>
            </a:r>
            <a:r>
              <a:rPr b="1" lang="ko-KR" sz="1400"/>
              <a:t>단일 컴퓨터 안에서만 DDS 사용이 가능하게 된다.</a:t>
            </a:r>
            <a:r>
              <a:rPr lang="ko-KR" sz="1400"/>
              <a:t> 컴퓨터간의 DDS 통신을 방지하기 위해서는 위와 같이 설정하도록 하자.</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 ROS 2 Humble의 다음 버전인 ROS 2 Iron 부터는 ROS_LOCALHOST_ONLY를 더 이상 사용하지 않도록 변경되었다. 대신에 보다 세분화된 옵션을 사용할 수 있는 </a:t>
            </a:r>
            <a:r>
              <a:rPr b="1" lang="ko-KR" sz="1400"/>
              <a:t>ROS_AUTOMATIC_DISCOVERY_RANGE</a:t>
            </a:r>
            <a:r>
              <a:rPr lang="ko-KR" sz="1400"/>
              <a:t> 로 변경되었다. </a:t>
            </a:r>
            <a:r>
              <a:rPr lang="ko-KR" sz="1400" u="sng">
                <a:solidFill>
                  <a:schemeClr val="hlink"/>
                </a:solidFill>
                <a:hlinkClick r:id="rId3"/>
              </a:rPr>
              <a:t>SUBNET, LOCALHOST, OFF, SYSTEM_DEFAULT, ROS_STATIC_PEERS</a:t>
            </a:r>
            <a:r>
              <a:rPr lang="ko-KR" sz="1400"/>
              <a:t> 값으로 세부적으로 설정이 가능합니다. 해당 기능은 추후 ROS 2 Jazzy로의 버전 이전 시 참고하도록 하자.</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3035" name="Google Shape;3035;p386"/>
          <p:cNvSpPr txBox="1"/>
          <p:nvPr/>
        </p:nvSpPr>
        <p:spPr>
          <a:xfrm>
            <a:off x="450000" y="886200"/>
            <a:ext cx="4680000" cy="36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export ROS_LOCALHOST_ONLY=1</a:t>
            </a:r>
            <a:endParaRPr b="1" sz="1000">
              <a:solidFill>
                <a:schemeClr val="lt1"/>
              </a:solidFill>
              <a:latin typeface="Calibri"/>
              <a:ea typeface="Calibri"/>
              <a:cs typeface="Calibri"/>
              <a:sym typeface="Calibri"/>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0" name="Shape 3040"/>
        <p:cNvGrpSpPr/>
        <p:nvPr/>
      </p:nvGrpSpPr>
      <p:grpSpPr>
        <a:xfrm>
          <a:off x="0" y="0"/>
          <a:ext cx="0" cy="0"/>
          <a:chOff x="0" y="0"/>
          <a:chExt cx="0" cy="0"/>
        </a:xfrm>
      </p:grpSpPr>
      <p:sp>
        <p:nvSpPr>
          <p:cNvPr id="3041" name="Google Shape;3041;p38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RCUTILS</a:t>
            </a:r>
            <a:endParaRPr/>
          </a:p>
        </p:txBody>
      </p:sp>
      <p:sp>
        <p:nvSpPr>
          <p:cNvPr id="3042" name="Google Shape;3042;p387"/>
          <p:cNvSpPr txBox="1"/>
          <p:nvPr>
            <p:ph idx="1" type="body"/>
          </p:nvPr>
        </p:nvSpPr>
        <p:spPr>
          <a:xfrm>
            <a:off x="371800" y="1808400"/>
            <a:ext cx="8451300" cy="834000"/>
          </a:xfrm>
          <a:prstGeom prst="rect">
            <a:avLst/>
          </a:prstGeom>
        </p:spPr>
        <p:txBody>
          <a:bodyPr anchorCtr="0" anchor="t" bIns="62200" lIns="62200" spcFirstLastPara="1" rIns="62200" wrap="square" tIns="62200">
            <a:noAutofit/>
          </a:bodyPr>
          <a:lstStyle/>
          <a:p>
            <a:pPr indent="-317500" lvl="0" marL="457200" rtl="0" algn="l">
              <a:spcBef>
                <a:spcPts val="0"/>
              </a:spcBef>
              <a:spcAft>
                <a:spcPts val="0"/>
              </a:spcAft>
              <a:buSzPts val="1400"/>
              <a:buChar char="●"/>
            </a:pPr>
            <a:r>
              <a:rPr b="1" lang="ko-KR" sz="1400" u="sng">
                <a:solidFill>
                  <a:schemeClr val="hlink"/>
                </a:solidFill>
                <a:hlinkClick r:id="rId3"/>
              </a:rPr>
              <a:t>RCUTILS_CONSOLE_OUTPUT_FORMAT</a:t>
            </a:r>
            <a:r>
              <a:rPr lang="ko-KR" sz="1400"/>
              <a:t>: 로그 메시지의 출력 양식 지정</a:t>
            </a:r>
            <a:endParaRPr sz="1400"/>
          </a:p>
          <a:p>
            <a:pPr indent="0" lvl="0" marL="0" rtl="0" algn="l">
              <a:spcBef>
                <a:spcPts val="0"/>
              </a:spcBef>
              <a:spcAft>
                <a:spcPts val="0"/>
              </a:spcAft>
              <a:buNone/>
            </a:pPr>
            <a:r>
              <a:t/>
            </a:r>
            <a:endParaRPr sz="1400"/>
          </a:p>
          <a:p>
            <a:pPr indent="457200" lvl="0" marL="0" rtl="0" algn="l">
              <a:spcBef>
                <a:spcPts val="0"/>
              </a:spcBef>
              <a:spcAft>
                <a:spcPts val="0"/>
              </a:spcAft>
              <a:buNone/>
            </a:pPr>
            <a:r>
              <a:rPr b="1" lang="ko-KR" sz="1400"/>
              <a:t>'[{severity} {time}] [{name}]: {message} ({function_name}() at {file_name}:{line_number})'</a:t>
            </a:r>
            <a:endParaRPr sz="1400"/>
          </a:p>
          <a:p>
            <a:pPr indent="0" lvl="0" marL="0" rtl="0" algn="l">
              <a:spcBef>
                <a:spcPts val="0"/>
              </a:spcBef>
              <a:spcAft>
                <a:spcPts val="0"/>
              </a:spcAft>
              <a:buNone/>
            </a:pPr>
            <a:r>
              <a:t/>
            </a:r>
            <a:endParaRPr sz="1400"/>
          </a:p>
        </p:txBody>
      </p:sp>
      <p:sp>
        <p:nvSpPr>
          <p:cNvPr id="3043" name="Google Shape;3043;p387"/>
          <p:cNvSpPr txBox="1"/>
          <p:nvPr/>
        </p:nvSpPr>
        <p:spPr>
          <a:xfrm>
            <a:off x="450000" y="886200"/>
            <a:ext cx="7920000" cy="756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export RCUTILS_CONSOLE_OUTPUT_FORMAT='[{name}] [{severity}] [{time}]: {message}'</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RCUTILS_COLORIZED_OUTPUT=1</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RCUTILS_LOGGING_USE_STDOUT=0</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RCUTILS_LOGGING_BUFFERED_STREAM=1</a:t>
            </a:r>
            <a:endParaRPr b="1" sz="1000">
              <a:solidFill>
                <a:schemeClr val="lt1"/>
              </a:solidFill>
              <a:latin typeface="Calibri"/>
              <a:ea typeface="Calibri"/>
              <a:cs typeface="Calibri"/>
              <a:sym typeface="Calibri"/>
            </a:endParaRPr>
          </a:p>
        </p:txBody>
      </p:sp>
      <p:graphicFrame>
        <p:nvGraphicFramePr>
          <p:cNvPr id="3044" name="Google Shape;3044;p387"/>
          <p:cNvGraphicFramePr/>
          <p:nvPr/>
        </p:nvGraphicFramePr>
        <p:xfrm>
          <a:off x="901200" y="2800350"/>
          <a:ext cx="3000000" cy="3000000"/>
        </p:xfrm>
        <a:graphic>
          <a:graphicData uri="http://schemas.openxmlformats.org/drawingml/2006/table">
            <a:tbl>
              <a:tblPr>
                <a:noFill/>
                <a:tableStyleId>{6A30212F-536F-4A24-B946-8A854E5FF311}</a:tableStyleId>
              </a:tblPr>
              <a:tblGrid>
                <a:gridCol w="1689675"/>
                <a:gridCol w="5071300"/>
              </a:tblGrid>
              <a:tr h="166775">
                <a:tc>
                  <a:txBody>
                    <a:bodyPr/>
                    <a:lstStyle/>
                    <a:p>
                      <a:pPr indent="0" lvl="0" marL="0" rtl="0" algn="l">
                        <a:spcBef>
                          <a:spcPts val="0"/>
                        </a:spcBef>
                        <a:spcAft>
                          <a:spcPts val="0"/>
                        </a:spcAft>
                        <a:buNone/>
                      </a:pPr>
                      <a:r>
                        <a:rPr b="1" lang="ko-KR" sz="1000">
                          <a:latin typeface="Calibri"/>
                          <a:ea typeface="Calibri"/>
                          <a:cs typeface="Calibri"/>
                          <a:sym typeface="Calibri"/>
                        </a:rPr>
                        <a:t>{severity}</a:t>
                      </a:r>
                      <a:endParaRPr b="1" sz="1000">
                        <a:latin typeface="Calibri"/>
                        <a:ea typeface="Calibri"/>
                        <a:cs typeface="Calibri"/>
                        <a:sym typeface="Calibri"/>
                      </a:endParaRPr>
                    </a:p>
                  </a:txBody>
                  <a:tcPr marT="36000" marB="36000" marR="91425" marL="91425"/>
                </a:tc>
                <a:tc>
                  <a:txBody>
                    <a:bodyPr/>
                    <a:lstStyle/>
                    <a:p>
                      <a:pPr indent="0" lvl="0" marL="0" rtl="0" algn="l">
                        <a:spcBef>
                          <a:spcPts val="0"/>
                        </a:spcBef>
                        <a:spcAft>
                          <a:spcPts val="0"/>
                        </a:spcAft>
                        <a:buNone/>
                      </a:pPr>
                      <a:r>
                        <a:rPr lang="ko-KR" sz="1000">
                          <a:latin typeface="Calibri"/>
                          <a:ea typeface="Calibri"/>
                          <a:cs typeface="Calibri"/>
                          <a:sym typeface="Calibri"/>
                        </a:rPr>
                        <a:t>심각도 수준 (DEBUG, INFO, WARN, ERROR, FATAL)</a:t>
                      </a:r>
                      <a:endParaRPr sz="1000">
                        <a:latin typeface="Calibri"/>
                        <a:ea typeface="Calibri"/>
                        <a:cs typeface="Calibri"/>
                        <a:sym typeface="Calibri"/>
                      </a:endParaRPr>
                    </a:p>
                  </a:txBody>
                  <a:tcPr marT="36000" marB="36000" marR="91425" marL="91425"/>
                </a:tc>
              </a:tr>
              <a:tr h="166775">
                <a:tc>
                  <a:txBody>
                    <a:bodyPr/>
                    <a:lstStyle/>
                    <a:p>
                      <a:pPr indent="0" lvl="0" marL="0" rtl="0" algn="l">
                        <a:spcBef>
                          <a:spcPts val="0"/>
                        </a:spcBef>
                        <a:spcAft>
                          <a:spcPts val="0"/>
                        </a:spcAft>
                        <a:buNone/>
                      </a:pPr>
                      <a:r>
                        <a:rPr b="1" lang="ko-KR" sz="1000">
                          <a:latin typeface="Calibri"/>
                          <a:ea typeface="Calibri"/>
                          <a:cs typeface="Calibri"/>
                          <a:sym typeface="Calibri"/>
                        </a:rPr>
                        <a:t>{name}</a:t>
                      </a:r>
                      <a:endParaRPr b="1" sz="1000">
                        <a:latin typeface="Calibri"/>
                        <a:ea typeface="Calibri"/>
                        <a:cs typeface="Calibri"/>
                        <a:sym typeface="Calibri"/>
                      </a:endParaRPr>
                    </a:p>
                  </a:txBody>
                  <a:tcPr marT="36000" marB="36000" marR="91425" marL="91425"/>
                </a:tc>
                <a:tc>
                  <a:txBody>
                    <a:bodyPr/>
                    <a:lstStyle/>
                    <a:p>
                      <a:pPr indent="0" lvl="0" marL="0" rtl="0" algn="l">
                        <a:spcBef>
                          <a:spcPts val="0"/>
                        </a:spcBef>
                        <a:spcAft>
                          <a:spcPts val="0"/>
                        </a:spcAft>
                        <a:buNone/>
                      </a:pPr>
                      <a:r>
                        <a:rPr lang="ko-KR" sz="1000">
                          <a:latin typeface="Calibri"/>
                          <a:ea typeface="Calibri"/>
                          <a:cs typeface="Calibri"/>
                          <a:sym typeface="Calibri"/>
                        </a:rPr>
                        <a:t>로거 이름</a:t>
                      </a:r>
                      <a:endParaRPr sz="1000">
                        <a:latin typeface="Calibri"/>
                        <a:ea typeface="Calibri"/>
                        <a:cs typeface="Calibri"/>
                        <a:sym typeface="Calibri"/>
                      </a:endParaRPr>
                    </a:p>
                  </a:txBody>
                  <a:tcPr marT="36000" marB="36000" marR="91425" marL="91425"/>
                </a:tc>
              </a:tr>
              <a:tr h="166775">
                <a:tc>
                  <a:txBody>
                    <a:bodyPr/>
                    <a:lstStyle/>
                    <a:p>
                      <a:pPr indent="0" lvl="0" marL="0" rtl="0" algn="l">
                        <a:spcBef>
                          <a:spcPts val="0"/>
                        </a:spcBef>
                        <a:spcAft>
                          <a:spcPts val="0"/>
                        </a:spcAft>
                        <a:buNone/>
                      </a:pPr>
                      <a:r>
                        <a:rPr b="1" lang="ko-KR" sz="1000">
                          <a:latin typeface="Calibri"/>
                          <a:ea typeface="Calibri"/>
                          <a:cs typeface="Calibri"/>
                          <a:sym typeface="Calibri"/>
                        </a:rPr>
                        <a:t>{message}</a:t>
                      </a:r>
                      <a:endParaRPr b="1" sz="1000">
                        <a:latin typeface="Calibri"/>
                        <a:ea typeface="Calibri"/>
                        <a:cs typeface="Calibri"/>
                        <a:sym typeface="Calibri"/>
                      </a:endParaRPr>
                    </a:p>
                  </a:txBody>
                  <a:tcPr marT="36000" marB="36000" marR="91425" marL="91425"/>
                </a:tc>
                <a:tc>
                  <a:txBody>
                    <a:bodyPr/>
                    <a:lstStyle/>
                    <a:p>
                      <a:pPr indent="0" lvl="0" marL="0" rtl="0" algn="l">
                        <a:spcBef>
                          <a:spcPts val="0"/>
                        </a:spcBef>
                        <a:spcAft>
                          <a:spcPts val="0"/>
                        </a:spcAft>
                        <a:buNone/>
                      </a:pPr>
                      <a:r>
                        <a:rPr lang="ko-KR" sz="1000">
                          <a:latin typeface="Calibri"/>
                          <a:ea typeface="Calibri"/>
                          <a:cs typeface="Calibri"/>
                          <a:sym typeface="Calibri"/>
                        </a:rPr>
                        <a:t>로그 메시지</a:t>
                      </a:r>
                      <a:endParaRPr sz="1000">
                        <a:latin typeface="Calibri"/>
                        <a:ea typeface="Calibri"/>
                        <a:cs typeface="Calibri"/>
                        <a:sym typeface="Calibri"/>
                      </a:endParaRPr>
                    </a:p>
                  </a:txBody>
                  <a:tcPr marT="36000" marB="36000" marR="91425" marL="91425"/>
                </a:tc>
              </a:tr>
              <a:tr h="166775">
                <a:tc>
                  <a:txBody>
                    <a:bodyPr/>
                    <a:lstStyle/>
                    <a:p>
                      <a:pPr indent="0" lvl="0" marL="0" rtl="0" algn="l">
                        <a:spcBef>
                          <a:spcPts val="0"/>
                        </a:spcBef>
                        <a:spcAft>
                          <a:spcPts val="0"/>
                        </a:spcAft>
                        <a:buNone/>
                      </a:pPr>
                      <a:r>
                        <a:rPr b="1" lang="ko-KR" sz="1000">
                          <a:latin typeface="Calibri"/>
                          <a:ea typeface="Calibri"/>
                          <a:cs typeface="Calibri"/>
                          <a:sym typeface="Calibri"/>
                        </a:rPr>
                        <a:t>{function_name}</a:t>
                      </a:r>
                      <a:endParaRPr b="1" sz="1000">
                        <a:latin typeface="Calibri"/>
                        <a:ea typeface="Calibri"/>
                        <a:cs typeface="Calibri"/>
                        <a:sym typeface="Calibri"/>
                      </a:endParaRPr>
                    </a:p>
                  </a:txBody>
                  <a:tcPr marT="36000" marB="36000" marR="91425" marL="91425"/>
                </a:tc>
                <a:tc>
                  <a:txBody>
                    <a:bodyPr/>
                    <a:lstStyle/>
                    <a:p>
                      <a:pPr indent="0" lvl="0" marL="0" rtl="0" algn="l">
                        <a:spcBef>
                          <a:spcPts val="0"/>
                        </a:spcBef>
                        <a:spcAft>
                          <a:spcPts val="0"/>
                        </a:spcAft>
                        <a:buNone/>
                      </a:pPr>
                      <a:r>
                        <a:rPr lang="ko-KR" sz="1000">
                          <a:latin typeface="Calibri"/>
                          <a:ea typeface="Calibri"/>
                          <a:cs typeface="Calibri"/>
                          <a:sym typeface="Calibri"/>
                        </a:rPr>
                        <a:t>호출된 함수 이름</a:t>
                      </a:r>
                      <a:endParaRPr sz="1000">
                        <a:latin typeface="Calibri"/>
                        <a:ea typeface="Calibri"/>
                        <a:cs typeface="Calibri"/>
                        <a:sym typeface="Calibri"/>
                      </a:endParaRPr>
                    </a:p>
                  </a:txBody>
                  <a:tcPr marT="36000" marB="36000" marR="91425" marL="91425"/>
                </a:tc>
              </a:tr>
              <a:tr h="166775">
                <a:tc>
                  <a:txBody>
                    <a:bodyPr/>
                    <a:lstStyle/>
                    <a:p>
                      <a:pPr indent="0" lvl="0" marL="0" rtl="0" algn="l">
                        <a:spcBef>
                          <a:spcPts val="0"/>
                        </a:spcBef>
                        <a:spcAft>
                          <a:spcPts val="0"/>
                        </a:spcAft>
                        <a:buNone/>
                      </a:pPr>
                      <a:r>
                        <a:rPr b="1" lang="ko-KR" sz="1000">
                          <a:latin typeface="Calibri"/>
                          <a:ea typeface="Calibri"/>
                          <a:cs typeface="Calibri"/>
                          <a:sym typeface="Calibri"/>
                        </a:rPr>
                        <a:t>{file_name}</a:t>
                      </a:r>
                      <a:endParaRPr b="1" sz="1000">
                        <a:latin typeface="Calibri"/>
                        <a:ea typeface="Calibri"/>
                        <a:cs typeface="Calibri"/>
                        <a:sym typeface="Calibri"/>
                      </a:endParaRPr>
                    </a:p>
                  </a:txBody>
                  <a:tcPr marT="36000" marB="36000" marR="91425" marL="91425"/>
                </a:tc>
                <a:tc>
                  <a:txBody>
                    <a:bodyPr/>
                    <a:lstStyle/>
                    <a:p>
                      <a:pPr indent="0" lvl="0" marL="0" rtl="0" algn="l">
                        <a:spcBef>
                          <a:spcPts val="0"/>
                        </a:spcBef>
                        <a:spcAft>
                          <a:spcPts val="0"/>
                        </a:spcAft>
                        <a:buNone/>
                      </a:pPr>
                      <a:r>
                        <a:rPr lang="ko-KR" sz="1000">
                          <a:latin typeface="Calibri"/>
                          <a:ea typeface="Calibri"/>
                          <a:cs typeface="Calibri"/>
                          <a:sym typeface="Calibri"/>
                        </a:rPr>
                        <a:t>호출된 파일 이름</a:t>
                      </a:r>
                      <a:endParaRPr sz="1000">
                        <a:latin typeface="Calibri"/>
                        <a:ea typeface="Calibri"/>
                        <a:cs typeface="Calibri"/>
                        <a:sym typeface="Calibri"/>
                      </a:endParaRPr>
                    </a:p>
                  </a:txBody>
                  <a:tcPr marT="36000" marB="36000" marR="91425" marL="91425"/>
                </a:tc>
              </a:tr>
              <a:tr h="166775">
                <a:tc>
                  <a:txBody>
                    <a:bodyPr/>
                    <a:lstStyle/>
                    <a:p>
                      <a:pPr indent="0" lvl="0" marL="0" rtl="0" algn="l">
                        <a:spcBef>
                          <a:spcPts val="0"/>
                        </a:spcBef>
                        <a:spcAft>
                          <a:spcPts val="0"/>
                        </a:spcAft>
                        <a:buNone/>
                      </a:pPr>
                      <a:r>
                        <a:rPr b="1" lang="ko-KR" sz="1000">
                          <a:latin typeface="Calibri"/>
                          <a:ea typeface="Calibri"/>
                          <a:cs typeface="Calibri"/>
                          <a:sym typeface="Calibri"/>
                        </a:rPr>
                        <a:t>{time}</a:t>
                      </a:r>
                      <a:endParaRPr b="1" sz="1000">
                        <a:latin typeface="Calibri"/>
                        <a:ea typeface="Calibri"/>
                        <a:cs typeface="Calibri"/>
                        <a:sym typeface="Calibri"/>
                      </a:endParaRPr>
                    </a:p>
                  </a:txBody>
                  <a:tcPr marT="36000" marB="36000" marR="91425" marL="91425"/>
                </a:tc>
                <a:tc>
                  <a:txBody>
                    <a:bodyPr/>
                    <a:lstStyle/>
                    <a:p>
                      <a:pPr indent="0" lvl="0" marL="0" rtl="0" algn="l">
                        <a:spcBef>
                          <a:spcPts val="0"/>
                        </a:spcBef>
                        <a:spcAft>
                          <a:spcPts val="0"/>
                        </a:spcAft>
                        <a:buNone/>
                      </a:pPr>
                      <a:r>
                        <a:rPr lang="ko-KR" sz="1000">
                          <a:latin typeface="Calibri"/>
                          <a:ea typeface="Calibri"/>
                          <a:cs typeface="Calibri"/>
                          <a:sym typeface="Calibri"/>
                        </a:rPr>
                        <a:t>로그 시간 (sec)</a:t>
                      </a:r>
                      <a:endParaRPr sz="1000">
                        <a:latin typeface="Calibri"/>
                        <a:ea typeface="Calibri"/>
                        <a:cs typeface="Calibri"/>
                        <a:sym typeface="Calibri"/>
                      </a:endParaRPr>
                    </a:p>
                  </a:txBody>
                  <a:tcPr marT="36000" marB="36000" marR="91425" marL="91425"/>
                </a:tc>
              </a:tr>
              <a:tr h="166775">
                <a:tc>
                  <a:txBody>
                    <a:bodyPr/>
                    <a:lstStyle/>
                    <a:p>
                      <a:pPr indent="0" lvl="0" marL="0" rtl="0" algn="l">
                        <a:spcBef>
                          <a:spcPts val="0"/>
                        </a:spcBef>
                        <a:spcAft>
                          <a:spcPts val="0"/>
                        </a:spcAft>
                        <a:buNone/>
                      </a:pPr>
                      <a:r>
                        <a:rPr b="1" lang="ko-KR" sz="1000">
                          <a:latin typeface="Calibri"/>
                          <a:ea typeface="Calibri"/>
                          <a:cs typeface="Calibri"/>
                          <a:sym typeface="Calibri"/>
                        </a:rPr>
                        <a:t>{time_as_nanoseconds}</a:t>
                      </a:r>
                      <a:endParaRPr b="1" sz="1000">
                        <a:latin typeface="Calibri"/>
                        <a:ea typeface="Calibri"/>
                        <a:cs typeface="Calibri"/>
                        <a:sym typeface="Calibri"/>
                      </a:endParaRPr>
                    </a:p>
                  </a:txBody>
                  <a:tcPr marT="36000" marB="36000" marR="91425" marL="91425"/>
                </a:tc>
                <a:tc>
                  <a:txBody>
                    <a:bodyPr/>
                    <a:lstStyle/>
                    <a:p>
                      <a:pPr indent="0" lvl="0" marL="0" rtl="0" algn="l">
                        <a:spcBef>
                          <a:spcPts val="0"/>
                        </a:spcBef>
                        <a:spcAft>
                          <a:spcPts val="0"/>
                        </a:spcAft>
                        <a:buClr>
                          <a:schemeClr val="dk1"/>
                        </a:buClr>
                        <a:buSzPts val="1100"/>
                        <a:buFont typeface="Arial"/>
                        <a:buNone/>
                      </a:pPr>
                      <a:r>
                        <a:rPr lang="ko-KR" sz="1000">
                          <a:solidFill>
                            <a:schemeClr val="dk1"/>
                          </a:solidFill>
                          <a:latin typeface="Calibri"/>
                          <a:ea typeface="Calibri"/>
                          <a:cs typeface="Calibri"/>
                          <a:sym typeface="Calibri"/>
                        </a:rPr>
                        <a:t>로그 시간 (nanosec)</a:t>
                      </a:r>
                      <a:endParaRPr sz="1000">
                        <a:latin typeface="Calibri"/>
                        <a:ea typeface="Calibri"/>
                        <a:cs typeface="Calibri"/>
                        <a:sym typeface="Calibri"/>
                      </a:endParaRPr>
                    </a:p>
                  </a:txBody>
                  <a:tcPr marT="36000" marB="36000" marR="91425" marL="91425"/>
                </a:tc>
              </a:tr>
              <a:tr h="166775">
                <a:tc>
                  <a:txBody>
                    <a:bodyPr/>
                    <a:lstStyle/>
                    <a:p>
                      <a:pPr indent="0" lvl="0" marL="0" rtl="0" algn="l">
                        <a:spcBef>
                          <a:spcPts val="0"/>
                        </a:spcBef>
                        <a:spcAft>
                          <a:spcPts val="0"/>
                        </a:spcAft>
                        <a:buNone/>
                      </a:pPr>
                      <a:r>
                        <a:rPr b="1" lang="ko-KR" sz="1000">
                          <a:latin typeface="Calibri"/>
                          <a:ea typeface="Calibri"/>
                          <a:cs typeface="Calibri"/>
                          <a:sym typeface="Calibri"/>
                        </a:rPr>
                        <a:t>{date_time_with_ms}</a:t>
                      </a:r>
                      <a:endParaRPr b="1" sz="1000">
                        <a:latin typeface="Calibri"/>
                        <a:ea typeface="Calibri"/>
                        <a:cs typeface="Calibri"/>
                        <a:sym typeface="Calibri"/>
                      </a:endParaRPr>
                    </a:p>
                  </a:txBody>
                  <a:tcPr marT="36000" marB="36000" marR="91425" marL="91425"/>
                </a:tc>
                <a:tc>
                  <a:txBody>
                    <a:bodyPr/>
                    <a:lstStyle/>
                    <a:p>
                      <a:pPr indent="0" lvl="0" marL="0" rtl="0" algn="l">
                        <a:spcBef>
                          <a:spcPts val="0"/>
                        </a:spcBef>
                        <a:spcAft>
                          <a:spcPts val="0"/>
                        </a:spcAft>
                        <a:buNone/>
                      </a:pPr>
                      <a:r>
                        <a:rPr lang="ko-KR" sz="1000">
                          <a:latin typeface="Calibri"/>
                          <a:ea typeface="Calibri"/>
                          <a:cs typeface="Calibri"/>
                          <a:sym typeface="Calibri"/>
                        </a:rPr>
                        <a:t>ISO 형식의 로그 시간(예: 2024-06-11 09:29:19.304) (ROS 2 Jazzy부터 사용 가능)</a:t>
                      </a:r>
                      <a:endParaRPr sz="1000">
                        <a:latin typeface="Calibri"/>
                        <a:ea typeface="Calibri"/>
                        <a:cs typeface="Calibri"/>
                        <a:sym typeface="Calibri"/>
                      </a:endParaRPr>
                    </a:p>
                  </a:txBody>
                  <a:tcPr marT="36000" marB="36000" marR="91425" marL="91425"/>
                </a:tc>
              </a:tr>
              <a:tr h="166775">
                <a:tc>
                  <a:txBody>
                    <a:bodyPr/>
                    <a:lstStyle/>
                    <a:p>
                      <a:pPr indent="0" lvl="0" marL="0" rtl="0" algn="l">
                        <a:spcBef>
                          <a:spcPts val="0"/>
                        </a:spcBef>
                        <a:spcAft>
                          <a:spcPts val="0"/>
                        </a:spcAft>
                        <a:buNone/>
                      </a:pPr>
                      <a:r>
                        <a:rPr b="1" lang="ko-KR" sz="1000">
                          <a:latin typeface="Calibri"/>
                          <a:ea typeface="Calibri"/>
                          <a:cs typeface="Calibri"/>
                          <a:sym typeface="Calibri"/>
                        </a:rPr>
                        <a:t>{line_number}</a:t>
                      </a:r>
                      <a:endParaRPr b="1" sz="1000">
                        <a:latin typeface="Calibri"/>
                        <a:ea typeface="Calibri"/>
                        <a:cs typeface="Calibri"/>
                        <a:sym typeface="Calibri"/>
                      </a:endParaRPr>
                    </a:p>
                  </a:txBody>
                  <a:tcPr marT="36000" marB="36000" marR="91425" marL="91425"/>
                </a:tc>
                <a:tc>
                  <a:txBody>
                    <a:bodyPr/>
                    <a:lstStyle/>
                    <a:p>
                      <a:pPr indent="0" lvl="0" marL="0" rtl="0" algn="l">
                        <a:spcBef>
                          <a:spcPts val="0"/>
                        </a:spcBef>
                        <a:spcAft>
                          <a:spcPts val="0"/>
                        </a:spcAft>
                        <a:buNone/>
                      </a:pPr>
                      <a:r>
                        <a:rPr lang="ko-KR" sz="1000">
                          <a:latin typeface="Calibri"/>
                          <a:ea typeface="Calibri"/>
                          <a:cs typeface="Calibri"/>
                          <a:sym typeface="Calibri"/>
                        </a:rPr>
                        <a:t>호출된 파일의 코드 라인 번호</a:t>
                      </a:r>
                      <a:endParaRPr sz="1000">
                        <a:latin typeface="Calibri"/>
                        <a:ea typeface="Calibri"/>
                        <a:cs typeface="Calibri"/>
                        <a:sym typeface="Calibri"/>
                      </a:endParaRPr>
                    </a:p>
                  </a:txBody>
                  <a:tcPr marT="36000" marB="36000" marR="91425" marL="91425"/>
                </a:tc>
              </a:tr>
            </a:tbl>
          </a:graphicData>
        </a:graphic>
      </p:graphicFrame>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9" name="Shape 3049"/>
        <p:cNvGrpSpPr/>
        <p:nvPr/>
      </p:nvGrpSpPr>
      <p:grpSpPr>
        <a:xfrm>
          <a:off x="0" y="0"/>
          <a:ext cx="0" cy="0"/>
          <a:chOff x="0" y="0"/>
          <a:chExt cx="0" cy="0"/>
        </a:xfrm>
      </p:grpSpPr>
      <p:sp>
        <p:nvSpPr>
          <p:cNvPr id="3050" name="Google Shape;3050;p38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RCUTILS</a:t>
            </a:r>
            <a:endParaRPr/>
          </a:p>
        </p:txBody>
      </p:sp>
      <p:sp>
        <p:nvSpPr>
          <p:cNvPr id="3051" name="Google Shape;3051;p388"/>
          <p:cNvSpPr txBox="1"/>
          <p:nvPr>
            <p:ph idx="1" type="body"/>
          </p:nvPr>
        </p:nvSpPr>
        <p:spPr>
          <a:xfrm>
            <a:off x="371800" y="1656000"/>
            <a:ext cx="8451300" cy="3239100"/>
          </a:xfrm>
          <a:prstGeom prst="rect">
            <a:avLst/>
          </a:prstGeom>
        </p:spPr>
        <p:txBody>
          <a:bodyPr anchorCtr="0" anchor="t" bIns="62200" lIns="62200" spcFirstLastPara="1" rIns="62200" wrap="square" tIns="62200">
            <a:noAutofit/>
          </a:bodyPr>
          <a:lstStyle/>
          <a:p>
            <a:pPr indent="-317500" lvl="0" marL="457200" rtl="0" algn="l">
              <a:spcBef>
                <a:spcPts val="0"/>
              </a:spcBef>
              <a:spcAft>
                <a:spcPts val="0"/>
              </a:spcAft>
              <a:buClr>
                <a:schemeClr val="dk1"/>
              </a:buClr>
              <a:buSzPts val="1400"/>
              <a:buChar char="●"/>
            </a:pPr>
            <a:r>
              <a:rPr b="1" lang="ko-KR" sz="1400">
                <a:solidFill>
                  <a:schemeClr val="dk1"/>
                </a:solidFill>
              </a:rPr>
              <a:t>RCUTILS_COLORIZED_OUTPUT</a:t>
            </a:r>
            <a:endParaRPr sz="1400">
              <a:solidFill>
                <a:schemeClr val="dk1"/>
              </a:solidFill>
            </a:endParaRPr>
          </a:p>
          <a:p>
            <a:pPr indent="-304800" lvl="1" marL="914400" rtl="0" algn="l">
              <a:spcBef>
                <a:spcPts val="0"/>
              </a:spcBef>
              <a:spcAft>
                <a:spcPts val="0"/>
              </a:spcAft>
              <a:buClr>
                <a:schemeClr val="dk1"/>
              </a:buClr>
              <a:buSzPts val="1200"/>
              <a:buChar char="○"/>
            </a:pPr>
            <a:r>
              <a:rPr lang="ko-KR" sz="1200">
                <a:solidFill>
                  <a:schemeClr val="dk1"/>
                </a:solidFill>
              </a:rPr>
              <a:t>메시지를 출력할 때 색상을 사용할지 여부를 설정한다. </a:t>
            </a:r>
            <a:endParaRPr sz="1200">
              <a:solidFill>
                <a:schemeClr val="dk1"/>
              </a:solidFill>
            </a:endParaRPr>
          </a:p>
          <a:p>
            <a:pPr indent="-304800" lvl="1" marL="914400" rtl="0" algn="l">
              <a:spcBef>
                <a:spcPts val="0"/>
              </a:spcBef>
              <a:spcAft>
                <a:spcPts val="0"/>
              </a:spcAft>
              <a:buClr>
                <a:schemeClr val="dk1"/>
              </a:buClr>
              <a:buSzPts val="1200"/>
              <a:buChar char="○"/>
            </a:pPr>
            <a:r>
              <a:rPr lang="ko-KR" sz="1200">
                <a:solidFill>
                  <a:schemeClr val="dk1"/>
                </a:solidFill>
              </a:rPr>
              <a:t>미설정 = 시스템 설정을 사용</a:t>
            </a:r>
            <a:endParaRPr sz="1200">
              <a:solidFill>
                <a:schemeClr val="dk1"/>
              </a:solidFill>
            </a:endParaRPr>
          </a:p>
          <a:p>
            <a:pPr indent="-304800" lvl="1" marL="914400" rtl="0" algn="l">
              <a:spcBef>
                <a:spcPts val="0"/>
              </a:spcBef>
              <a:spcAft>
                <a:spcPts val="0"/>
              </a:spcAft>
              <a:buClr>
                <a:schemeClr val="dk1"/>
              </a:buClr>
              <a:buSzPts val="1200"/>
              <a:buChar char="○"/>
            </a:pPr>
            <a:r>
              <a:rPr b="1" lang="ko-KR" sz="1200">
                <a:solidFill>
                  <a:schemeClr val="dk1"/>
                </a:solidFill>
              </a:rPr>
              <a:t>0 = 색상 미사용</a:t>
            </a:r>
            <a:endParaRPr b="1" sz="1200">
              <a:solidFill>
                <a:schemeClr val="dk1"/>
              </a:solidFill>
            </a:endParaRPr>
          </a:p>
          <a:p>
            <a:pPr indent="-304800" lvl="1" marL="914400" rtl="0" algn="l">
              <a:spcBef>
                <a:spcPts val="0"/>
              </a:spcBef>
              <a:spcAft>
                <a:spcPts val="0"/>
              </a:spcAft>
              <a:buClr>
                <a:schemeClr val="dk1"/>
              </a:buClr>
              <a:buSzPts val="1200"/>
              <a:buChar char="○"/>
            </a:pPr>
            <a:r>
              <a:rPr b="1" lang="ko-KR" sz="1200">
                <a:solidFill>
                  <a:schemeClr val="dk1"/>
                </a:solidFill>
              </a:rPr>
              <a:t>1 = 색상 사용</a:t>
            </a:r>
            <a:endParaRPr sz="1200">
              <a:solidFill>
                <a:schemeClr val="dk1"/>
              </a:solidFill>
            </a:endParaRPr>
          </a:p>
          <a:p>
            <a:pPr indent="-317500" lvl="0" marL="457200" rtl="0" algn="l">
              <a:spcBef>
                <a:spcPts val="0"/>
              </a:spcBef>
              <a:spcAft>
                <a:spcPts val="0"/>
              </a:spcAft>
              <a:buSzPts val="1400"/>
              <a:buChar char="●"/>
            </a:pPr>
            <a:r>
              <a:rPr b="1" lang="ko-KR" sz="1400"/>
              <a:t>RCUTILS_LOGGING_USE_STDOUT</a:t>
            </a:r>
            <a:endParaRPr b="1" sz="1400"/>
          </a:p>
          <a:p>
            <a:pPr indent="-317500" lvl="1" marL="914400" rtl="0" algn="l">
              <a:spcBef>
                <a:spcPts val="0"/>
              </a:spcBef>
              <a:spcAft>
                <a:spcPts val="0"/>
              </a:spcAft>
              <a:buSzPts val="1400"/>
              <a:buChar char="○"/>
            </a:pPr>
            <a:r>
              <a:rPr lang="ko-KR" sz="1400"/>
              <a:t>어떤 스트림 출력 메시지를 보낼지 </a:t>
            </a:r>
            <a:r>
              <a:rPr lang="ko-KR"/>
              <a:t>설정한다.</a:t>
            </a:r>
            <a:r>
              <a:rPr lang="ko-KR" sz="1400"/>
              <a:t> </a:t>
            </a:r>
            <a:endParaRPr sz="1400"/>
          </a:p>
          <a:p>
            <a:pPr indent="-317500" lvl="1" marL="914400" rtl="0" algn="l">
              <a:spcBef>
                <a:spcPts val="0"/>
              </a:spcBef>
              <a:spcAft>
                <a:spcPts val="0"/>
              </a:spcAft>
              <a:buSzPts val="1400"/>
              <a:buChar char="○"/>
            </a:pPr>
            <a:r>
              <a:rPr lang="ko-KR"/>
              <a:t>미</a:t>
            </a:r>
            <a:r>
              <a:rPr lang="ko-KR" sz="1400"/>
              <a:t>설정 = </a:t>
            </a:r>
            <a:r>
              <a:rPr b="1" lang="ko-KR">
                <a:solidFill>
                  <a:schemeClr val="dk1"/>
                </a:solidFill>
              </a:rPr>
              <a:t>stderr</a:t>
            </a:r>
            <a:endParaRPr/>
          </a:p>
          <a:p>
            <a:pPr indent="-317500" lvl="1" marL="914400" rtl="0" algn="l">
              <a:spcBef>
                <a:spcPts val="0"/>
              </a:spcBef>
              <a:spcAft>
                <a:spcPts val="0"/>
              </a:spcAft>
              <a:buSzPts val="1400"/>
              <a:buChar char="○"/>
            </a:pPr>
            <a:r>
              <a:rPr b="1" lang="ko-KR" sz="1400"/>
              <a:t>0 = stderr</a:t>
            </a:r>
            <a:endParaRPr b="1" sz="1400"/>
          </a:p>
          <a:p>
            <a:pPr indent="-317500" lvl="1" marL="914400" rtl="0" algn="l">
              <a:spcBef>
                <a:spcPts val="0"/>
              </a:spcBef>
              <a:spcAft>
                <a:spcPts val="0"/>
              </a:spcAft>
              <a:buSzPts val="1400"/>
              <a:buChar char="○"/>
            </a:pPr>
            <a:r>
              <a:rPr b="1" lang="ko-KR" sz="1400"/>
              <a:t>1 = stdout</a:t>
            </a:r>
            <a:endParaRPr/>
          </a:p>
          <a:p>
            <a:pPr indent="-317500" lvl="0" marL="457200" rtl="0" algn="l">
              <a:spcBef>
                <a:spcPts val="0"/>
              </a:spcBef>
              <a:spcAft>
                <a:spcPts val="0"/>
              </a:spcAft>
              <a:buSzPts val="1400"/>
              <a:buChar char="●"/>
            </a:pPr>
            <a:r>
              <a:rPr b="1" lang="ko-KR" sz="1400"/>
              <a:t>RCUTILS_LOGGING_BUFFERED_STREAM</a:t>
            </a:r>
            <a:endParaRPr b="1" sz="1400"/>
          </a:p>
          <a:p>
            <a:pPr indent="-317500" lvl="1" marL="914400" rtl="0" algn="l">
              <a:spcBef>
                <a:spcPts val="0"/>
              </a:spcBef>
              <a:spcAft>
                <a:spcPts val="0"/>
              </a:spcAft>
              <a:buSzPts val="1400"/>
              <a:buChar char="○"/>
            </a:pPr>
            <a:r>
              <a:rPr lang="ko-KR" sz="1400"/>
              <a:t>로깅 스트림을 버퍼링할지 아니면 버퍼링 해제할지 여부를 </a:t>
            </a:r>
            <a:r>
              <a:rPr lang="ko-KR"/>
              <a:t>설정한다.</a:t>
            </a:r>
            <a:r>
              <a:rPr lang="ko-KR" sz="1400"/>
              <a:t> </a:t>
            </a:r>
            <a:endParaRPr sz="1400"/>
          </a:p>
          <a:p>
            <a:pPr indent="-317500" lvl="1" marL="914400" rtl="0" algn="l">
              <a:spcBef>
                <a:spcPts val="0"/>
              </a:spcBef>
              <a:spcAft>
                <a:spcPts val="0"/>
              </a:spcAft>
              <a:buSzPts val="1400"/>
              <a:buChar char="○"/>
            </a:pPr>
            <a:r>
              <a:rPr lang="ko-KR"/>
              <a:t>미설정 =  </a:t>
            </a:r>
            <a:r>
              <a:rPr lang="ko-KR" sz="1400"/>
              <a:t>스트림의 기본값 사용</a:t>
            </a:r>
            <a:r>
              <a:rPr lang="ko-KR"/>
              <a:t> </a:t>
            </a:r>
            <a:r>
              <a:rPr lang="ko-KR" sz="1400"/>
              <a:t>(stdout: 버퍼링, stderr: 언버퍼링)</a:t>
            </a:r>
            <a:endParaRPr sz="1400"/>
          </a:p>
          <a:p>
            <a:pPr indent="-317500" lvl="1" marL="914400" rtl="0" algn="l">
              <a:spcBef>
                <a:spcPts val="0"/>
              </a:spcBef>
              <a:spcAft>
                <a:spcPts val="0"/>
              </a:spcAft>
              <a:buSzPts val="1400"/>
              <a:buChar char="○"/>
            </a:pPr>
            <a:r>
              <a:rPr b="1" lang="ko-KR" sz="1400"/>
              <a:t>0 = </a:t>
            </a:r>
            <a:r>
              <a:rPr b="1" lang="ko-KR"/>
              <a:t>언버퍼링</a:t>
            </a:r>
            <a:endParaRPr b="1"/>
          </a:p>
          <a:p>
            <a:pPr indent="-317500" lvl="1" marL="914400" rtl="0" algn="l">
              <a:spcBef>
                <a:spcPts val="0"/>
              </a:spcBef>
              <a:spcAft>
                <a:spcPts val="0"/>
              </a:spcAft>
              <a:buSzPts val="1400"/>
              <a:buChar char="○"/>
            </a:pPr>
            <a:r>
              <a:rPr b="1" lang="ko-KR" sz="1400"/>
              <a:t>1 = </a:t>
            </a:r>
            <a:r>
              <a:rPr b="1" lang="ko-KR"/>
              <a:t>버퍼링</a:t>
            </a:r>
            <a:endParaRPr sz="1400"/>
          </a:p>
        </p:txBody>
      </p:sp>
      <p:sp>
        <p:nvSpPr>
          <p:cNvPr id="3052" name="Google Shape;3052;p388"/>
          <p:cNvSpPr txBox="1"/>
          <p:nvPr/>
        </p:nvSpPr>
        <p:spPr>
          <a:xfrm>
            <a:off x="450000" y="886200"/>
            <a:ext cx="7920000" cy="757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export RCUTILS_CONSOLE_OUTPUT_FORMAT='[{name}] [{severity}] [{time}]: {message}'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export RCUTILS_COLORIZED_OUTPUT=1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export RCUTILS_LOGGING_USE_STDOUT=0</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rPr b="1" lang="ko-KR" sz="1000">
                <a:solidFill>
                  <a:schemeClr val="lt1"/>
                </a:solidFill>
                <a:latin typeface="Calibri"/>
                <a:ea typeface="Calibri"/>
                <a:cs typeface="Calibri"/>
                <a:sym typeface="Calibri"/>
              </a:rPr>
              <a:t>export RCUTILS_LOGGING_BUFFERED_STREAM=1</a:t>
            </a:r>
            <a:endParaRPr b="1" sz="1000">
              <a:solidFill>
                <a:schemeClr val="lt1"/>
              </a:solidFill>
              <a:latin typeface="Calibri"/>
              <a:ea typeface="Calibri"/>
              <a:cs typeface="Calibri"/>
              <a:sym typeface="Calibri"/>
            </a:endParaRPr>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p38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rosdep</a:t>
            </a:r>
            <a:endParaRPr/>
          </a:p>
        </p:txBody>
      </p:sp>
      <p:sp>
        <p:nvSpPr>
          <p:cNvPr id="3059" name="Google Shape;3059;p389"/>
          <p:cNvSpPr txBox="1"/>
          <p:nvPr>
            <p:ph idx="1" type="body"/>
          </p:nvPr>
        </p:nvSpPr>
        <p:spPr>
          <a:xfrm>
            <a:off x="371800" y="1846876"/>
            <a:ext cx="8451300" cy="3197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의존성 관리 툴인 rosdep 명령어를 사용하면 손쉽게 패키지의 의존성 문제를 해결할 수 있다.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solidFill>
                  <a:schemeClr val="dk1"/>
                </a:solidFill>
              </a:rPr>
              <a:t>rosdep은 </a:t>
            </a:r>
            <a:r>
              <a:rPr lang="ko-KR" sz="1400"/>
              <a:t>패키지 환경 설정 파일인 package.xml 의</a:t>
            </a:r>
            <a:r>
              <a:rPr lang="ko-KR" sz="1400">
                <a:solidFill>
                  <a:schemeClr val="dk1"/>
                </a:solidFill>
              </a:rPr>
              <a:t> </a:t>
            </a:r>
            <a:r>
              <a:rPr lang="ko-KR" sz="1400">
                <a:solidFill>
                  <a:schemeClr val="dk1"/>
                </a:solidFill>
              </a:rPr>
              <a:t>&lt;depend&gt; 옵션과 같은 의존성 정보를 확인하여 의존성 패키지들을 설치해주기 때문에 의존성 패키지가 많은 패키지의 경우, 위 명령어를 사용하면 의존성 패키지 설치 및 관리에 있어서 매우 편하게 사용할 수 있게 된다.</a:t>
            </a:r>
            <a:endParaRPr sz="1400"/>
          </a:p>
        </p:txBody>
      </p:sp>
      <p:sp>
        <p:nvSpPr>
          <p:cNvPr id="3060" name="Google Shape;3060;p389"/>
          <p:cNvSpPr txBox="1"/>
          <p:nvPr/>
        </p:nvSpPr>
        <p:spPr>
          <a:xfrm>
            <a:off x="448250" y="900000"/>
            <a:ext cx="5760000" cy="822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cd</a:t>
            </a:r>
            <a:r>
              <a:rPr b="1" lang="ko-KR" sz="1000">
                <a:solidFill>
                  <a:schemeClr val="lt1"/>
                </a:solidFill>
                <a:latin typeface="Calibri"/>
                <a:ea typeface="Calibri"/>
                <a:cs typeface="Calibri"/>
                <a:sym typeface="Calibri"/>
              </a:rPr>
              <a:t> ~/turtlebot3_ws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sudo rosdep</a:t>
            </a:r>
            <a:r>
              <a:rPr b="1" lang="ko-KR" sz="1000">
                <a:solidFill>
                  <a:schemeClr val="lt1"/>
                </a:solidFill>
                <a:latin typeface="Calibri"/>
                <a:ea typeface="Calibri"/>
                <a:cs typeface="Calibri"/>
                <a:sym typeface="Calibri"/>
              </a:rPr>
              <a:t> init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rosdep update</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rosdep install</a:t>
            </a:r>
            <a:r>
              <a:rPr b="1" lang="ko-KR" sz="1000">
                <a:solidFill>
                  <a:schemeClr val="lt1"/>
                </a:solidFill>
                <a:latin typeface="Calibri"/>
                <a:ea typeface="Calibri"/>
                <a:cs typeface="Calibri"/>
                <a:sym typeface="Calibri"/>
              </a:rPr>
              <a:t> --from-paths src -y --ignore-src</a:t>
            </a:r>
            <a:endParaRPr b="1" sz="1000">
              <a:solidFill>
                <a:schemeClr val="lt1"/>
              </a:solidFill>
              <a:latin typeface="Calibri"/>
              <a:ea typeface="Calibri"/>
              <a:cs typeface="Calibri"/>
              <a:sym typeface="Calibri"/>
            </a:endParaRPr>
          </a:p>
        </p:txBody>
      </p: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sp>
        <p:nvSpPr>
          <p:cNvPr id="3066" name="Google Shape;3066;p39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Uninstall</a:t>
            </a:r>
            <a:endParaRPr/>
          </a:p>
        </p:txBody>
      </p:sp>
      <p:sp>
        <p:nvSpPr>
          <p:cNvPr id="3067" name="Google Shape;3067;p39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ROS 2 관련 패키지들을 삭제하기 위한 방법은 다음과 같다.</a:t>
            </a:r>
            <a:endParaRPr sz="1400"/>
          </a:p>
        </p:txBody>
      </p:sp>
      <p:sp>
        <p:nvSpPr>
          <p:cNvPr id="3068" name="Google Shape;3068;p390"/>
          <p:cNvSpPr txBox="1"/>
          <p:nvPr/>
        </p:nvSpPr>
        <p:spPr>
          <a:xfrm>
            <a:off x="448250" y="1357200"/>
            <a:ext cx="5760000" cy="13338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chemeClr val="lt1"/>
                </a:solidFill>
                <a:latin typeface="Calibri"/>
                <a:ea typeface="Calibri"/>
                <a:cs typeface="Calibri"/>
                <a:sym typeface="Calibri"/>
              </a:rPr>
              <a:t>sudo apt remove ~nros-humble-* &amp;&amp; sudo apt autoremove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sudo rm /etc/apt/sources.list.d/ros2.list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sudo apt update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sudo apt autoremove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sudo apt upgrade</a:t>
            </a:r>
            <a:endParaRPr b="1" sz="1000">
              <a:solidFill>
                <a:schemeClr val="lt1"/>
              </a:solidFill>
              <a:latin typeface="Calibri"/>
              <a:ea typeface="Calibri"/>
              <a:cs typeface="Calibri"/>
              <a:sym typeface="Calibri"/>
            </a:endParaRPr>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p391"/>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3075" name="Google Shape;3075;p391"/>
          <p:cNvSpPr txBox="1"/>
          <p:nvPr/>
        </p:nvSpPr>
        <p:spPr>
          <a:xfrm>
            <a:off x="648000" y="2007600"/>
            <a:ext cx="78480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 추천 패키지</a:t>
            </a:r>
            <a:endParaRPr b="1" sz="3600">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2. Real-time</a:t>
            </a:r>
            <a:endParaRPr/>
          </a:p>
        </p:txBody>
      </p:sp>
      <p:sp>
        <p:nvSpPr>
          <p:cNvPr id="368" name="Google Shape;368;p5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(2) Real-time</a:t>
            </a:r>
            <a:endParaRPr b="1">
              <a:solidFill>
                <a:srgbClr val="4A86E8"/>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ko-KR" sz="1400"/>
              <a:t>ROS 2는 </a:t>
            </a:r>
            <a:r>
              <a:rPr lang="ko-KR" sz="1400" u="sng">
                <a:solidFill>
                  <a:schemeClr val="hlink"/>
                </a:solidFill>
                <a:hlinkClick r:id="rId3"/>
              </a:rPr>
              <a:t>Real-time</a:t>
            </a:r>
            <a:r>
              <a:rPr lang="ko-KR" sz="1400"/>
              <a:t>을 지원한다. 단, </a:t>
            </a:r>
            <a:r>
              <a:rPr b="1" lang="ko-KR" sz="1400"/>
              <a:t>선별된 하드웨어 사용, 리얼타임 운영체제 사용, DDS의 </a:t>
            </a:r>
            <a:r>
              <a:rPr b="1" lang="ko-KR" sz="1400" u="sng">
                <a:solidFill>
                  <a:schemeClr val="hlink"/>
                </a:solidFill>
                <a:hlinkClick r:id="rId4"/>
              </a:rPr>
              <a:t>RTPS(Real-time Publish-Subscribe Protocol)</a:t>
            </a:r>
            <a:r>
              <a:rPr b="1" lang="ko-KR" sz="1400"/>
              <a:t>와 같은 통신 프로토콜을 사용, 매우 잘 짜여진 리얼타임 코드 사용을 전제로 실시간성을 지원</a:t>
            </a:r>
            <a:r>
              <a:rPr lang="ko-KR" sz="1400"/>
              <a:t>하고 있다. 이 부분은 ROSCon2019의 </a:t>
            </a:r>
            <a:r>
              <a:rPr lang="ko-KR" sz="1400" u="sng">
                <a:solidFill>
                  <a:schemeClr val="hlink"/>
                </a:solidFill>
                <a:hlinkClick r:id="rId5"/>
              </a:rPr>
              <a:t>Pre-conference Workshops</a:t>
            </a:r>
            <a:r>
              <a:rPr lang="ko-KR" sz="1400"/>
              <a:t>으로 진행되었던 `Doing real-time with ROS 2: Capabilities and challenges`에서 자세히 설명되었는데 이 부분의 내용은 이 강좌에서 설명하기에는 내용이 많아 상당히 길어질 것 같으므로 추후 해당 내용 및 더 자세히 알아보려면 해당 </a:t>
            </a:r>
            <a:r>
              <a:rPr lang="ko-KR" sz="1400" u="sng">
                <a:solidFill>
                  <a:schemeClr val="hlink"/>
                </a:solidFill>
                <a:hlinkClick r:id="rId6"/>
              </a:rPr>
              <a:t>워크샵의 페이지</a:t>
            </a:r>
            <a:r>
              <a:rPr lang="ko-KR" sz="1400"/>
              <a:t>를 참고하도록 하자.</a:t>
            </a:r>
            <a:endParaRPr sz="1400"/>
          </a:p>
          <a:p>
            <a:pPr indent="0" lvl="0" marL="0" rtl="0" algn="l">
              <a:spcBef>
                <a:spcPts val="0"/>
              </a:spcBef>
              <a:spcAft>
                <a:spcPts val="0"/>
              </a:spcAft>
              <a:buNone/>
            </a:pPr>
            <a:r>
              <a:t/>
            </a:r>
            <a:endParaRPr/>
          </a:p>
        </p:txBody>
      </p:sp>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0" name="Shape 3080"/>
        <p:cNvGrpSpPr/>
        <p:nvPr/>
      </p:nvGrpSpPr>
      <p:grpSpPr>
        <a:xfrm>
          <a:off x="0" y="0"/>
          <a:ext cx="0" cy="0"/>
          <a:chOff x="0" y="0"/>
          <a:chExt cx="0" cy="0"/>
        </a:xfrm>
      </p:grpSpPr>
      <p:sp>
        <p:nvSpPr>
          <p:cNvPr id="3081" name="Google Shape;3081;p39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Core, Base, Desktop</a:t>
            </a:r>
            <a:endParaRPr/>
          </a:p>
        </p:txBody>
      </p:sp>
      <p:sp>
        <p:nvSpPr>
          <p:cNvPr id="3082" name="Google Shape;3082;p39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ROS 2 추천 패키지를 소개하기 앞서 많이 사용하고 있는 ROS 패키지에는 어떤 것들이 있는지 먼저 알아보도록 하자. ROS 2 설치시에 아래와 같은 명령어로 ROS 2 사용에 필요한 패키지들을 한번에 설치할 수 있다. 여기서 설치한 'ros-humble-desktop'은 'ros </a:t>
            </a:r>
            <a:r>
              <a:rPr lang="ko-KR" sz="1400">
                <a:solidFill>
                  <a:schemeClr val="dk1"/>
                </a:solidFill>
              </a:rPr>
              <a:t>humble</a:t>
            </a:r>
            <a:r>
              <a:rPr lang="ko-KR" sz="1400"/>
              <a:t> 배포판의 'desktop' 패키지를 가리킨다. 우리가 설치한 이 'desktop' 패키지는 여러 패키지에 의존성을 갖는 메타패키지로 ROS 2 사용에 있어서 필수적인 패키지들을 포함하고 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이러한 메타패키지는 </a:t>
            </a:r>
            <a:r>
              <a:rPr lang="ko-KR" sz="1400" u="sng">
                <a:solidFill>
                  <a:schemeClr val="hlink"/>
                </a:solidFill>
                <a:hlinkClick r:id="rId3"/>
              </a:rPr>
              <a:t>REP-2001</a:t>
            </a:r>
            <a:r>
              <a:rPr lang="ko-KR" sz="1400"/>
              <a:t>에 기술되어 있는데 기본적으로는 </a:t>
            </a:r>
            <a:r>
              <a:rPr lang="ko-KR" sz="1400" u="sng">
                <a:solidFill>
                  <a:schemeClr val="hlink"/>
                </a:solidFill>
                <a:hlinkClick r:id="rId4"/>
              </a:rPr>
              <a:t>ROS Core</a:t>
            </a:r>
            <a:r>
              <a:rPr lang="ko-KR" sz="1400"/>
              <a:t>, </a:t>
            </a:r>
            <a:r>
              <a:rPr lang="ko-KR" sz="1400" u="sng">
                <a:solidFill>
                  <a:schemeClr val="hlink"/>
                </a:solidFill>
                <a:hlinkClick r:id="rId5"/>
              </a:rPr>
              <a:t>ROS Base</a:t>
            </a:r>
            <a:r>
              <a:rPr lang="ko-KR" sz="1400"/>
              <a:t>, </a:t>
            </a:r>
            <a:r>
              <a:rPr lang="ko-KR" sz="1400" u="sng">
                <a:solidFill>
                  <a:schemeClr val="hlink"/>
                </a:solidFill>
                <a:hlinkClick r:id="rId6"/>
              </a:rPr>
              <a:t>Desktop</a:t>
            </a:r>
            <a:r>
              <a:rPr lang="ko-KR" sz="1400"/>
              <a:t>으로 나뉘어 있으며 아래와 같은 순서대로 하위 포함 관계를 가지고 있다.</a:t>
            </a:r>
            <a:endParaRPr sz="1400"/>
          </a:p>
          <a:p>
            <a:pPr indent="0" lvl="0" marL="0" rtl="0" algn="l">
              <a:spcBef>
                <a:spcPts val="0"/>
              </a:spcBef>
              <a:spcAft>
                <a:spcPts val="0"/>
              </a:spcAft>
              <a:buClr>
                <a:schemeClr val="dk1"/>
              </a:buClr>
              <a:buSzPts val="1100"/>
              <a:buFont typeface="Arial"/>
              <a:buNone/>
            </a:pPr>
            <a:r>
              <a:t/>
            </a:r>
            <a:endParaRPr sz="1400"/>
          </a:p>
          <a:p>
            <a:pPr indent="0" lvl="0" marL="0" rtl="0" algn="ctr">
              <a:spcBef>
                <a:spcPts val="0"/>
              </a:spcBef>
              <a:spcAft>
                <a:spcPts val="0"/>
              </a:spcAft>
              <a:buClr>
                <a:schemeClr val="dk1"/>
              </a:buClr>
              <a:buSzPts val="1100"/>
              <a:buFont typeface="Arial"/>
              <a:buNone/>
            </a:pPr>
            <a:r>
              <a:rPr b="1" lang="ko-KR" sz="1450">
                <a:solidFill>
                  <a:srgbClr val="54B800"/>
                </a:solidFill>
                <a:highlight>
                  <a:srgbClr val="FFFFFF"/>
                </a:highlight>
                <a:latin typeface="Arial"/>
                <a:ea typeface="Arial"/>
                <a:cs typeface="Arial"/>
                <a:sym typeface="Arial"/>
              </a:rPr>
              <a:t>ROS Core</a:t>
            </a:r>
            <a:r>
              <a:rPr b="1" lang="ko-KR" sz="1450">
                <a:solidFill>
                  <a:schemeClr val="dk1"/>
                </a:solidFill>
                <a:highlight>
                  <a:srgbClr val="FFFFFF"/>
                </a:highlight>
                <a:latin typeface="Arial"/>
                <a:ea typeface="Arial"/>
                <a:cs typeface="Arial"/>
                <a:sym typeface="Arial"/>
              </a:rPr>
              <a:t> &lt; </a:t>
            </a:r>
            <a:r>
              <a:rPr b="1" lang="ko-KR" sz="1450">
                <a:solidFill>
                  <a:srgbClr val="54B800"/>
                </a:solidFill>
                <a:highlight>
                  <a:srgbClr val="FFFFFF"/>
                </a:highlight>
                <a:latin typeface="Arial"/>
                <a:ea typeface="Arial"/>
                <a:cs typeface="Arial"/>
                <a:sym typeface="Arial"/>
              </a:rPr>
              <a:t>ROS Base</a:t>
            </a:r>
            <a:r>
              <a:rPr b="1" lang="ko-KR" sz="1450">
                <a:solidFill>
                  <a:schemeClr val="dk1"/>
                </a:solidFill>
                <a:highlight>
                  <a:srgbClr val="FFFFFF"/>
                </a:highlight>
                <a:latin typeface="Arial"/>
                <a:ea typeface="Arial"/>
                <a:cs typeface="Arial"/>
                <a:sym typeface="Arial"/>
              </a:rPr>
              <a:t> &lt; </a:t>
            </a:r>
            <a:r>
              <a:rPr b="1" lang="ko-KR" sz="1450">
                <a:solidFill>
                  <a:srgbClr val="54B800"/>
                </a:solidFill>
                <a:highlight>
                  <a:srgbClr val="FFFFFF"/>
                </a:highlight>
                <a:latin typeface="Arial"/>
                <a:ea typeface="Arial"/>
                <a:cs typeface="Arial"/>
                <a:sym typeface="Arial"/>
              </a:rPr>
              <a:t>Desktop</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이 3가지 메타패키지의 설명과 포함된 패키지는 다음과 같다. 참고로 일반적인 경우는 Desktop을 기본으로 설치하여 사용하지만 로봇과 같은 제한된 리소스의 환경이라면 ROS Base를 설치하여 필요한 패키지만 추가로 설치하는 것을 추천한다.</a:t>
            </a:r>
            <a:endParaRPr sz="1400"/>
          </a:p>
          <a:p>
            <a:pPr indent="0" lvl="0" marL="0" rtl="0" algn="l">
              <a:spcBef>
                <a:spcPts val="0"/>
              </a:spcBef>
              <a:spcAft>
                <a:spcPts val="0"/>
              </a:spcAft>
              <a:buNone/>
            </a:pPr>
            <a:r>
              <a:t/>
            </a:r>
            <a:endParaRPr sz="1400"/>
          </a:p>
        </p:txBody>
      </p:sp>
      <p:sp>
        <p:nvSpPr>
          <p:cNvPr id="3083" name="Google Shape;3083;p392"/>
          <p:cNvSpPr txBox="1"/>
          <p:nvPr/>
        </p:nvSpPr>
        <p:spPr>
          <a:xfrm>
            <a:off x="450000" y="1953000"/>
            <a:ext cx="4680000" cy="360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1000">
                <a:solidFill>
                  <a:schemeClr val="lt1"/>
                </a:solidFill>
                <a:latin typeface="Calibri"/>
                <a:ea typeface="Calibri"/>
                <a:cs typeface="Calibri"/>
                <a:sym typeface="Calibri"/>
              </a:rPr>
              <a:t>$ ﻿sudo apt install ros-humble-desktop</a:t>
            </a:r>
            <a:endParaRPr b="1" sz="1000">
              <a:solidFill>
                <a:schemeClr val="lt1"/>
              </a:solidFill>
              <a:latin typeface="Calibri"/>
              <a:ea typeface="Calibri"/>
              <a:cs typeface="Calibri"/>
              <a:sym typeface="Calibri"/>
            </a:endParaRPr>
          </a:p>
        </p:txBody>
      </p:sp>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8" name="Shape 3088"/>
        <p:cNvGrpSpPr/>
        <p:nvPr/>
      </p:nvGrpSpPr>
      <p:grpSpPr>
        <a:xfrm>
          <a:off x="0" y="0"/>
          <a:ext cx="0" cy="0"/>
          <a:chOff x="0" y="0"/>
          <a:chExt cx="0" cy="0"/>
        </a:xfrm>
      </p:grpSpPr>
      <p:sp>
        <p:nvSpPr>
          <p:cNvPr id="3089" name="Google Shape;3089;p39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Core, Base, Desktop</a:t>
            </a:r>
            <a:endParaRPr/>
          </a:p>
        </p:txBody>
      </p:sp>
      <p:sp>
        <p:nvSpPr>
          <p:cNvPr id="3090" name="Google Shape;3090;p39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sz="1400"/>
              <a:t>ROS Core</a:t>
            </a:r>
            <a:endParaRPr b="1" sz="1400"/>
          </a:p>
          <a:p>
            <a:pPr indent="0" lvl="0" marL="0" rtl="0" algn="l">
              <a:spcBef>
                <a:spcPts val="0"/>
              </a:spcBef>
              <a:spcAft>
                <a:spcPts val="0"/>
              </a:spcAft>
              <a:buClr>
                <a:schemeClr val="dk1"/>
              </a:buClr>
              <a:buSzPts val="1100"/>
              <a:buFont typeface="Arial"/>
              <a:buNone/>
            </a:pPr>
            <a:r>
              <a:rPr lang="ko-KR" sz="1400"/>
              <a:t>ROS Core 패키지는 빌드, C/C++/Python 지원, 퍼블리시, 서브스크라이브, 서비스, 메시지 생성 및 기타 핵심 ROS 개념을 사용하는데 필요한 패키지를 모아둔 메타패키지이다. 현재 시점으로 </a:t>
            </a:r>
            <a:r>
              <a:rPr lang="ko-KR" sz="1400" u="sng">
                <a:solidFill>
                  <a:schemeClr val="hlink"/>
                </a:solidFill>
                <a:hlinkClick r:id="rId3"/>
              </a:rPr>
              <a:t>32개의 패키지</a:t>
            </a:r>
            <a:r>
              <a:rPr lang="ko-KR" sz="1400"/>
              <a:t>가 포함되어 있으며 ament, rcl, rclc, rclcpp, rclpy, rosidl, ros_environment, common_interfaces, launch, ros2cli, sros2, class_loader, pluginlib 등으로 구성되어 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ko-KR" sz="1400"/>
              <a:t>ROS Base</a:t>
            </a:r>
            <a:endParaRPr b="1" sz="1400"/>
          </a:p>
          <a:p>
            <a:pPr indent="0" lvl="0" marL="0" rtl="0" algn="l">
              <a:spcBef>
                <a:spcPts val="0"/>
              </a:spcBef>
              <a:spcAft>
                <a:spcPts val="0"/>
              </a:spcAft>
              <a:buClr>
                <a:schemeClr val="dk1"/>
              </a:buClr>
              <a:buSzPts val="1100"/>
              <a:buFont typeface="Arial"/>
              <a:buNone/>
            </a:pPr>
            <a:r>
              <a:rPr lang="ko-KR" sz="1400"/>
              <a:t>ROS Base 패키지는 앞서 설며한 'ROS Core'를 포함하고 있으며 tf2 및 urdf 와 같은 ROS의 기본 기능을 포함하는 메타패키지이다. 현재 시점으로 ros_core를 포함하여 </a:t>
            </a:r>
            <a:r>
              <a:rPr lang="ko-KR" sz="1400" u="sng">
                <a:solidFill>
                  <a:schemeClr val="hlink"/>
                </a:solidFill>
                <a:hlinkClick r:id="rId4"/>
              </a:rPr>
              <a:t>37개의 패키지</a:t>
            </a:r>
            <a:r>
              <a:rPr lang="ko-KR" sz="1400"/>
              <a:t>가 포함되어 있다. 추가된 패키지는 rosbag2, geometry2, kdl_parser, urdf, robot_state_publisher 패키지이다.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ko-KR" sz="1400"/>
              <a:t>Desktop</a:t>
            </a:r>
            <a:endParaRPr b="1" sz="1400"/>
          </a:p>
          <a:p>
            <a:pPr indent="0" lvl="0" marL="0" rtl="0" algn="l">
              <a:spcBef>
                <a:spcPts val="0"/>
              </a:spcBef>
              <a:spcAft>
                <a:spcPts val="0"/>
              </a:spcAft>
              <a:buClr>
                <a:schemeClr val="dk1"/>
              </a:buClr>
              <a:buSzPts val="1100"/>
              <a:buFont typeface="Arial"/>
              <a:buNone/>
            </a:pPr>
            <a:r>
              <a:rPr lang="ko-KR" sz="1400"/>
              <a:t>Desktop 패키지는 'ROS Base'에서 확장하고 있으며 시각화 도구 및 데모와 같은 응용 패키지를 포함하는 메타패키지이다. 현재 시점으로 ros_base를 포함하여 </a:t>
            </a:r>
            <a:r>
              <a:rPr lang="ko-KR" sz="1400" u="sng">
                <a:solidFill>
                  <a:schemeClr val="hlink"/>
                </a:solidFill>
                <a:hlinkClick r:id="rId5"/>
              </a:rPr>
              <a:t>85개의 패키지</a:t>
            </a:r>
            <a:r>
              <a:rPr lang="ko-KR" sz="1400"/>
              <a:t>로 구성되어 있다. 추가된 패키지로는 angles, depthimage_to_laserscan, joy, pcl_conversions, rviz2, rviz_default_plugins, teleop_twist_joy, teleop_twist_keyboard, tlsf, demos 및 examples 계열의 패키지이다. demos 및 examples 계열의 패키지만 30개 넘는다.</a:t>
            </a:r>
            <a:endParaRPr sz="1400"/>
          </a:p>
          <a:p>
            <a:pPr indent="0" lvl="0" marL="0" rtl="0" algn="l">
              <a:spcBef>
                <a:spcPts val="0"/>
              </a:spcBef>
              <a:spcAft>
                <a:spcPts val="0"/>
              </a:spcAft>
              <a:buClr>
                <a:schemeClr val="dk1"/>
              </a:buClr>
              <a:buSzPts val="1100"/>
              <a:buFont typeface="Arial"/>
              <a:buNone/>
            </a:pPr>
            <a:r>
              <a:rPr lang="ko-KR" sz="1400"/>
              <a:t>​</a:t>
            </a:r>
            <a:endParaRPr sz="1400"/>
          </a:p>
          <a:p>
            <a:pPr indent="0" lvl="0" marL="0" rtl="0" algn="l">
              <a:spcBef>
                <a:spcPts val="0"/>
              </a:spcBef>
              <a:spcAft>
                <a:spcPts val="0"/>
              </a:spcAft>
              <a:buNone/>
            </a:pPr>
            <a:r>
              <a:t/>
            </a:r>
            <a:endParaRPr sz="1400"/>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5" name="Shape 3095"/>
        <p:cNvGrpSpPr/>
        <p:nvPr/>
      </p:nvGrpSpPr>
      <p:grpSpPr>
        <a:xfrm>
          <a:off x="0" y="0"/>
          <a:ext cx="0" cy="0"/>
          <a:chOff x="0" y="0"/>
          <a:chExt cx="0" cy="0"/>
        </a:xfrm>
      </p:grpSpPr>
      <p:sp>
        <p:nvSpPr>
          <p:cNvPr id="3096" name="Google Shape;3096;p39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Common Packages</a:t>
            </a:r>
            <a:endParaRPr/>
          </a:p>
        </p:txBody>
      </p:sp>
      <p:sp>
        <p:nvSpPr>
          <p:cNvPr id="3097" name="Google Shape;3097;p39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ROS는 특정 회사나 개인이 만들어 가는 것이 아닌 ROS 커뮤니티에서 공동 개발하고 있는 오픈소스 로봇 소프트웨어 플랫폼 프로젝트이다. 이에 서로 다른 작성자, 관리자 및 기여자들이 포함되어 있으며 이러한 패키지는 여러 저장소에 분산되어 보관되어 개발된다. 이러한 이유로 ROS 사용자와 개발자가 프로젝트에 필수적인 ROS 2 패키지를 알기란 쉽지 않다.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그래서 ROS 2 TSC에서는 투표를 통해 오픈소스이면서 ROS 2 프로젝트와 직접적으로 연관되고 범용적으로 사용할 수 있는 패키지들을 선정하여 '</a:t>
            </a:r>
            <a:r>
              <a:rPr lang="ko-KR" sz="1400" u="sng">
                <a:solidFill>
                  <a:schemeClr val="hlink"/>
                </a:solidFill>
                <a:hlinkClick r:id="rId3"/>
              </a:rPr>
              <a:t>ROS 2 Common Packages</a:t>
            </a:r>
            <a:r>
              <a:rPr lang="ko-KR" sz="1400"/>
              <a:t>'라는 이름으로 관리하고 있다. 다른 패키지들과 다르게 'ROS 2 Common Packages'은 ROS 2 TSC 및 Working Groups에서 관리하고 있으며 </a:t>
            </a:r>
            <a:r>
              <a:rPr lang="ko-KR" sz="1400" u="sng">
                <a:solidFill>
                  <a:schemeClr val="hlink"/>
                </a:solidFill>
                <a:hlinkClick r:id="rId4"/>
              </a:rPr>
              <a:t>Quality Level 3</a:t>
            </a:r>
            <a:r>
              <a:rPr lang="ko-KR" sz="1400"/>
              <a:t> 이상의 QC를 거치고 있고 </a:t>
            </a:r>
            <a:r>
              <a:rPr lang="ko-KR" sz="1400" u="sng">
                <a:solidFill>
                  <a:schemeClr val="hlink"/>
                </a:solidFill>
                <a:hlinkClick r:id="rId5"/>
              </a:rPr>
              <a:t>보안 취약성</a:t>
            </a:r>
            <a:r>
              <a:rPr lang="ko-KR" sz="1400"/>
              <a:t>에 대응하고 있다. 이 패키지는 ROS 사용에 있어서 매우 중요한 패키지로 ROS 2의 새로운 버전이 릴리즈되었다면 이들의 패키지가 함께 포함되어 있다고 생각하면 된다.</a:t>
            </a:r>
            <a:endParaRPr sz="1400"/>
          </a:p>
        </p:txBody>
      </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2" name="Shape 3102"/>
        <p:cNvGrpSpPr/>
        <p:nvPr/>
      </p:nvGrpSpPr>
      <p:grpSpPr>
        <a:xfrm>
          <a:off x="0" y="0"/>
          <a:ext cx="0" cy="0"/>
          <a:chOff x="0" y="0"/>
          <a:chExt cx="0" cy="0"/>
        </a:xfrm>
      </p:grpSpPr>
      <p:sp>
        <p:nvSpPr>
          <p:cNvPr id="3103" name="Google Shape;3103;p39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Common Packages</a:t>
            </a:r>
            <a:endParaRPr/>
          </a:p>
        </p:txBody>
      </p:sp>
      <p:pic>
        <p:nvPicPr>
          <p:cNvPr id="3104" name="Google Shape;3104;p395"/>
          <p:cNvPicPr preferRelativeResize="0"/>
          <p:nvPr/>
        </p:nvPicPr>
        <p:blipFill>
          <a:blip r:embed="rId3">
            <a:alphaModFix/>
          </a:blip>
          <a:stretch>
            <a:fillRect/>
          </a:stretch>
        </p:blipFill>
        <p:spPr>
          <a:xfrm>
            <a:off x="990302" y="876625"/>
            <a:ext cx="7163396" cy="4114476"/>
          </a:xfrm>
          <a:prstGeom prst="rect">
            <a:avLst/>
          </a:prstGeom>
          <a:noFill/>
          <a:ln>
            <a:noFill/>
          </a:ln>
        </p:spPr>
      </p:pic>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9" name="Shape 3109"/>
        <p:cNvGrpSpPr/>
        <p:nvPr/>
      </p:nvGrpSpPr>
      <p:grpSpPr>
        <a:xfrm>
          <a:off x="0" y="0"/>
          <a:ext cx="0" cy="0"/>
          <a:chOff x="0" y="0"/>
          <a:chExt cx="0" cy="0"/>
        </a:xfrm>
      </p:grpSpPr>
      <p:sp>
        <p:nvSpPr>
          <p:cNvPr id="3110" name="Google Shape;3110;p39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Common Packages의 소분류</a:t>
            </a:r>
            <a:endParaRPr/>
          </a:p>
        </p:txBody>
      </p:sp>
      <p:sp>
        <p:nvSpPr>
          <p:cNvPr id="3111" name="Google Shape;3111;p39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1) Buildsystem, package index and tooling around (64개)</a:t>
            </a:r>
            <a:endParaRPr sz="1400"/>
          </a:p>
          <a:p>
            <a:pPr indent="0" lvl="0" marL="0" rtl="0" algn="l">
              <a:spcBef>
                <a:spcPts val="0"/>
              </a:spcBef>
              <a:spcAft>
                <a:spcPts val="0"/>
              </a:spcAft>
              <a:buNone/>
            </a:pPr>
            <a:r>
              <a:rPr lang="ko-KR" sz="1400"/>
              <a:t>2) Third party packages (11개)</a:t>
            </a:r>
            <a:endParaRPr sz="1400"/>
          </a:p>
          <a:p>
            <a:pPr indent="0" lvl="0" marL="0" rtl="0" algn="l">
              <a:spcBef>
                <a:spcPts val="0"/>
              </a:spcBef>
              <a:spcAft>
                <a:spcPts val="0"/>
              </a:spcAft>
              <a:buNone/>
            </a:pPr>
            <a:r>
              <a:rPr lang="ko-KR" sz="1400"/>
              <a:t>3) Utility functionality (18개)</a:t>
            </a:r>
            <a:endParaRPr sz="1400"/>
          </a:p>
          <a:p>
            <a:pPr indent="0" lvl="0" marL="0" rtl="0" algn="l">
              <a:spcBef>
                <a:spcPts val="0"/>
              </a:spcBef>
              <a:spcAft>
                <a:spcPts val="0"/>
              </a:spcAft>
              <a:buNone/>
            </a:pPr>
            <a:r>
              <a:rPr lang="ko-KR" sz="1400"/>
              <a:t>4) ROS interface pipeline (17개)</a:t>
            </a:r>
            <a:endParaRPr sz="1400"/>
          </a:p>
          <a:p>
            <a:pPr indent="0" lvl="0" marL="0" rtl="0" algn="l">
              <a:spcBef>
                <a:spcPts val="0"/>
              </a:spcBef>
              <a:spcAft>
                <a:spcPts val="0"/>
              </a:spcAft>
              <a:buNone/>
            </a:pPr>
            <a:r>
              <a:rPr lang="ko-KR" sz="1400"/>
              <a:t>5) Interface definitions (25개)</a:t>
            </a:r>
            <a:endParaRPr sz="1400"/>
          </a:p>
          <a:p>
            <a:pPr indent="0" lvl="0" marL="0" rtl="0" algn="l">
              <a:spcBef>
                <a:spcPts val="0"/>
              </a:spcBef>
              <a:spcAft>
                <a:spcPts val="0"/>
              </a:spcAft>
              <a:buNone/>
            </a:pPr>
            <a:r>
              <a:rPr lang="ko-KR" sz="1400"/>
              <a:t>6) RMW (24개)</a:t>
            </a:r>
            <a:endParaRPr sz="1400"/>
          </a:p>
          <a:p>
            <a:pPr indent="0" lvl="0" marL="0" rtl="0" algn="l">
              <a:spcBef>
                <a:spcPts val="0"/>
              </a:spcBef>
              <a:spcAft>
                <a:spcPts val="0"/>
              </a:spcAft>
              <a:buNone/>
            </a:pPr>
            <a:r>
              <a:rPr lang="ko-KR" sz="1400"/>
              <a:t>7) Client libraries (14개)</a:t>
            </a:r>
            <a:endParaRPr sz="1400"/>
          </a:p>
          <a:p>
            <a:pPr indent="0" lvl="0" marL="0" rtl="0" algn="l">
              <a:spcBef>
                <a:spcPts val="0"/>
              </a:spcBef>
              <a:spcAft>
                <a:spcPts val="0"/>
              </a:spcAft>
              <a:buNone/>
            </a:pPr>
            <a:r>
              <a:rPr lang="ko-KR" sz="1400"/>
              <a:t>8) Launch (8개)</a:t>
            </a:r>
            <a:endParaRPr sz="1400"/>
          </a:p>
          <a:p>
            <a:pPr indent="0" lvl="0" marL="0" rtl="0" algn="l">
              <a:spcBef>
                <a:spcPts val="0"/>
              </a:spcBef>
              <a:spcAft>
                <a:spcPts val="0"/>
              </a:spcAft>
              <a:buNone/>
            </a:pPr>
            <a:r>
              <a:rPr lang="ko-KR" sz="1400"/>
              <a:t>9) Features (128개)</a:t>
            </a:r>
            <a:endParaRPr sz="1400"/>
          </a:p>
          <a:p>
            <a:pPr indent="0" lvl="0" marL="0" rtl="0" algn="l">
              <a:spcBef>
                <a:spcPts val="0"/>
              </a:spcBef>
              <a:spcAft>
                <a:spcPts val="0"/>
              </a:spcAft>
              <a:buNone/>
            </a:pPr>
            <a:r>
              <a:rPr lang="ko-KR" sz="1400"/>
              <a:t>10) Robot (3개)</a:t>
            </a:r>
            <a:endParaRPr sz="1400"/>
          </a:p>
          <a:p>
            <a:pPr indent="0" lvl="0" marL="0" rtl="0" algn="l">
              <a:spcBef>
                <a:spcPts val="0"/>
              </a:spcBef>
              <a:spcAft>
                <a:spcPts val="0"/>
              </a:spcAft>
              <a:buNone/>
            </a:pPr>
            <a:r>
              <a:rPr lang="ko-KR" sz="1400"/>
              <a:t>11) Tools (94개)</a:t>
            </a:r>
            <a:endParaRPr sz="1400"/>
          </a:p>
          <a:p>
            <a:pPr indent="0" lvl="0" marL="0" rtl="0" algn="l">
              <a:spcBef>
                <a:spcPts val="0"/>
              </a:spcBef>
              <a:spcAft>
                <a:spcPts val="0"/>
              </a:spcAft>
              <a:buNone/>
            </a:pPr>
            <a:r>
              <a:rPr lang="ko-KR" sz="1400"/>
              <a:t>12) Documentation, Examples, Tutorials (38개)</a:t>
            </a:r>
            <a:endParaRPr sz="1400"/>
          </a:p>
          <a:p>
            <a:pPr indent="0" lvl="0" marL="0" rtl="0" algn="l">
              <a:spcBef>
                <a:spcPts val="0"/>
              </a:spcBef>
              <a:spcAft>
                <a:spcPts val="0"/>
              </a:spcAft>
              <a:buNone/>
            </a:pPr>
            <a:r>
              <a:t/>
            </a:r>
            <a:endParaRPr sz="1400"/>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p39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추천 패키지 (10가지)</a:t>
            </a:r>
            <a:endParaRPr/>
          </a:p>
        </p:txBody>
      </p:sp>
      <p:sp>
        <p:nvSpPr>
          <p:cNvPr id="3118" name="Google Shape;3118;p39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아래의 패키지들은 패키지 리포지토리의 forks, stars, subscriptions를 기준으로 ROS 패키지를 랭킹한 자료의 상위 항목이다. 이 통계 자료를 보았을 때 ROS 커뮤니티에서는 센싱, 인식, SLAM, 내비게이션, 매니퓰레이션 분야쪽으로 많은 관심이 있고 시뮬레이터, 통신, 딥러닝 계열도 관심도가 높아지고 있는 것을 확인할 수 있다. 하드웨어와 연관된 패키지로는 센서분야로 realsense, rplidar, velodyne 등이 상위에 랭킹되어 있고 로봇 관련 패키지로는 UR, TurtleBot3, AR.Drone 등이 상위에 랭킹되어 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cartographer, librealsense, taskflow, lsd_slam, ros, navigation, serial, rtabmap, cartographer_ros, mrpt, grid_map, realsense-ros, rotors_simulator, plotjuggler, libpointmatcher, ros_comm, moveit, universal_robot, octomap, darknet_ros, mavros, fast-dds, turtlebot3, gazebo_ros_pkgs, gtsam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이 중 주목해야할 ROS 2 패키지를 추천한다면 아래와 같이 10가지를 추천하고 싶다.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2에서 가장 널리 쓰이는 SLAM계의 아이돌 </a:t>
            </a:r>
            <a:r>
              <a:rPr lang="ko-KR" sz="1400"/>
              <a:t>Cartographer</a:t>
            </a:r>
            <a:r>
              <a:rPr lang="ko-KR" sz="1400"/>
              <a:t>, 내비게이션 관련 패키지를 모아둔 NAV2, 자율주행차 소프트웨어 Autoware.Auto, 매니퓰레이션 종합 툴 MoveIt2, 드론 오픈소스 프로젝트 PX4 Autopilot, 산업계 컨소시엄인 ROS-Industrial, 차세대 3차원 시뮬레이터 Ignition, 오픈소스/하드웨어로 유명한 TurtleBot3, OpenMANIPULATOR-X, 태스크 플래너로 사용 가능한 Behavior Trees 그리고 끝으로 태스크 레벨의 멀티 로봇 운용 프레임워크인 RMF(Robotics Middleware Framework)이다. 이어지는 설명에서 이들 10가지에 대해서 간단히 알아보도록 하자.​</a:t>
            </a:r>
            <a:endParaRPr sz="1400"/>
          </a:p>
          <a:p>
            <a:pPr indent="0" lvl="0" marL="0" rtl="0" algn="l">
              <a:spcBef>
                <a:spcPts val="0"/>
              </a:spcBef>
              <a:spcAft>
                <a:spcPts val="0"/>
              </a:spcAft>
              <a:buNone/>
            </a:pPr>
            <a:r>
              <a:t/>
            </a:r>
            <a:endParaRPr sz="1400"/>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9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추천 패키지 (10가지: 주관적!)</a:t>
            </a:r>
            <a:endParaRPr/>
          </a:p>
        </p:txBody>
      </p:sp>
      <p:sp>
        <p:nvSpPr>
          <p:cNvPr id="3125" name="Google Shape;3125;p39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1. C</a:t>
            </a:r>
            <a:r>
              <a:rPr lang="ko-KR" sz="1400"/>
              <a:t>artographer</a:t>
            </a:r>
            <a:endParaRPr sz="1400"/>
          </a:p>
          <a:p>
            <a:pPr indent="0" lvl="0" marL="0" rtl="0" algn="l">
              <a:spcBef>
                <a:spcPts val="0"/>
              </a:spcBef>
              <a:spcAft>
                <a:spcPts val="0"/>
              </a:spcAft>
              <a:buNone/>
            </a:pPr>
            <a:r>
              <a:rPr lang="ko-KR" sz="1400"/>
              <a:t>2</a:t>
            </a:r>
            <a:r>
              <a:rPr lang="ko-KR" sz="1400">
                <a:solidFill>
                  <a:schemeClr val="dk1"/>
                </a:solidFill>
              </a:rPr>
              <a:t>.</a:t>
            </a:r>
            <a:r>
              <a:rPr lang="ko-KR" sz="1400"/>
              <a:t> NAV2</a:t>
            </a:r>
            <a:endParaRPr sz="1400"/>
          </a:p>
          <a:p>
            <a:pPr indent="0" lvl="0" marL="0" rtl="0" algn="l">
              <a:spcBef>
                <a:spcPts val="0"/>
              </a:spcBef>
              <a:spcAft>
                <a:spcPts val="0"/>
              </a:spcAft>
              <a:buNone/>
            </a:pPr>
            <a:r>
              <a:rPr lang="ko-KR" sz="1400"/>
              <a:t>3</a:t>
            </a:r>
            <a:r>
              <a:rPr lang="ko-KR" sz="1400">
                <a:solidFill>
                  <a:schemeClr val="dk1"/>
                </a:solidFill>
              </a:rPr>
              <a:t>.</a:t>
            </a:r>
            <a:r>
              <a:rPr lang="ko-KR" sz="1400"/>
              <a:t> Autoware.Auto</a:t>
            </a:r>
            <a:endParaRPr sz="1400"/>
          </a:p>
          <a:p>
            <a:pPr indent="0" lvl="0" marL="0" rtl="0" algn="l">
              <a:spcBef>
                <a:spcPts val="0"/>
              </a:spcBef>
              <a:spcAft>
                <a:spcPts val="0"/>
              </a:spcAft>
              <a:buNone/>
            </a:pPr>
            <a:r>
              <a:rPr lang="ko-KR" sz="1400"/>
              <a:t>4</a:t>
            </a:r>
            <a:r>
              <a:rPr lang="ko-KR" sz="1400">
                <a:solidFill>
                  <a:schemeClr val="dk1"/>
                </a:solidFill>
              </a:rPr>
              <a:t>.</a:t>
            </a:r>
            <a:r>
              <a:rPr lang="ko-KR" sz="1400"/>
              <a:t> MoveIt2</a:t>
            </a:r>
            <a:endParaRPr sz="1400"/>
          </a:p>
          <a:p>
            <a:pPr indent="0" lvl="0" marL="0" rtl="0" algn="l">
              <a:spcBef>
                <a:spcPts val="0"/>
              </a:spcBef>
              <a:spcAft>
                <a:spcPts val="0"/>
              </a:spcAft>
              <a:buNone/>
            </a:pPr>
            <a:r>
              <a:rPr lang="ko-KR" sz="1400"/>
              <a:t>5</a:t>
            </a:r>
            <a:r>
              <a:rPr lang="ko-KR" sz="1400">
                <a:solidFill>
                  <a:schemeClr val="dk1"/>
                </a:solidFill>
              </a:rPr>
              <a:t>.</a:t>
            </a:r>
            <a:r>
              <a:rPr lang="ko-KR" sz="1400"/>
              <a:t> PX4 Autopilot</a:t>
            </a:r>
            <a:endParaRPr sz="1400"/>
          </a:p>
          <a:p>
            <a:pPr indent="0" lvl="0" marL="0" rtl="0" algn="l">
              <a:spcBef>
                <a:spcPts val="0"/>
              </a:spcBef>
              <a:spcAft>
                <a:spcPts val="0"/>
              </a:spcAft>
              <a:buNone/>
            </a:pPr>
            <a:r>
              <a:rPr lang="ko-KR" sz="1400"/>
              <a:t>6</a:t>
            </a:r>
            <a:r>
              <a:rPr lang="ko-KR" sz="1400">
                <a:solidFill>
                  <a:schemeClr val="dk1"/>
                </a:solidFill>
              </a:rPr>
              <a:t>.</a:t>
            </a:r>
            <a:r>
              <a:rPr lang="ko-KR" sz="1400"/>
              <a:t> ROS-Industrial</a:t>
            </a:r>
            <a:endParaRPr sz="1400"/>
          </a:p>
          <a:p>
            <a:pPr indent="0" lvl="0" marL="0" rtl="0" algn="l">
              <a:spcBef>
                <a:spcPts val="0"/>
              </a:spcBef>
              <a:spcAft>
                <a:spcPts val="0"/>
              </a:spcAft>
              <a:buNone/>
            </a:pPr>
            <a:r>
              <a:rPr lang="ko-KR" sz="1400"/>
              <a:t>7</a:t>
            </a:r>
            <a:r>
              <a:rPr lang="ko-KR" sz="1400">
                <a:solidFill>
                  <a:schemeClr val="dk1"/>
                </a:solidFill>
              </a:rPr>
              <a:t>.</a:t>
            </a:r>
            <a:r>
              <a:rPr lang="ko-KR" sz="1400"/>
              <a:t> Gazebosim</a:t>
            </a:r>
            <a:endParaRPr sz="1400"/>
          </a:p>
          <a:p>
            <a:pPr indent="0" lvl="0" marL="0" rtl="0" algn="l">
              <a:spcBef>
                <a:spcPts val="0"/>
              </a:spcBef>
              <a:spcAft>
                <a:spcPts val="0"/>
              </a:spcAft>
              <a:buNone/>
            </a:pPr>
            <a:r>
              <a:rPr lang="ko-KR" sz="1400"/>
              <a:t>8</a:t>
            </a:r>
            <a:r>
              <a:rPr lang="ko-KR" sz="1400">
                <a:solidFill>
                  <a:schemeClr val="dk1"/>
                </a:solidFill>
              </a:rPr>
              <a:t>.</a:t>
            </a:r>
            <a:r>
              <a:rPr lang="ko-KR" sz="1400"/>
              <a:t> TurtleBot3, OpenMANIPULATOR-X</a:t>
            </a:r>
            <a:endParaRPr sz="1400"/>
          </a:p>
          <a:p>
            <a:pPr indent="0" lvl="0" marL="0" rtl="0" algn="l">
              <a:spcBef>
                <a:spcPts val="0"/>
              </a:spcBef>
              <a:spcAft>
                <a:spcPts val="0"/>
              </a:spcAft>
              <a:buNone/>
            </a:pPr>
            <a:r>
              <a:rPr lang="ko-KR" sz="1400"/>
              <a:t>9</a:t>
            </a:r>
            <a:r>
              <a:rPr lang="ko-KR" sz="1400">
                <a:solidFill>
                  <a:schemeClr val="dk1"/>
                </a:solidFill>
              </a:rPr>
              <a:t>.</a:t>
            </a:r>
            <a:r>
              <a:rPr lang="ko-KR" sz="1400"/>
              <a:t> Behavior Trees</a:t>
            </a:r>
            <a:endParaRPr sz="1400"/>
          </a:p>
          <a:p>
            <a:pPr indent="0" lvl="0" marL="0" rtl="0" algn="l">
              <a:spcBef>
                <a:spcPts val="0"/>
              </a:spcBef>
              <a:spcAft>
                <a:spcPts val="0"/>
              </a:spcAft>
              <a:buNone/>
            </a:pPr>
            <a:r>
              <a:rPr lang="ko-KR" sz="1400"/>
              <a:t>10</a:t>
            </a:r>
            <a:r>
              <a:rPr lang="ko-KR" sz="1400">
                <a:solidFill>
                  <a:schemeClr val="dk1"/>
                </a:solidFill>
              </a:rPr>
              <a:t>.</a:t>
            </a:r>
            <a:r>
              <a:rPr lang="ko-KR" sz="1400"/>
              <a:t> RMF(Robotics Middleware Framework)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a:t>
            </a:r>
            <a:endParaRPr sz="1400"/>
          </a:p>
          <a:p>
            <a:pPr indent="0" lvl="0" marL="0" rtl="0" algn="l">
              <a:spcBef>
                <a:spcPts val="0"/>
              </a:spcBef>
              <a:spcAft>
                <a:spcPts val="0"/>
              </a:spcAft>
              <a:buNone/>
            </a:pPr>
            <a:r>
              <a:t/>
            </a:r>
            <a:endParaRPr sz="1400"/>
          </a:p>
        </p:txBody>
      </p:sp>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p39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C</a:t>
            </a:r>
            <a:r>
              <a:rPr lang="ko-KR"/>
              <a:t>artographer</a:t>
            </a:r>
            <a:endParaRPr/>
          </a:p>
        </p:txBody>
      </p:sp>
      <p:sp>
        <p:nvSpPr>
          <p:cNvPr id="3132" name="Google Shape;3132;p39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292100" lvl="0" marL="457200" rtl="0" algn="l">
              <a:spcBef>
                <a:spcPts val="0"/>
              </a:spcBef>
              <a:spcAft>
                <a:spcPts val="0"/>
              </a:spcAft>
              <a:buSzPts val="1000"/>
              <a:buChar char="●"/>
            </a:pPr>
            <a:r>
              <a:rPr lang="ko-KR" sz="1000"/>
              <a:t>웹사이트	: </a:t>
            </a:r>
            <a:r>
              <a:rPr lang="ko-KR" sz="1000" u="sng">
                <a:solidFill>
                  <a:schemeClr val="hlink"/>
                </a:solidFill>
                <a:hlinkClick r:id="rId3"/>
              </a:rPr>
              <a:t>https://opensource.google/projects/cartographer</a:t>
            </a:r>
            <a:endParaRPr sz="1000"/>
          </a:p>
          <a:p>
            <a:pPr indent="-292100" lvl="0" marL="457200" rtl="0" algn="l">
              <a:spcBef>
                <a:spcPts val="0"/>
              </a:spcBef>
              <a:spcAft>
                <a:spcPts val="0"/>
              </a:spcAft>
              <a:buSzPts val="1000"/>
              <a:buChar char="●"/>
            </a:pPr>
            <a:r>
              <a:rPr lang="ko-KR" sz="1000"/>
              <a:t>참고자료	: </a:t>
            </a:r>
            <a:r>
              <a:rPr lang="ko-KR" sz="1000" u="sng">
                <a:solidFill>
                  <a:schemeClr val="hlink"/>
                </a:solidFill>
                <a:hlinkClick r:id="rId4"/>
              </a:rPr>
              <a:t>https://google-cartographer-ros.readthedocs.io/</a:t>
            </a:r>
            <a:endParaRPr sz="1000"/>
          </a:p>
          <a:p>
            <a:pPr indent="-292100" lvl="0" marL="457200" rtl="0" algn="l">
              <a:spcBef>
                <a:spcPts val="0"/>
              </a:spcBef>
              <a:spcAft>
                <a:spcPts val="0"/>
              </a:spcAft>
              <a:buSzPts val="1000"/>
              <a:buChar char="●"/>
            </a:pPr>
            <a:r>
              <a:rPr lang="ko-KR" sz="1000"/>
              <a:t>리포지토리	: </a:t>
            </a:r>
            <a:r>
              <a:rPr lang="ko-KR" sz="1000" u="sng">
                <a:solidFill>
                  <a:schemeClr val="hlink"/>
                </a:solidFill>
                <a:hlinkClick r:id="rId5"/>
              </a:rPr>
              <a:t>https://github.com/ros2/cartographer_ros</a:t>
            </a:r>
            <a:endParaRPr sz="1000"/>
          </a:p>
          <a:p>
            <a:pPr indent="-292100" lvl="0" marL="457200" rtl="0" algn="l">
              <a:spcBef>
                <a:spcPts val="0"/>
              </a:spcBef>
              <a:spcAft>
                <a:spcPts val="0"/>
              </a:spcAft>
              <a:buSzPts val="1000"/>
              <a:buChar char="●"/>
            </a:pPr>
            <a:r>
              <a:rPr lang="ko-KR" sz="1000"/>
              <a:t>관련 영상	: </a:t>
            </a:r>
            <a:r>
              <a:rPr lang="ko-KR" sz="1000" u="sng">
                <a:solidFill>
                  <a:schemeClr val="hlink"/>
                </a:solidFill>
                <a:hlinkClick r:id="rId6"/>
              </a:rPr>
              <a:t>https://youtu.be/DM0dpHLhtX0</a:t>
            </a:r>
            <a:endParaRPr sz="1000"/>
          </a:p>
        </p:txBody>
      </p:sp>
      <p:pic>
        <p:nvPicPr>
          <p:cNvPr descr="Demonstrates Cartographer's real-time 3D SLAM. The blue arrow shows the position and orientation of the backpack in 6 DoF. The yellow line is the trajectory. This is an X-ray visualization that indicates vertical density of occupied space. Pixels on the map become darker and lighter as the number of occupied voxels along the z-axis increase and decrease respectively.&#10;&#10;This data was collected in the Deutsches Museum." id="3133" name="Google Shape;3133;p399" title="Cartographer 3D SLAM Demo">
            <a:hlinkClick r:id="rId7"/>
          </p:cNvPr>
          <p:cNvPicPr preferRelativeResize="0"/>
          <p:nvPr/>
        </p:nvPicPr>
        <p:blipFill>
          <a:blip r:embed="rId8">
            <a:alphaModFix/>
          </a:blip>
          <a:stretch>
            <a:fillRect/>
          </a:stretch>
        </p:blipFill>
        <p:spPr>
          <a:xfrm>
            <a:off x="1532738" y="1654525"/>
            <a:ext cx="6078525" cy="341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3"/>
                                        </p:tgtEl>
                                        <p:attrNameLst>
                                          <p:attrName>style.visibility</p:attrName>
                                        </p:attrNameLst>
                                      </p:cBhvr>
                                      <p:to>
                                        <p:strVal val="visible"/>
                                      </p:to>
                                    </p:set>
                                    <p:animEffect filter="fade" transition="in">
                                      <p:cBhvr>
                                        <p:cTn dur="1000"/>
                                        <p:tgtEl>
                                          <p:spTgt spid="3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8" name="Shape 3138"/>
        <p:cNvGrpSpPr/>
        <p:nvPr/>
      </p:nvGrpSpPr>
      <p:grpSpPr>
        <a:xfrm>
          <a:off x="0" y="0"/>
          <a:ext cx="0" cy="0"/>
          <a:chOff x="0" y="0"/>
          <a:chExt cx="0" cy="0"/>
        </a:xfrm>
      </p:grpSpPr>
      <p:sp>
        <p:nvSpPr>
          <p:cNvPr id="3139" name="Google Shape;3139;p40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NAV2</a:t>
            </a:r>
            <a:endParaRPr/>
          </a:p>
        </p:txBody>
      </p:sp>
      <p:sp>
        <p:nvSpPr>
          <p:cNvPr id="3140" name="Google Shape;3140;p40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292100" lvl="0" marL="457200" rtl="0" algn="l">
              <a:spcBef>
                <a:spcPts val="0"/>
              </a:spcBef>
              <a:spcAft>
                <a:spcPts val="0"/>
              </a:spcAft>
              <a:buSzPts val="1000"/>
              <a:buChar char="●"/>
            </a:pPr>
            <a:r>
              <a:rPr lang="ko-KR" sz="1000"/>
              <a:t>웹사이트	: </a:t>
            </a:r>
            <a:r>
              <a:rPr lang="ko-KR" sz="1000" u="sng">
                <a:solidFill>
                  <a:schemeClr val="hlink"/>
                </a:solidFill>
                <a:hlinkClick r:id="rId3"/>
              </a:rPr>
              <a:t>https://navigation.ros.org/</a:t>
            </a:r>
            <a:endParaRPr sz="1000"/>
          </a:p>
          <a:p>
            <a:pPr indent="-292100" lvl="0" marL="457200" rtl="0" algn="l">
              <a:spcBef>
                <a:spcPts val="0"/>
              </a:spcBef>
              <a:spcAft>
                <a:spcPts val="0"/>
              </a:spcAft>
              <a:buSzPts val="1000"/>
              <a:buChar char="●"/>
            </a:pPr>
            <a:r>
              <a:rPr lang="ko-KR" sz="1000"/>
              <a:t>커뮤니티	: </a:t>
            </a:r>
            <a:r>
              <a:rPr lang="ko-KR" sz="1000" u="sng">
                <a:solidFill>
                  <a:schemeClr val="hlink"/>
                </a:solidFill>
                <a:hlinkClick r:id="rId4"/>
              </a:rPr>
              <a:t>https://discourse.ros.org/c/navigation/44</a:t>
            </a:r>
            <a:endParaRPr sz="1000"/>
          </a:p>
          <a:p>
            <a:pPr indent="-292100" lvl="0" marL="457200" rtl="0" algn="l">
              <a:spcBef>
                <a:spcPts val="0"/>
              </a:spcBef>
              <a:spcAft>
                <a:spcPts val="0"/>
              </a:spcAft>
              <a:buSzPts val="1000"/>
              <a:buChar char="●"/>
            </a:pPr>
            <a:r>
              <a:rPr lang="ko-KR" sz="1000"/>
              <a:t>리포지토리	: </a:t>
            </a:r>
            <a:r>
              <a:rPr lang="ko-KR" sz="1000" u="sng">
                <a:solidFill>
                  <a:schemeClr val="hlink"/>
                </a:solidFill>
                <a:hlinkClick r:id="rId5"/>
              </a:rPr>
              <a:t>https://github.com/ros-planning/navigation2</a:t>
            </a:r>
            <a:endParaRPr sz="1000"/>
          </a:p>
          <a:p>
            <a:pPr indent="-292100" lvl="0" marL="457200" rtl="0" algn="l">
              <a:spcBef>
                <a:spcPts val="0"/>
              </a:spcBef>
              <a:spcAft>
                <a:spcPts val="0"/>
              </a:spcAft>
              <a:buSzPts val="1000"/>
              <a:buChar char="●"/>
            </a:pPr>
            <a:r>
              <a:rPr lang="ko-KR" sz="1000"/>
              <a:t>관련 영상	: </a:t>
            </a:r>
            <a:r>
              <a:rPr lang="ko-KR" sz="1000" u="sng">
                <a:solidFill>
                  <a:schemeClr val="hlink"/>
                </a:solidFill>
                <a:hlinkClick r:id="rId6"/>
              </a:rPr>
              <a:t>https://youtu.be/QB7lOKp3ZDQ</a:t>
            </a:r>
            <a:endParaRPr sz="1000"/>
          </a:p>
        </p:txBody>
      </p:sp>
      <p:pic>
        <p:nvPicPr>
          <p:cNvPr descr="Introduction to the Navigation2 system.&#10;&#10;&#10;Pre-print paper: https://arxiv.org/abs/2003.00368&#10;Repository: https://github.com/ros-planning/navigation2&#10;&#10;&#10;Citation: S. Macenski, F. Martín, R. White, J. Clavero. The Marathon 2: A Navigation System. IEEE/RSJ International Conference on Intelligent Robots and Systems (IROS), 2020." id="3141" name="Google Shape;3141;p400" title="The Marathon 2: A Navigation System (IROS 2020)">
            <a:hlinkClick r:id="rId7"/>
          </p:cNvPr>
          <p:cNvPicPr preferRelativeResize="0"/>
          <p:nvPr/>
        </p:nvPicPr>
        <p:blipFill>
          <a:blip r:embed="rId8">
            <a:alphaModFix/>
          </a:blip>
          <a:stretch>
            <a:fillRect/>
          </a:stretch>
        </p:blipFill>
        <p:spPr>
          <a:xfrm>
            <a:off x="1511212" y="1632375"/>
            <a:ext cx="6121575" cy="3443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1"/>
                                        </p:tgtEl>
                                        <p:attrNameLst>
                                          <p:attrName>style.visibility</p:attrName>
                                        </p:attrNameLst>
                                      </p:cBhvr>
                                      <p:to>
                                        <p:strVal val="visible"/>
                                      </p:to>
                                    </p:set>
                                    <p:animEffect filter="fade" transition="in">
                                      <p:cBhvr>
                                        <p:cTn dur="1000"/>
                                        <p:tgtEl>
                                          <p:spTgt spid="3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 name="Shape 3146"/>
        <p:cNvGrpSpPr/>
        <p:nvPr/>
      </p:nvGrpSpPr>
      <p:grpSpPr>
        <a:xfrm>
          <a:off x="0" y="0"/>
          <a:ext cx="0" cy="0"/>
          <a:chOff x="0" y="0"/>
          <a:chExt cx="0" cy="0"/>
        </a:xfrm>
      </p:grpSpPr>
      <p:sp>
        <p:nvSpPr>
          <p:cNvPr id="3147" name="Google Shape;3147;p40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Autoware.Auto</a:t>
            </a:r>
            <a:endParaRPr/>
          </a:p>
        </p:txBody>
      </p:sp>
      <p:sp>
        <p:nvSpPr>
          <p:cNvPr id="3148" name="Google Shape;3148;p40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292100" lvl="0" marL="457200" rtl="0" algn="l">
              <a:spcBef>
                <a:spcPts val="0"/>
              </a:spcBef>
              <a:spcAft>
                <a:spcPts val="0"/>
              </a:spcAft>
              <a:buSzPts val="1000"/>
              <a:buChar char="●"/>
            </a:pPr>
            <a:r>
              <a:rPr lang="ko-KR" sz="1000"/>
              <a:t>웹사이트	: </a:t>
            </a:r>
            <a:r>
              <a:rPr lang="ko-KR" sz="1000" u="sng">
                <a:solidFill>
                  <a:schemeClr val="hlink"/>
                </a:solidFill>
                <a:hlinkClick r:id="rId3"/>
              </a:rPr>
              <a:t>https://www.autoware.auto/</a:t>
            </a:r>
            <a:endParaRPr sz="1000"/>
          </a:p>
          <a:p>
            <a:pPr indent="-292100" lvl="0" marL="457200" rtl="0" algn="l">
              <a:spcBef>
                <a:spcPts val="0"/>
              </a:spcBef>
              <a:spcAft>
                <a:spcPts val="0"/>
              </a:spcAft>
              <a:buSzPts val="1000"/>
              <a:buChar char="●"/>
            </a:pPr>
            <a:r>
              <a:rPr lang="ko-KR" sz="1000"/>
              <a:t>커뮤니티	: </a:t>
            </a:r>
            <a:r>
              <a:rPr lang="ko-KR" sz="1000" u="sng">
                <a:solidFill>
                  <a:schemeClr val="hlink"/>
                </a:solidFill>
                <a:hlinkClick r:id="rId4"/>
              </a:rPr>
              <a:t>https://discourse.ros.org/c/autoware/46</a:t>
            </a:r>
            <a:endParaRPr sz="1000"/>
          </a:p>
          <a:p>
            <a:pPr indent="-292100" lvl="0" marL="457200" rtl="0" algn="l">
              <a:spcBef>
                <a:spcPts val="0"/>
              </a:spcBef>
              <a:spcAft>
                <a:spcPts val="0"/>
              </a:spcAft>
              <a:buSzPts val="1000"/>
              <a:buChar char="●"/>
            </a:pPr>
            <a:r>
              <a:rPr lang="ko-KR" sz="1000"/>
              <a:t>참고자료	: </a:t>
            </a:r>
            <a:r>
              <a:rPr lang="ko-KR" sz="1000" u="sng">
                <a:solidFill>
                  <a:schemeClr val="hlink"/>
                </a:solidFill>
                <a:hlinkClick r:id="rId5"/>
              </a:rPr>
              <a:t>https://autowarefoundation.gitlab.io/autoware.auto/AutowareAuto/</a:t>
            </a:r>
            <a:endParaRPr sz="1000"/>
          </a:p>
          <a:p>
            <a:pPr indent="-292100" lvl="0" marL="457200" rtl="0" algn="l">
              <a:spcBef>
                <a:spcPts val="0"/>
              </a:spcBef>
              <a:spcAft>
                <a:spcPts val="0"/>
              </a:spcAft>
              <a:buSzPts val="1000"/>
              <a:buChar char="●"/>
            </a:pPr>
            <a:r>
              <a:rPr lang="ko-KR" sz="1000"/>
              <a:t>리포지토리	: </a:t>
            </a:r>
            <a:r>
              <a:rPr lang="ko-KR" sz="1000" u="sng">
                <a:solidFill>
                  <a:schemeClr val="hlink"/>
                </a:solidFill>
                <a:hlinkClick r:id="rId6"/>
              </a:rPr>
              <a:t>https://gitlab.com/autowarefoundation/autoware.auto/AutowareAuto</a:t>
            </a:r>
            <a:endParaRPr sz="1000"/>
          </a:p>
          <a:p>
            <a:pPr indent="-292100" lvl="0" marL="457200" rtl="0" algn="l">
              <a:spcBef>
                <a:spcPts val="0"/>
              </a:spcBef>
              <a:spcAft>
                <a:spcPts val="0"/>
              </a:spcAft>
              <a:buSzPts val="1000"/>
              <a:buChar char="●"/>
            </a:pPr>
            <a:r>
              <a:rPr lang="ko-KR" sz="1000"/>
              <a:t>관련 영상	: </a:t>
            </a:r>
            <a:r>
              <a:rPr lang="ko-KR" sz="1000" u="sng">
                <a:solidFill>
                  <a:schemeClr val="hlink"/>
                </a:solidFill>
                <a:hlinkClick r:id="rId7"/>
              </a:rPr>
              <a:t>https://youtu.be/XTmlhvlmcf8</a:t>
            </a:r>
            <a:endParaRPr sz="1000"/>
          </a:p>
        </p:txBody>
      </p:sp>
      <p:pic>
        <p:nvPicPr>
          <p:cNvPr descr="This lecture will provide three major take-aways:&#10;1. A concise overview of all 14 lectures&#10;2. The development environment used and in which you will reproduce the labs&#10;3. The methods used by the course to develop software for safety-critical systems&#10;&#10;It is divided into 2 parts:&#10;* Part 1, delivered by Dejan Pangercic from Apex.AI, provides a course overview and a description of the development environment.&#10;* Part 2, delivered by Tobias Augspurger from StreetScooter, is about the theory behind the development of safety-critical systems.&#10;&#10;You can get the slides of the speakers at the following links:&#10;* Part 1 slides: https://gitlab.com/ApexAI/autowareclass2020/-/blob/master/lectures/01_DevelopmentEnvironment/devenv.md&#10;* Part 2 slides: https://gitlab.com/ApexAI/autowareclass2020/-/blob/master/lectures/01_DevelopmentEnvironment/devenv2.md&#10;&#10;In case you have issues following the course, please create an issue at the following repo:&#10;* Issues: https://gitlab.com/ApexAI/autowareclass2020/-/issues&#10;&#10;This course is brought to you by the Autoware Foundation (https://www.autoware.org/)&#10;The course is hosted by Apex.AI (https://www.apex.ai/)&#10;&#10;Lectures provided by the following companies and Universities (in alphabetic order):&#10;* ADLINK https://www.adlinktech.com&#10;* Apex.AI https://www.apex.ai/&#10;* Autonomous Stuff&#10;* Embotech http://embotech.com/&#10;* FH Aachen University https://www.fh-aachen.de/en/&#10;* Graz University of Technology https://www.tugraz.at/en/home/&#10;* Kalray http://kalray.eu/&#10;* LG http://lge.com/&#10;* Open Robotics http://openrobotics.org/&#10;* Parkopedia http://parkopedia.com/&#10;* Samsung https://www.sra.samsung.com/&#10;* StreetScooter http://streetscooter.com/&#10;* Ternaris https://ternaris.com/&#10;* Tier IV http://tier4.jp/&#10;&#10;Course produced by The Construct (http://www.theconstruct.ai)&#10;&#10;#ROS2 #Autoware #selfDrivingCars" id="3149" name="Google Shape;3149;p401" title="Autoware Course Lecture 1: Development Environment">
            <a:hlinkClick r:id="rId8"/>
          </p:cNvPr>
          <p:cNvPicPr preferRelativeResize="0"/>
          <p:nvPr/>
        </p:nvPicPr>
        <p:blipFill>
          <a:blip r:embed="rId9">
            <a:alphaModFix/>
          </a:blip>
          <a:stretch>
            <a:fillRect/>
          </a:stretch>
        </p:blipFill>
        <p:spPr>
          <a:xfrm>
            <a:off x="1703100" y="1816575"/>
            <a:ext cx="5737800" cy="322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9"/>
                                        </p:tgtEl>
                                        <p:attrNameLst>
                                          <p:attrName>style.visibility</p:attrName>
                                        </p:attrNameLst>
                                      </p:cBhvr>
                                      <p:to>
                                        <p:strVal val="visible"/>
                                      </p:to>
                                    </p:set>
                                    <p:animEffect filter="fade" transition="in">
                                      <p:cBhvr>
                                        <p:cTn dur="1000"/>
                                        <p:tgtEl>
                                          <p:spTgt spid="3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3. Security</a:t>
            </a:r>
            <a:endParaRPr/>
          </a:p>
        </p:txBody>
      </p:sp>
      <p:sp>
        <p:nvSpPr>
          <p:cNvPr id="375" name="Google Shape;375;p5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(3) Security</a:t>
            </a:r>
            <a:endParaRPr b="1">
              <a:solidFill>
                <a:srgbClr val="4A86E8"/>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ROS 1에서는 항상 보안이 문제였다. 노드를 관리하는 </a:t>
            </a:r>
            <a:r>
              <a:rPr lang="ko-KR" sz="1400" u="sng">
                <a:solidFill>
                  <a:schemeClr val="hlink"/>
                </a:solidFill>
                <a:hlinkClick r:id="rId3"/>
              </a:rPr>
              <a:t>ROS master</a:t>
            </a:r>
            <a:r>
              <a:rPr lang="ko-KR" sz="1400"/>
              <a:t>의 하나의 IP와 포트만 노출되면 모든 시스템을 죽일 수 있었으며, 보안 입장에서는 </a:t>
            </a:r>
            <a:r>
              <a:rPr lang="ko-KR" sz="1400" u="sng">
                <a:solidFill>
                  <a:schemeClr val="hlink"/>
                </a:solidFill>
                <a:hlinkClick r:id="rId4"/>
              </a:rPr>
              <a:t>TCPROS</a:t>
            </a:r>
            <a:r>
              <a:rPr lang="ko-KR" sz="1400"/>
              <a:t>는 뻥 뚫린 큰 구멍에 가까웠다. 하지만 ROS 1은 이러한 부족한 부분을 매우기 보다는 로봇 개발에 사용되는 다양한 하드웨어와 소프트웨어를 평가하고 작동하는 유연성에 더 무게를 두었고 이러한 유연성은 보안에 대한 기회비용보다 더 중요하게 여겼다. 즉, 보안 이슈는 개발 우선 순위에서 뒤져 있었다. 당연히 ROS 초창기에는 이 선택은 옳았다.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하지만 시간이 흘러 이러한 취약점은 </a:t>
            </a:r>
            <a:r>
              <a:rPr b="1" lang="ko-KR" sz="1400"/>
              <a:t>상용 로봇에 ROS를 도입할 수 없게 만드는 첫번째 이유이자 가장 큰 걸림돌</a:t>
            </a:r>
            <a:r>
              <a:rPr lang="ko-KR" sz="1400"/>
              <a:t>이 되었다. 이에 ROS 2에서는 디자인 설계부터 이 부분을 명확히 </a:t>
            </a:r>
            <a:r>
              <a:rPr lang="ko-KR" sz="1400"/>
              <a:t>짚고</a:t>
            </a:r>
            <a:r>
              <a:rPr lang="ko-KR" sz="1400"/>
              <a:t> 넘어갔다. 우선, TCP 기반의 통신은 </a:t>
            </a:r>
            <a:r>
              <a:rPr b="1" lang="ko-KR" sz="1400" u="sng">
                <a:solidFill>
                  <a:schemeClr val="hlink"/>
                </a:solidFill>
                <a:hlinkClick r:id="rId5"/>
              </a:rPr>
              <a:t>OMG(Object Management Group)</a:t>
            </a:r>
            <a:r>
              <a:rPr lang="ko-KR" sz="1400"/>
              <a:t>에서 산업용으로 사용 중인 </a:t>
            </a:r>
            <a:r>
              <a:rPr b="1" lang="ko-KR" sz="1400" u="sng">
                <a:solidFill>
                  <a:schemeClr val="hlink"/>
                </a:solidFill>
                <a:hlinkClick r:id="rId6"/>
              </a:rPr>
              <a:t>DDS(Data Distribution Service)</a:t>
            </a:r>
            <a:r>
              <a:rPr lang="ko-KR" sz="1400"/>
              <a:t>를 도입하였고, 자연스럽게 </a:t>
            </a:r>
            <a:r>
              <a:rPr b="1" lang="ko-KR" sz="1400" u="sng">
                <a:solidFill>
                  <a:schemeClr val="hlink"/>
                </a:solidFill>
                <a:hlinkClick r:id="rId7"/>
              </a:rPr>
              <a:t>DDS-Security</a:t>
            </a:r>
            <a:r>
              <a:rPr lang="ko-KR" sz="1400"/>
              <a:t> 이라는 DDS 보안 사양을 ROS에 적용하여 보안에 대한 이슈를 통신단부터 해결하였다. 또한 ROS 커뮤니티에서는 </a:t>
            </a:r>
            <a:r>
              <a:rPr b="1" lang="ko-KR" sz="1400" u="sng">
                <a:solidFill>
                  <a:schemeClr val="hlink"/>
                </a:solidFill>
                <a:hlinkClick r:id="rId8"/>
              </a:rPr>
              <a:t>SROS 2(Secure Robot Operating System 2)</a:t>
            </a:r>
            <a:r>
              <a:rPr lang="ko-KR" sz="1400"/>
              <a:t>라는 툴을 개발하였고 보안 관련 RCL 서포트 및 보안관련 프로그래밍에 익숙지 않은 로보틱스 개발자를 위해 보안을 위한 툴킷을 만들어 배포하고 있다. 이 부분에 대한 더 자세한 내용은 ROS 2 디자인 문서(</a:t>
            </a:r>
            <a:r>
              <a:rPr lang="ko-KR" sz="1400" u="sng">
                <a:solidFill>
                  <a:schemeClr val="hlink"/>
                </a:solidFill>
                <a:hlinkClick r:id="rId9"/>
              </a:rPr>
              <a:t>DDS-Security integration</a:t>
            </a:r>
            <a:r>
              <a:rPr lang="ko-KR" sz="1400"/>
              <a:t>, </a:t>
            </a:r>
            <a:r>
              <a:rPr lang="ko-KR" sz="1400" u="sng">
                <a:solidFill>
                  <a:schemeClr val="hlink"/>
                </a:solidFill>
                <a:hlinkClick r:id="rId10"/>
              </a:rPr>
              <a:t>Access Control Policies</a:t>
            </a:r>
            <a:r>
              <a:rPr lang="ko-KR" sz="1400"/>
              <a:t>, </a:t>
            </a:r>
            <a:r>
              <a:rPr lang="ko-KR" sz="1400" u="sng">
                <a:solidFill>
                  <a:schemeClr val="hlink"/>
                </a:solidFill>
                <a:hlinkClick r:id="rId11"/>
              </a:rPr>
              <a:t>Security Enclaves</a:t>
            </a:r>
            <a:r>
              <a:rPr lang="ko-KR" sz="1400"/>
              <a:t>, </a:t>
            </a:r>
            <a:r>
              <a:rPr lang="ko-KR" sz="1400" u="sng">
                <a:solidFill>
                  <a:schemeClr val="hlink"/>
                </a:solidFill>
                <a:hlinkClick r:id="rId12"/>
              </a:rPr>
              <a:t>Robotic Systems Threat Model</a:t>
            </a:r>
            <a:r>
              <a:rPr lang="ko-KR" sz="1400"/>
              <a:t>)의 `Security` 관련 부분을 참고하길 바라며 지난 ROSCon에서의 워크샵에서 진행한 `</a:t>
            </a:r>
            <a:r>
              <a:rPr lang="ko-KR" sz="1400" u="sng">
                <a:solidFill>
                  <a:schemeClr val="hlink"/>
                </a:solidFill>
                <a:hlinkClick r:id="rId13"/>
              </a:rPr>
              <a:t>Is your robot secure? ROS 1 &amp; ROS 2 Security Workshop</a:t>
            </a:r>
            <a:r>
              <a:rPr lang="ko-KR" sz="1400"/>
              <a:t>`의 문서도 참고하면 도움이 될 것 같다. 우리는 추후 강좌를 통해 직접 보안 설정 및 프로그램하는 실습을 진행해보기로 하자.</a:t>
            </a:r>
            <a:endParaRPr sz="1400"/>
          </a:p>
          <a:p>
            <a:pPr indent="0" lvl="0" marL="0" rtl="0" algn="l">
              <a:spcBef>
                <a:spcPts val="0"/>
              </a:spcBef>
              <a:spcAft>
                <a:spcPts val="0"/>
              </a:spcAft>
              <a:buNone/>
            </a:pPr>
            <a:r>
              <a:t/>
            </a:r>
            <a:endParaRPr sz="1400"/>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40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MoveIt2</a:t>
            </a:r>
            <a:endParaRPr/>
          </a:p>
        </p:txBody>
      </p:sp>
      <p:sp>
        <p:nvSpPr>
          <p:cNvPr id="3156" name="Google Shape;3156;p40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292100" lvl="0" marL="457200" rtl="0" algn="l">
              <a:spcBef>
                <a:spcPts val="0"/>
              </a:spcBef>
              <a:spcAft>
                <a:spcPts val="0"/>
              </a:spcAft>
              <a:buSzPts val="1000"/>
              <a:buChar char="●"/>
            </a:pPr>
            <a:r>
              <a:rPr lang="ko-KR" sz="1000"/>
              <a:t>웹사이트: </a:t>
            </a:r>
            <a:r>
              <a:rPr lang="ko-KR" sz="1000" u="sng">
                <a:solidFill>
                  <a:schemeClr val="hlink"/>
                </a:solidFill>
                <a:hlinkClick r:id="rId3"/>
              </a:rPr>
              <a:t>https://moveit.ros.org/</a:t>
            </a:r>
            <a:endParaRPr sz="1000"/>
          </a:p>
          <a:p>
            <a:pPr indent="-292100" lvl="0" marL="457200" rtl="0" algn="l">
              <a:spcBef>
                <a:spcPts val="0"/>
              </a:spcBef>
              <a:spcAft>
                <a:spcPts val="0"/>
              </a:spcAft>
              <a:buSzPts val="1000"/>
              <a:buChar char="●"/>
            </a:pPr>
            <a:r>
              <a:rPr lang="ko-KR" sz="1000"/>
              <a:t>커뮤니티: </a:t>
            </a:r>
            <a:r>
              <a:rPr lang="ko-KR" sz="1000" u="sng">
                <a:solidFill>
                  <a:schemeClr val="hlink"/>
                </a:solidFill>
                <a:hlinkClick r:id="rId4"/>
              </a:rPr>
              <a:t>https://discourse.ros.org/c/moveit/13</a:t>
            </a:r>
            <a:endParaRPr sz="1000"/>
          </a:p>
          <a:p>
            <a:pPr indent="-292100" lvl="0" marL="457200" rtl="0" algn="l">
              <a:spcBef>
                <a:spcPts val="0"/>
              </a:spcBef>
              <a:spcAft>
                <a:spcPts val="0"/>
              </a:spcAft>
              <a:buSzPts val="1000"/>
              <a:buChar char="●"/>
            </a:pPr>
            <a:r>
              <a:rPr lang="ko-KR" sz="1000"/>
              <a:t>리포지토리: </a:t>
            </a:r>
            <a:r>
              <a:rPr lang="ko-KR" sz="1000" u="sng">
                <a:solidFill>
                  <a:schemeClr val="hlink"/>
                </a:solidFill>
                <a:hlinkClick r:id="rId5"/>
              </a:rPr>
              <a:t>https://github.com/ros-planning/moveit2</a:t>
            </a:r>
            <a:endParaRPr sz="1000"/>
          </a:p>
          <a:p>
            <a:pPr indent="-292100" lvl="0" marL="457200" rtl="0" algn="l">
              <a:spcBef>
                <a:spcPts val="0"/>
              </a:spcBef>
              <a:spcAft>
                <a:spcPts val="0"/>
              </a:spcAft>
              <a:buSzPts val="1000"/>
              <a:buChar char="●"/>
            </a:pPr>
            <a:r>
              <a:rPr lang="ko-KR" sz="1000"/>
              <a:t>관련 영상: </a:t>
            </a:r>
            <a:r>
              <a:rPr lang="ko-KR" sz="1000" u="sng">
                <a:solidFill>
                  <a:schemeClr val="hlink"/>
                </a:solidFill>
                <a:hlinkClick r:id="rId6"/>
              </a:rPr>
              <a:t>https://youtu.be/7KvF7Dj7bz0</a:t>
            </a:r>
            <a:endParaRPr sz="1000"/>
          </a:p>
        </p:txBody>
      </p:sp>
      <p:pic>
        <p:nvPicPr>
          <p:cNvPr id="3157" name="Google Shape;3157;p402" title="MoveIt Capabilities Overview">
            <a:hlinkClick r:id="rId7"/>
          </p:cNvPr>
          <p:cNvPicPr preferRelativeResize="0"/>
          <p:nvPr/>
        </p:nvPicPr>
        <p:blipFill>
          <a:blip r:embed="rId8">
            <a:alphaModFix/>
          </a:blip>
          <a:stretch>
            <a:fillRect/>
          </a:stretch>
        </p:blipFill>
        <p:spPr>
          <a:xfrm>
            <a:off x="1524844" y="1616050"/>
            <a:ext cx="6094311" cy="342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7"/>
                                        </p:tgtEl>
                                        <p:attrNameLst>
                                          <p:attrName>style.visibility</p:attrName>
                                        </p:attrNameLst>
                                      </p:cBhvr>
                                      <p:to>
                                        <p:strVal val="visible"/>
                                      </p:to>
                                    </p:set>
                                    <p:animEffect filter="fade" transition="in">
                                      <p:cBhvr>
                                        <p:cTn dur="1000"/>
                                        <p:tgtEl>
                                          <p:spTgt spid="3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40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PX4 Autopilot</a:t>
            </a:r>
            <a:endParaRPr/>
          </a:p>
        </p:txBody>
      </p:sp>
      <p:sp>
        <p:nvSpPr>
          <p:cNvPr id="3164" name="Google Shape;3164;p40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292100" lvl="0" marL="457200" rtl="0" algn="l">
              <a:spcBef>
                <a:spcPts val="0"/>
              </a:spcBef>
              <a:spcAft>
                <a:spcPts val="0"/>
              </a:spcAft>
              <a:buSzPts val="1000"/>
              <a:buChar char="●"/>
            </a:pPr>
            <a:r>
              <a:rPr lang="ko-KR" sz="1000"/>
              <a:t>웹사이트	: </a:t>
            </a:r>
            <a:r>
              <a:rPr lang="ko-KR" sz="1000" u="sng">
                <a:solidFill>
                  <a:schemeClr val="hlink"/>
                </a:solidFill>
                <a:hlinkClick r:id="rId3"/>
              </a:rPr>
              <a:t>https://px4.io/</a:t>
            </a:r>
            <a:endParaRPr sz="1000"/>
          </a:p>
          <a:p>
            <a:pPr indent="-292100" lvl="0" marL="457200" rtl="0" algn="l">
              <a:spcBef>
                <a:spcPts val="0"/>
              </a:spcBef>
              <a:spcAft>
                <a:spcPts val="0"/>
              </a:spcAft>
              <a:buSzPts val="1000"/>
              <a:buChar char="●"/>
            </a:pPr>
            <a:r>
              <a:rPr lang="ko-KR" sz="1000"/>
              <a:t>커뮤니티	: </a:t>
            </a:r>
            <a:r>
              <a:rPr lang="ko-KR" sz="1000" u="sng">
                <a:solidFill>
                  <a:schemeClr val="hlink"/>
                </a:solidFill>
                <a:hlinkClick r:id="rId4"/>
              </a:rPr>
              <a:t>https://discuss.px4.io/</a:t>
            </a:r>
            <a:endParaRPr sz="1000"/>
          </a:p>
          <a:p>
            <a:pPr indent="-292100" lvl="0" marL="457200" rtl="0" algn="l">
              <a:spcBef>
                <a:spcPts val="0"/>
              </a:spcBef>
              <a:spcAft>
                <a:spcPts val="0"/>
              </a:spcAft>
              <a:buSzPts val="1000"/>
              <a:buChar char="●"/>
            </a:pPr>
            <a:r>
              <a:rPr lang="ko-KR" sz="1000"/>
              <a:t>참고자료	: </a:t>
            </a:r>
            <a:r>
              <a:rPr lang="ko-KR" sz="1000" u="sng">
                <a:solidFill>
                  <a:schemeClr val="hlink"/>
                </a:solidFill>
                <a:hlinkClick r:id="rId5"/>
              </a:rPr>
              <a:t>https://docs.px4.io/master/en/ros/ros2_comm.html</a:t>
            </a:r>
            <a:endParaRPr sz="1000"/>
          </a:p>
          <a:p>
            <a:pPr indent="-292100" lvl="0" marL="457200" rtl="0" algn="l">
              <a:spcBef>
                <a:spcPts val="0"/>
              </a:spcBef>
              <a:spcAft>
                <a:spcPts val="0"/>
              </a:spcAft>
              <a:buSzPts val="1000"/>
              <a:buChar char="●"/>
            </a:pPr>
            <a:r>
              <a:rPr lang="ko-KR" sz="1000"/>
              <a:t>리포지토리	: </a:t>
            </a:r>
            <a:r>
              <a:rPr lang="ko-KR" sz="1000" u="sng">
                <a:solidFill>
                  <a:schemeClr val="hlink"/>
                </a:solidFill>
                <a:hlinkClick r:id="rId6"/>
              </a:rPr>
              <a:t>https://github.com/PX4/px4_ros_com</a:t>
            </a:r>
            <a:endParaRPr sz="1000"/>
          </a:p>
          <a:p>
            <a:pPr indent="-292100" lvl="0" marL="457200" rtl="0" algn="l">
              <a:spcBef>
                <a:spcPts val="0"/>
              </a:spcBef>
              <a:spcAft>
                <a:spcPts val="0"/>
              </a:spcAft>
              <a:buSzPts val="1000"/>
              <a:buChar char="●"/>
            </a:pPr>
            <a:r>
              <a:rPr lang="ko-KR" sz="1000"/>
              <a:t>관련 영상	: </a:t>
            </a:r>
            <a:r>
              <a:rPr lang="ko-KR" sz="1000" u="sng">
                <a:solidFill>
                  <a:schemeClr val="hlink"/>
                </a:solidFill>
                <a:hlinkClick r:id="rId7"/>
              </a:rPr>
              <a:t>https://youtu.be/lZ8crGI16qA</a:t>
            </a:r>
            <a:endParaRPr sz="1000"/>
          </a:p>
        </p:txBody>
      </p:sp>
      <p:pic>
        <p:nvPicPr>
          <p:cNvPr descr="Title: Bringing micro-ROS to PX4-based flying systems&#10;&#10;Summary: micro-ROS is a Robot Operating System specifically tailored for embedded and resource-constrained platforms, such as microcontrollers.&#10;&#10;It is an open-source software that runs on Real-Time Operating Systems (RTOS), such as NuttX and Zephyr. Above that, it runs the ROS 2 stack with a few microcontrollers-specific improvements. It offers powerful developer tools, such as a complete build system for different RTOSes and hardware platforms, and the whole pool of robotic applications available in a ROS 2 environment.&#10;&#10;micro-ROS promotes microcontrollers to the ROS 2 world and uses as a middleware eProsima Micro XRCE-DDS, that is, DDS for eXtremely Resource-Constrained Environments, a software solution allowing the integration of microcontrollers into the DDS world.&#10;&#10;DDS is a communication protocol that deploys a Data-Centric Publisher-Subscriber model, whose implementation eProsima Fast DDS is the default middleware supported by ROS 2. The protocol used by eProsima Fast DDS to exchange messages over standard networks is the Real-Time Publish-Subscribe protocol (RTPS), an interoperability wire protocol for DDS.&#10;&#10;Following the latest successful results of the integration of micro-ROS into microcontrollers and devices running different RTOSes, including NuttX, we suggest that micro-ROS could be seamlessly and profitably integrated into the PX4 ecosystem in the near future.&#10;&#10;While the task of integrating PX4 into the DDS world has been dealt with by means of the micro-RTPS bridge so far, the present proposal hinges on the need for a more mature, flexible and secure interface with DDS that would be carried out by micro-ROS, and can be seen as a natural extension of the work done in the past over the micro-RTPS bridge. Actually, micro-RTPS was the first prototype and the origin of the micro-ROS project.&#10;&#10;We, therefore, deem reasonable and desirable the exploration of XRCE-DDS and the possible migration from the micro-RTPS bridge implementation to micro-ROS in the PX4 ecosystem.&#10;&#10;This talk will focus on presenting all of the concepts mentioned above, namely DDS, RTPS, XRCE-DDS, and micro-ROS. We will then go over how both micro-ROS and the micro-RTPS bridgework, presenting a comparison between them. Finally, we will trace an ideal roadmap to migrate from the micro-RTPS bridge to micro-ROS, furthermore adding support of the latter to a platform like the Auterion Skynode.&#10;&#10;The PX4 Developer Summit is the annual flagship conference hosted by Dronecode for the drone development community. https://bit.ly/2YXe4Rd" id="3165" name="Google Shape;3165;p403" title="Bringing micro-ROS to PX4-based flying systems — PX4 Developer Summit Virtual 2020">
            <a:hlinkClick r:id="rId8"/>
          </p:cNvPr>
          <p:cNvPicPr preferRelativeResize="0"/>
          <p:nvPr/>
        </p:nvPicPr>
        <p:blipFill>
          <a:blip r:embed="rId9">
            <a:alphaModFix/>
          </a:blip>
          <a:stretch>
            <a:fillRect/>
          </a:stretch>
        </p:blipFill>
        <p:spPr>
          <a:xfrm>
            <a:off x="1686713" y="1798150"/>
            <a:ext cx="5770574" cy="3245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5"/>
                                        </p:tgtEl>
                                        <p:attrNameLst>
                                          <p:attrName>style.visibility</p:attrName>
                                        </p:attrNameLst>
                                      </p:cBhvr>
                                      <p:to>
                                        <p:strVal val="visible"/>
                                      </p:to>
                                    </p:set>
                                    <p:animEffect filter="fade" transition="in">
                                      <p:cBhvr>
                                        <p:cTn dur="1000"/>
                                        <p:tgtEl>
                                          <p:spTgt spid="3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0" name="Shape 3170"/>
        <p:cNvGrpSpPr/>
        <p:nvPr/>
      </p:nvGrpSpPr>
      <p:grpSpPr>
        <a:xfrm>
          <a:off x="0" y="0"/>
          <a:ext cx="0" cy="0"/>
          <a:chOff x="0" y="0"/>
          <a:chExt cx="0" cy="0"/>
        </a:xfrm>
      </p:grpSpPr>
      <p:sp>
        <p:nvSpPr>
          <p:cNvPr id="3171" name="Google Shape;3171;p40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ROS-Industrial</a:t>
            </a:r>
            <a:endParaRPr/>
          </a:p>
        </p:txBody>
      </p:sp>
      <p:sp>
        <p:nvSpPr>
          <p:cNvPr id="3172" name="Google Shape;3172;p40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292100" lvl="0" marL="457200" rtl="0" algn="l">
              <a:spcBef>
                <a:spcPts val="0"/>
              </a:spcBef>
              <a:spcAft>
                <a:spcPts val="0"/>
              </a:spcAft>
              <a:buSzPts val="1000"/>
              <a:buChar char="●"/>
            </a:pPr>
            <a:r>
              <a:rPr lang="ko-KR" sz="1000"/>
              <a:t>웹사이트	: </a:t>
            </a:r>
            <a:r>
              <a:rPr lang="ko-KR" sz="1000" u="sng">
                <a:solidFill>
                  <a:schemeClr val="hlink"/>
                </a:solidFill>
                <a:hlinkClick r:id="rId3"/>
              </a:rPr>
              <a:t>https://rosindustrial.org/</a:t>
            </a:r>
            <a:endParaRPr sz="1000"/>
          </a:p>
          <a:p>
            <a:pPr indent="-292100" lvl="0" marL="457200" rtl="0" algn="l">
              <a:spcBef>
                <a:spcPts val="0"/>
              </a:spcBef>
              <a:spcAft>
                <a:spcPts val="0"/>
              </a:spcAft>
              <a:buSzPts val="1000"/>
              <a:buChar char="●"/>
            </a:pPr>
            <a:r>
              <a:rPr lang="ko-KR" sz="1000"/>
              <a:t>커뮤니티	: </a:t>
            </a:r>
            <a:r>
              <a:rPr lang="ko-KR" sz="1000" u="sng">
                <a:solidFill>
                  <a:schemeClr val="hlink"/>
                </a:solidFill>
                <a:hlinkClick r:id="rId4"/>
              </a:rPr>
              <a:t>https://discourse.ros.org/c/ros-industrial/39</a:t>
            </a:r>
            <a:endParaRPr sz="1000"/>
          </a:p>
          <a:p>
            <a:pPr indent="-292100" lvl="0" marL="457200" rtl="0" algn="l">
              <a:spcBef>
                <a:spcPts val="0"/>
              </a:spcBef>
              <a:spcAft>
                <a:spcPts val="0"/>
              </a:spcAft>
              <a:buSzPts val="1000"/>
              <a:buChar char="●"/>
            </a:pPr>
            <a:r>
              <a:rPr lang="ko-KR" sz="1000"/>
              <a:t>리포지토리	: </a:t>
            </a:r>
            <a:r>
              <a:rPr lang="ko-KR" sz="1000" u="sng">
                <a:solidFill>
                  <a:schemeClr val="hlink"/>
                </a:solidFill>
                <a:hlinkClick r:id="rId5"/>
              </a:rPr>
              <a:t>https://github.com/ros-industrial</a:t>
            </a:r>
            <a:endParaRPr sz="1000"/>
          </a:p>
          <a:p>
            <a:pPr indent="-292100" lvl="0" marL="457200" rtl="0" algn="l">
              <a:spcBef>
                <a:spcPts val="0"/>
              </a:spcBef>
              <a:spcAft>
                <a:spcPts val="0"/>
              </a:spcAft>
              <a:buSzPts val="1000"/>
              <a:buChar char="●"/>
            </a:pPr>
            <a:r>
              <a:rPr lang="ko-KR" sz="1000"/>
              <a:t>리포지토리	: </a:t>
            </a:r>
            <a:r>
              <a:rPr lang="ko-KR" sz="1000" u="sng">
                <a:solidFill>
                  <a:schemeClr val="hlink"/>
                </a:solidFill>
                <a:hlinkClick r:id="rId6"/>
              </a:rPr>
              <a:t>https://github.com/ros-industrial-consortium</a:t>
            </a:r>
            <a:endParaRPr sz="1000"/>
          </a:p>
          <a:p>
            <a:pPr indent="-292100" lvl="0" marL="457200" rtl="0" algn="l">
              <a:spcBef>
                <a:spcPts val="0"/>
              </a:spcBef>
              <a:spcAft>
                <a:spcPts val="0"/>
              </a:spcAft>
              <a:buSzPts val="1000"/>
              <a:buChar char="●"/>
            </a:pPr>
            <a:r>
              <a:rPr lang="ko-KR" sz="1000"/>
              <a:t>관련 영상	: </a:t>
            </a:r>
            <a:r>
              <a:rPr lang="ko-KR" sz="1000" u="sng">
                <a:solidFill>
                  <a:schemeClr val="hlink"/>
                </a:solidFill>
                <a:hlinkClick r:id="rId7"/>
              </a:rPr>
              <a:t>https://youtu.be/IxTJ473MY3Y</a:t>
            </a:r>
            <a:endParaRPr sz="1000"/>
          </a:p>
        </p:txBody>
      </p:sp>
      <p:pic>
        <p:nvPicPr>
          <p:cNvPr descr="Contributors (click SHOW MORE):&#10;&#10;3M&#10;Dr. Brett Hemes&#10;&#10;ARTC (A*STAR)&#10;Walter Pintor&#10;&#10;Beta Robots&#10;Carlos Rosales, Oriol Bohigas, Andreu Corominas&#10;www.beta-robots.com&#10;&#10;The Boeing Company&#10;Trent Weiss&#10;&#10;Caterpillar&#10;Matthew Robinson, Chris Sketch, John Sherman, Matt West&#10;&#10;Center for Research and Technology - Hellas&#10;Andreas Doumanoglou, Jan Stria, Georgia Peleka, Ioannis Mariolis, Vladimir Petrik, Andreas Kargakos, Libor Wagner, Vaclav Hlavac, Tae-Kyun Kim, and Sotiris Malassiotis; Reserach funded by European FP7 project: CloPeMa.&#10;&#10;isys vision&#10;Simon Schmeisser&#10;&#10;Fraunhofer IPA&#10;Mirko Bordignon, Karin Röhricht&#10;&#10;Hamburg University / Group TAMS &#10;Technical Aspects of Multimodal Systems Group / Hamburg University &#10;&#10;Institut Maupertuis&#10;Victor Lamoine&#10;&#10;Magazino GmbH&#10;Nikolas Engelhard&#10;&#10;ROS-I Consortium Americas&#10;&#10;ROS-I Consortium Asia Pacific&#10;&#10;ROS-I Consortium Europe&#10;&#10;Southwest Research Institute&#10;Levi Armstrong, Branson Brockschmidt, Shaun Edwards, Alex Goins, Jonathan Meyer, Paul Hvass, Michael Ripperger&#10;&#10;Techman Robot Inc. &#10;Y.H. Tsai, Jovi Shia &#10;&#10;TECNALIA &#10;www.tecnalia.com/robotics&#10;TELNET - www.telnet-ri.es&#10;European project LIAA (FP7 608604) &#10;www.project-leanautomation.eu&#10;&#10;Technical Aspects of Multimodal Systems Group / Hamburg University&#10;&#10;UCL&#10;Gary Edwards, Bartlett UCL&#10;&#10;University of Idaho&#10;Abhijit Makhal&#10;&#10;The University of Texas at Austin NRG&#10;Dr. Karl Kruusamäe, Dr. Mitch Pryor&#10;&#10;TU Delft (Team Delft), European project FiaD (FP7 609206)&#10;&#10;&#10; Delft Robotics (Team Delft), European project FiaD (FP7 609206)&#10;&#10;&#10;With deep appreciation for the Open Source Robotics Foundation&#10;#GoROS" id="3173" name="Google Shape;3173;p404" title="ROS-I Five Years Montage">
            <a:hlinkClick r:id="rId8"/>
          </p:cNvPr>
          <p:cNvPicPr preferRelativeResize="0"/>
          <p:nvPr/>
        </p:nvPicPr>
        <p:blipFill>
          <a:blip r:embed="rId9">
            <a:alphaModFix/>
          </a:blip>
          <a:stretch>
            <a:fillRect/>
          </a:stretch>
        </p:blipFill>
        <p:spPr>
          <a:xfrm>
            <a:off x="1677988" y="1808000"/>
            <a:ext cx="5788025" cy="32557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3"/>
                                        </p:tgtEl>
                                        <p:attrNameLst>
                                          <p:attrName>style.visibility</p:attrName>
                                        </p:attrNameLst>
                                      </p:cBhvr>
                                      <p:to>
                                        <p:strVal val="visible"/>
                                      </p:to>
                                    </p:set>
                                    <p:animEffect filter="fade" transition="in">
                                      <p:cBhvr>
                                        <p:cTn dur="1000"/>
                                        <p:tgtEl>
                                          <p:spTgt spid="3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8" name="Shape 3178"/>
        <p:cNvGrpSpPr/>
        <p:nvPr/>
      </p:nvGrpSpPr>
      <p:grpSpPr>
        <a:xfrm>
          <a:off x="0" y="0"/>
          <a:ext cx="0" cy="0"/>
          <a:chOff x="0" y="0"/>
          <a:chExt cx="0" cy="0"/>
        </a:xfrm>
      </p:grpSpPr>
      <p:sp>
        <p:nvSpPr>
          <p:cNvPr id="3179" name="Google Shape;3179;p40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Gazebo Sim</a:t>
            </a:r>
            <a:endParaRPr/>
          </a:p>
        </p:txBody>
      </p:sp>
      <p:sp>
        <p:nvSpPr>
          <p:cNvPr id="3180" name="Google Shape;3180;p40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292100" lvl="0" marL="457200" rtl="0" algn="l">
              <a:spcBef>
                <a:spcPts val="0"/>
              </a:spcBef>
              <a:spcAft>
                <a:spcPts val="0"/>
              </a:spcAft>
              <a:buSzPts val="1000"/>
              <a:buChar char="●"/>
            </a:pPr>
            <a:r>
              <a:rPr lang="ko-KR" sz="1000"/>
              <a:t>웹사이트	: </a:t>
            </a:r>
            <a:r>
              <a:rPr lang="ko-KR" sz="1000" u="sng">
                <a:solidFill>
                  <a:schemeClr val="hlink"/>
                </a:solidFill>
                <a:hlinkClick r:id="rId3"/>
              </a:rPr>
              <a:t>https://ignitionrobotics.org/</a:t>
            </a:r>
            <a:endParaRPr sz="1000"/>
          </a:p>
          <a:p>
            <a:pPr indent="-292100" lvl="0" marL="457200" rtl="0" algn="l">
              <a:spcBef>
                <a:spcPts val="0"/>
              </a:spcBef>
              <a:spcAft>
                <a:spcPts val="0"/>
              </a:spcAft>
              <a:buSzPts val="1000"/>
              <a:buChar char="●"/>
            </a:pPr>
            <a:r>
              <a:rPr lang="ko-KR" sz="1000"/>
              <a:t>커뮤니티	: </a:t>
            </a:r>
            <a:r>
              <a:rPr lang="ko-KR" sz="1000" u="sng">
                <a:solidFill>
                  <a:schemeClr val="hlink"/>
                </a:solidFill>
                <a:hlinkClick r:id="rId4"/>
              </a:rPr>
              <a:t>https://community.gazebosim.org/</a:t>
            </a:r>
            <a:endParaRPr sz="1000"/>
          </a:p>
          <a:p>
            <a:pPr indent="-292100" lvl="0" marL="457200" rtl="0" algn="l">
              <a:spcBef>
                <a:spcPts val="0"/>
              </a:spcBef>
              <a:spcAft>
                <a:spcPts val="0"/>
              </a:spcAft>
              <a:buSzPts val="1000"/>
              <a:buChar char="●"/>
            </a:pPr>
            <a:r>
              <a:rPr lang="ko-KR" sz="1000"/>
              <a:t>리포지토리	: </a:t>
            </a:r>
            <a:r>
              <a:rPr lang="ko-KR" sz="1000" u="sng">
                <a:solidFill>
                  <a:schemeClr val="hlink"/>
                </a:solidFill>
                <a:hlinkClick r:id="rId5"/>
              </a:rPr>
              <a:t>https://github.com/gazebosim</a:t>
            </a:r>
            <a:endParaRPr sz="1000"/>
          </a:p>
          <a:p>
            <a:pPr indent="-292100" lvl="0" marL="457200" rtl="0" algn="l">
              <a:spcBef>
                <a:spcPts val="0"/>
              </a:spcBef>
              <a:spcAft>
                <a:spcPts val="0"/>
              </a:spcAft>
              <a:buSzPts val="1000"/>
              <a:buChar char="●"/>
            </a:pPr>
            <a:r>
              <a:rPr lang="ko-KR" sz="1000"/>
              <a:t>관련 영상	: </a:t>
            </a:r>
            <a:r>
              <a:rPr lang="ko-KR" sz="1000" u="sng">
                <a:solidFill>
                  <a:schemeClr val="hlink"/>
                </a:solidFill>
                <a:hlinkClick r:id="rId6"/>
              </a:rPr>
              <a:t>https://youtu.be/aKpUSXgZXYM</a:t>
            </a:r>
            <a:endParaRPr sz="1000"/>
          </a:p>
        </p:txBody>
      </p:sp>
      <p:pic>
        <p:nvPicPr>
          <p:cNvPr descr="Details:&#10;&#10;&#10;https://community.gazebosim.org/t/community-meeting-edifice-march-2021/851" id="3181" name="Google Shape;3181;p405" title="🔥 Edifice Demos! Gazebo Community Meeting (March 2021)">
            <a:hlinkClick r:id="rId7"/>
          </p:cNvPr>
          <p:cNvPicPr preferRelativeResize="0"/>
          <p:nvPr/>
        </p:nvPicPr>
        <p:blipFill>
          <a:blip r:embed="rId8">
            <a:alphaModFix/>
          </a:blip>
          <a:stretch>
            <a:fillRect/>
          </a:stretch>
        </p:blipFill>
        <p:spPr>
          <a:xfrm>
            <a:off x="1572978" y="1670200"/>
            <a:ext cx="5998045" cy="337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1"/>
                                        </p:tgtEl>
                                        <p:attrNameLst>
                                          <p:attrName>style.visibility</p:attrName>
                                        </p:attrNameLst>
                                      </p:cBhvr>
                                      <p:to>
                                        <p:strVal val="visible"/>
                                      </p:to>
                                    </p:set>
                                    <p:animEffect filter="fade" transition="in">
                                      <p:cBhvr>
                                        <p:cTn dur="1000"/>
                                        <p:tgtEl>
                                          <p:spTgt spid="3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6" name="Shape 3186"/>
        <p:cNvGrpSpPr/>
        <p:nvPr/>
      </p:nvGrpSpPr>
      <p:grpSpPr>
        <a:xfrm>
          <a:off x="0" y="0"/>
          <a:ext cx="0" cy="0"/>
          <a:chOff x="0" y="0"/>
          <a:chExt cx="0" cy="0"/>
        </a:xfrm>
      </p:grpSpPr>
      <p:sp>
        <p:nvSpPr>
          <p:cNvPr id="3187" name="Google Shape;3187;p40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TurtleBot3, OpenMANIPULATOR-X</a:t>
            </a:r>
            <a:endParaRPr/>
          </a:p>
        </p:txBody>
      </p:sp>
      <p:sp>
        <p:nvSpPr>
          <p:cNvPr id="3188" name="Google Shape;3188;p40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292100" lvl="0" marL="457200" rtl="0" algn="l">
              <a:spcBef>
                <a:spcPts val="0"/>
              </a:spcBef>
              <a:spcAft>
                <a:spcPts val="0"/>
              </a:spcAft>
              <a:buSzPts val="1000"/>
              <a:buChar char="●"/>
            </a:pPr>
            <a:r>
              <a:rPr lang="ko-KR" sz="1000"/>
              <a:t>웹사이트	: </a:t>
            </a:r>
            <a:r>
              <a:rPr lang="ko-KR" sz="1000" u="sng">
                <a:solidFill>
                  <a:schemeClr val="hlink"/>
                </a:solidFill>
                <a:hlinkClick r:id="rId3"/>
              </a:rPr>
              <a:t>http://www.turtlebot.com/</a:t>
            </a:r>
            <a:endParaRPr sz="1000"/>
          </a:p>
          <a:p>
            <a:pPr indent="-292100" lvl="0" marL="457200" rtl="0" algn="l">
              <a:spcBef>
                <a:spcPts val="0"/>
              </a:spcBef>
              <a:spcAft>
                <a:spcPts val="0"/>
              </a:spcAft>
              <a:buSzPts val="1000"/>
              <a:buChar char="●"/>
            </a:pPr>
            <a:r>
              <a:rPr lang="ko-KR" sz="1000"/>
              <a:t>커뮤니티	: </a:t>
            </a:r>
            <a:r>
              <a:rPr lang="ko-KR" sz="1000" u="sng">
                <a:solidFill>
                  <a:schemeClr val="hlink"/>
                </a:solidFill>
                <a:hlinkClick r:id="rId4"/>
              </a:rPr>
              <a:t>https://discourse.ros.org/c/turtlebot/12</a:t>
            </a:r>
            <a:endParaRPr sz="1000"/>
          </a:p>
          <a:p>
            <a:pPr indent="-292100" lvl="0" marL="457200" rtl="0" algn="l">
              <a:spcBef>
                <a:spcPts val="0"/>
              </a:spcBef>
              <a:spcAft>
                <a:spcPts val="0"/>
              </a:spcAft>
              <a:buSzPts val="1000"/>
              <a:buChar char="●"/>
            </a:pPr>
            <a:r>
              <a:rPr lang="ko-KR" sz="1000"/>
              <a:t>커뮤니티	: </a:t>
            </a:r>
            <a:r>
              <a:rPr lang="ko-KR" sz="1000" u="sng">
                <a:solidFill>
                  <a:schemeClr val="hlink"/>
                </a:solidFill>
                <a:hlinkClick r:id="rId5"/>
              </a:rPr>
              <a:t>https://community.robotis.us/</a:t>
            </a:r>
            <a:endParaRPr sz="1000"/>
          </a:p>
          <a:p>
            <a:pPr indent="-292100" lvl="0" marL="457200" rtl="0" algn="l">
              <a:spcBef>
                <a:spcPts val="0"/>
              </a:spcBef>
              <a:spcAft>
                <a:spcPts val="0"/>
              </a:spcAft>
              <a:buSzPts val="1000"/>
              <a:buChar char="●"/>
            </a:pPr>
            <a:r>
              <a:rPr lang="ko-KR" sz="1000"/>
              <a:t>참고자료	: </a:t>
            </a:r>
            <a:r>
              <a:rPr lang="ko-KR" sz="1000" u="sng">
                <a:solidFill>
                  <a:schemeClr val="hlink"/>
                </a:solidFill>
                <a:hlinkClick r:id="rId6"/>
              </a:rPr>
              <a:t>https://emanual.robotis.com/docs/en/platform/turtlebot3/overview/</a:t>
            </a:r>
            <a:endParaRPr sz="1000"/>
          </a:p>
          <a:p>
            <a:pPr indent="-292100" lvl="0" marL="457200" rtl="0" algn="l">
              <a:spcBef>
                <a:spcPts val="0"/>
              </a:spcBef>
              <a:spcAft>
                <a:spcPts val="0"/>
              </a:spcAft>
              <a:buSzPts val="1000"/>
              <a:buChar char="●"/>
            </a:pPr>
            <a:r>
              <a:rPr lang="ko-KR" sz="1000"/>
              <a:t>참고자료	: </a:t>
            </a:r>
            <a:r>
              <a:rPr lang="ko-KR" sz="1000" u="sng">
                <a:solidFill>
                  <a:schemeClr val="hlink"/>
                </a:solidFill>
                <a:hlinkClick r:id="rId7"/>
              </a:rPr>
              <a:t>https://emanual.robotis.com/docs/en/platform/openmanipulator_x/overview/</a:t>
            </a:r>
            <a:endParaRPr sz="1000"/>
          </a:p>
          <a:p>
            <a:pPr indent="-292100" lvl="0" marL="457200" rtl="0" algn="l">
              <a:spcBef>
                <a:spcPts val="0"/>
              </a:spcBef>
              <a:spcAft>
                <a:spcPts val="0"/>
              </a:spcAft>
              <a:buSzPts val="1000"/>
              <a:buChar char="●"/>
            </a:pPr>
            <a:r>
              <a:rPr lang="ko-KR" sz="1000"/>
              <a:t>리포지토리	: </a:t>
            </a:r>
            <a:r>
              <a:rPr lang="ko-KR" sz="1000" u="sng">
                <a:solidFill>
                  <a:schemeClr val="hlink"/>
                </a:solidFill>
                <a:hlinkClick r:id="rId8"/>
              </a:rPr>
              <a:t>https://github.com/ROBOTIS-GIT</a:t>
            </a:r>
            <a:endParaRPr sz="1000"/>
          </a:p>
          <a:p>
            <a:pPr indent="-292100" lvl="0" marL="457200" rtl="0" algn="l">
              <a:spcBef>
                <a:spcPts val="0"/>
              </a:spcBef>
              <a:spcAft>
                <a:spcPts val="0"/>
              </a:spcAft>
              <a:buSzPts val="1000"/>
              <a:buChar char="●"/>
            </a:pPr>
            <a:r>
              <a:rPr lang="ko-KR" sz="1000"/>
              <a:t>관련 영상	: </a:t>
            </a:r>
            <a:r>
              <a:rPr lang="ko-KR" sz="1000" u="sng">
                <a:solidFill>
                  <a:schemeClr val="hlink"/>
                </a:solidFill>
                <a:hlinkClick r:id="rId9"/>
              </a:rPr>
              <a:t>https://youtu.be/9OC3J53RUsk</a:t>
            </a:r>
            <a:endParaRPr sz="1000"/>
          </a:p>
          <a:p>
            <a:pPr indent="-292100" lvl="0" marL="457200" rtl="0" algn="l">
              <a:spcBef>
                <a:spcPts val="0"/>
              </a:spcBef>
              <a:spcAft>
                <a:spcPts val="0"/>
              </a:spcAft>
              <a:buSzPts val="1000"/>
              <a:buChar char="●"/>
            </a:pPr>
            <a:r>
              <a:rPr lang="ko-KR" sz="1000"/>
              <a:t>관련 영상	: </a:t>
            </a:r>
            <a:r>
              <a:rPr lang="ko-KR" sz="1000" u="sng">
                <a:solidFill>
                  <a:schemeClr val="hlink"/>
                </a:solidFill>
                <a:hlinkClick r:id="rId10"/>
              </a:rPr>
              <a:t>https://www.youtube.com/watch?v=OdLsbAMy7m0&amp;list=PLRG6WP3c31_WiSi5ZAMkaNy1_vbudTmmM&amp;index=40</a:t>
            </a:r>
            <a:endParaRPr sz="1000"/>
          </a:p>
        </p:txBody>
      </p:sp>
      <p:pic>
        <p:nvPicPr>
          <p:cNvPr descr="TurtleBot3 - AI Research Starts Here&#10;&#10;TurtleBot3 is a new generation mobile robot that's modular, compact, and customizable. Let's explore ROS and create exciting applications for education, research, and product development. &#10;&#10;1. World Most Popular ROS Platform&#10;2. Affordable Cost&#10;3. Small Size&#10;4. Extensibilty&#10;5. Modular Actuator&#10;6. Open Source Hardware&#10;7. Open Source Software&#10;8. Strong Sensor Lineups&#10;&#10;Learn More &#10;Homepage http://www.turtlebot.com &#10;Wiki http://turtlebot3.robotis.com&#10;Github  https://github.com/ROBOTIS-GIT/turtlebot3&#10;Community  https://discourse.ros.org&#10;ROBOTIS  http://en.robotis.com/index/" id="3189" name="Google Shape;3189;p406" title="TurtleBot3 - Official Product Video">
            <a:hlinkClick r:id="rId11"/>
          </p:cNvPr>
          <p:cNvPicPr preferRelativeResize="0"/>
          <p:nvPr/>
        </p:nvPicPr>
        <p:blipFill>
          <a:blip r:embed="rId12">
            <a:alphaModFix/>
          </a:blip>
          <a:stretch>
            <a:fillRect/>
          </a:stretch>
        </p:blipFill>
        <p:spPr>
          <a:xfrm>
            <a:off x="2072038" y="2270700"/>
            <a:ext cx="4999925" cy="281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9"/>
                                        </p:tgtEl>
                                        <p:attrNameLst>
                                          <p:attrName>style.visibility</p:attrName>
                                        </p:attrNameLst>
                                      </p:cBhvr>
                                      <p:to>
                                        <p:strVal val="visible"/>
                                      </p:to>
                                    </p:set>
                                    <p:animEffect filter="fade" transition="in">
                                      <p:cBhvr>
                                        <p:cTn dur="1000"/>
                                        <p:tgtEl>
                                          <p:spTgt spid="3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40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Behavior Trees</a:t>
            </a:r>
            <a:endParaRPr/>
          </a:p>
        </p:txBody>
      </p:sp>
      <p:sp>
        <p:nvSpPr>
          <p:cNvPr id="3196" name="Google Shape;3196;p40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292100" lvl="0" marL="457200" rtl="0" algn="l">
              <a:spcBef>
                <a:spcPts val="0"/>
              </a:spcBef>
              <a:spcAft>
                <a:spcPts val="0"/>
              </a:spcAft>
              <a:buSzPts val="1000"/>
              <a:buChar char="●"/>
            </a:pPr>
            <a:r>
              <a:rPr lang="ko-KR" sz="1000"/>
              <a:t>웹사이트	: </a:t>
            </a:r>
            <a:r>
              <a:rPr lang="ko-KR" sz="1000" u="sng">
                <a:solidFill>
                  <a:schemeClr val="hlink"/>
                </a:solidFill>
                <a:hlinkClick r:id="rId3"/>
              </a:rPr>
              <a:t>https://www.behaviortree.dev/</a:t>
            </a:r>
            <a:endParaRPr sz="1000"/>
          </a:p>
          <a:p>
            <a:pPr indent="-292100" lvl="0" marL="457200" rtl="0" algn="l">
              <a:spcBef>
                <a:spcPts val="0"/>
              </a:spcBef>
              <a:spcAft>
                <a:spcPts val="0"/>
              </a:spcAft>
              <a:buSzPts val="1000"/>
              <a:buChar char="●"/>
            </a:pPr>
            <a:r>
              <a:rPr lang="ko-KR" sz="1000"/>
              <a:t>리포지토리	: </a:t>
            </a:r>
            <a:r>
              <a:rPr lang="ko-KR" sz="1000" u="sng">
                <a:solidFill>
                  <a:schemeClr val="hlink"/>
                </a:solidFill>
                <a:hlinkClick r:id="rId4"/>
              </a:rPr>
              <a:t>https://github.com/BehaviorTree/BehaviorTree.CPP</a:t>
            </a:r>
            <a:endParaRPr sz="1000"/>
          </a:p>
          <a:p>
            <a:pPr indent="-292100" lvl="0" marL="457200" rtl="0" algn="l">
              <a:spcBef>
                <a:spcPts val="0"/>
              </a:spcBef>
              <a:spcAft>
                <a:spcPts val="0"/>
              </a:spcAft>
              <a:buSzPts val="1000"/>
              <a:buChar char="●"/>
            </a:pPr>
            <a:r>
              <a:rPr lang="ko-KR" sz="1000"/>
              <a:t>웹사이트	: </a:t>
            </a:r>
            <a:r>
              <a:rPr lang="ko-KR" sz="1000" u="sng">
                <a:solidFill>
                  <a:schemeClr val="hlink"/>
                </a:solidFill>
                <a:hlinkClick r:id="rId5"/>
              </a:rPr>
              <a:t>https://py-trees.readthedocs.io/</a:t>
            </a:r>
            <a:endParaRPr sz="1000"/>
          </a:p>
          <a:p>
            <a:pPr indent="-292100" lvl="0" marL="457200" rtl="0" algn="l">
              <a:spcBef>
                <a:spcPts val="0"/>
              </a:spcBef>
              <a:spcAft>
                <a:spcPts val="0"/>
              </a:spcAft>
              <a:buSzPts val="1000"/>
              <a:buChar char="●"/>
            </a:pPr>
            <a:r>
              <a:rPr lang="ko-KR" sz="1000"/>
              <a:t>리포지토리	: </a:t>
            </a:r>
            <a:r>
              <a:rPr lang="ko-KR" sz="1000" u="sng">
                <a:solidFill>
                  <a:schemeClr val="hlink"/>
                </a:solidFill>
                <a:hlinkClick r:id="rId6"/>
              </a:rPr>
              <a:t>https://github.com/splintered-reality/</a:t>
            </a:r>
            <a:endParaRPr sz="1000"/>
          </a:p>
        </p:txBody>
      </p:sp>
      <p:pic>
        <p:nvPicPr>
          <p:cNvPr id="3197" name="Google Shape;3197;p407"/>
          <p:cNvPicPr preferRelativeResize="0"/>
          <p:nvPr/>
        </p:nvPicPr>
        <p:blipFill>
          <a:blip r:embed="rId7">
            <a:alphaModFix/>
          </a:blip>
          <a:stretch>
            <a:fillRect/>
          </a:stretch>
        </p:blipFill>
        <p:spPr>
          <a:xfrm>
            <a:off x="2441550" y="1674575"/>
            <a:ext cx="4260900" cy="3144075"/>
          </a:xfrm>
          <a:prstGeom prst="rect">
            <a:avLst/>
          </a:prstGeom>
          <a:noFill/>
          <a:ln>
            <a:noFill/>
          </a:ln>
        </p:spPr>
      </p:pic>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sp>
        <p:nvSpPr>
          <p:cNvPr id="3203" name="Google Shape;3203;p40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RMF(Robotics Middleware Framework)</a:t>
            </a:r>
            <a:endParaRPr/>
          </a:p>
        </p:txBody>
      </p:sp>
      <p:sp>
        <p:nvSpPr>
          <p:cNvPr id="3204" name="Google Shape;3204;p40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292100" lvl="0" marL="457200" rtl="0" algn="l">
              <a:spcBef>
                <a:spcPts val="0"/>
              </a:spcBef>
              <a:spcAft>
                <a:spcPts val="0"/>
              </a:spcAft>
              <a:buSzPts val="1000"/>
              <a:buChar char="●"/>
            </a:pPr>
            <a:r>
              <a:rPr lang="ko-KR" sz="1000"/>
              <a:t>웹사이트	: </a:t>
            </a:r>
            <a:r>
              <a:rPr lang="ko-KR" sz="1000" u="sng">
                <a:solidFill>
                  <a:schemeClr val="hlink"/>
                </a:solidFill>
                <a:hlinkClick r:id="rId3"/>
              </a:rPr>
              <a:t>https://osrf.github.io/ros2multirobotbook/</a:t>
            </a:r>
            <a:endParaRPr sz="1000"/>
          </a:p>
          <a:p>
            <a:pPr indent="-292100" lvl="0" marL="457200" rtl="0" algn="l">
              <a:spcBef>
                <a:spcPts val="0"/>
              </a:spcBef>
              <a:spcAft>
                <a:spcPts val="0"/>
              </a:spcAft>
              <a:buSzPts val="1000"/>
              <a:buChar char="●"/>
            </a:pPr>
            <a:r>
              <a:rPr lang="ko-KR" sz="1000"/>
              <a:t>리포지토리	: </a:t>
            </a:r>
            <a:r>
              <a:rPr lang="ko-KR" sz="1000" u="sng">
                <a:solidFill>
                  <a:schemeClr val="hlink"/>
                </a:solidFill>
                <a:hlinkClick r:id="rId4"/>
              </a:rPr>
              <a:t>https://github.com/open-rmf</a:t>
            </a:r>
            <a:endParaRPr sz="1000"/>
          </a:p>
          <a:p>
            <a:pPr indent="-292100" lvl="0" marL="457200" rtl="0" algn="l">
              <a:spcBef>
                <a:spcPts val="0"/>
              </a:spcBef>
              <a:spcAft>
                <a:spcPts val="0"/>
              </a:spcAft>
              <a:buSzPts val="1000"/>
              <a:buChar char="●"/>
            </a:pPr>
            <a:r>
              <a:rPr lang="ko-KR" sz="1000"/>
              <a:t>관련 영상	: </a:t>
            </a:r>
            <a:r>
              <a:rPr lang="ko-KR" sz="1000" u="sng">
                <a:solidFill>
                  <a:schemeClr val="hlink"/>
                </a:solidFill>
                <a:hlinkClick r:id="rId5"/>
              </a:rPr>
              <a:t>https://youtu.be/yticxB7tXFA</a:t>
            </a:r>
            <a:endParaRPr sz="1000"/>
          </a:p>
          <a:p>
            <a:pPr indent="-292100" lvl="0" marL="457200" rtl="0" algn="l">
              <a:spcBef>
                <a:spcPts val="0"/>
              </a:spcBef>
              <a:spcAft>
                <a:spcPts val="0"/>
              </a:spcAft>
              <a:buSzPts val="1000"/>
              <a:buChar char="●"/>
            </a:pPr>
            <a:r>
              <a:rPr lang="ko-KR" sz="1000"/>
              <a:t>관련 영상	: </a:t>
            </a:r>
            <a:r>
              <a:rPr lang="ko-KR" sz="1000" u="sng">
                <a:solidFill>
                  <a:schemeClr val="hlink"/>
                </a:solidFill>
                <a:hlinkClick r:id="rId6"/>
              </a:rPr>
              <a:t>https://youtu.be/oSVQrjx_4w4</a:t>
            </a:r>
            <a:endParaRPr sz="1000"/>
          </a:p>
        </p:txBody>
      </p:sp>
      <p:pic>
        <p:nvPicPr>
          <p:cNvPr descr="The healthcare domain has incredibly complex logistical needs around the clock to keep hospitals and various medical facilities running smoothly. As the growth of elderly populations outpace the growth of the workforce, the economies of scale are pushing healthcare providers towards automating as much of the logistics as possible. This includes delivering meals to patients, keeping supplies and medical instruments stocked, securely transporting pharmaceuticals, assisting patients who have difficulties with mobility, and more.Modern and emerging robot platforms can help address each of these needs on an individual basis, but all these technologies need to be seamlessly integrated a single facility, and no single robotics vendor can feasibly affordably offer a complete integrated solution at the scale that is required. As a vendor-neutral open source robotics software company, Open Robotics is working with several Singaporean government agencies and robot vendors to develop an open source framework and open specification to allow heterogeneous robot platforms from any compliant vendor to cohabitate the same facility. This talk will discuss our current progress in this endeavor.&#10;&#10;FOSSASIA Summit 2020 - Open Tech&#10;&#10;Speaker: Morgan Quigley, Chief Architect Open Robotics" id="3205" name="Google Shape;3205;p408" title="Open Source Robotics Middleware Framework for Healthcare - Morgan Quigley">
            <a:hlinkClick r:id="rId7"/>
          </p:cNvPr>
          <p:cNvPicPr preferRelativeResize="0"/>
          <p:nvPr/>
        </p:nvPicPr>
        <p:blipFill>
          <a:blip r:embed="rId8">
            <a:alphaModFix/>
          </a:blip>
          <a:stretch>
            <a:fillRect/>
          </a:stretch>
        </p:blipFill>
        <p:spPr>
          <a:xfrm>
            <a:off x="1542356" y="1635750"/>
            <a:ext cx="6059289" cy="3408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5"/>
                                        </p:tgtEl>
                                        <p:attrNameLst>
                                          <p:attrName>style.visibility</p:attrName>
                                        </p:attrNameLst>
                                      </p:cBhvr>
                                      <p:to>
                                        <p:strVal val="visible"/>
                                      </p:to>
                                    </p:set>
                                    <p:animEffect filter="fade" transition="in">
                                      <p:cBhvr>
                                        <p:cTn dur="1000"/>
                                        <p:tgtEl>
                                          <p:spTgt spid="3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sp>
        <p:nvSpPr>
          <p:cNvPr id="3211" name="Google Shape;3211;p409"/>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3212" name="Google Shape;3212;p409"/>
          <p:cNvSpPr txBox="1"/>
          <p:nvPr/>
        </p:nvSpPr>
        <p:spPr>
          <a:xfrm>
            <a:off x="610650"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solidFill>
                  <a:schemeClr val="dk1"/>
                </a:solidFill>
                <a:latin typeface="Calibri"/>
                <a:ea typeface="Calibri"/>
                <a:cs typeface="Calibri"/>
                <a:sym typeface="Calibri"/>
              </a:rPr>
              <a:t>ROS 2 활용 사례</a:t>
            </a:r>
            <a:endParaRPr b="1" sz="3600">
              <a:latin typeface="Calibri"/>
              <a:ea typeface="Calibri"/>
              <a:cs typeface="Calibri"/>
              <a:sym typeface="Calibri"/>
            </a:endParaRPr>
          </a:p>
        </p:txBody>
      </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7" name="Shape 3217"/>
        <p:cNvGrpSpPr/>
        <p:nvPr/>
      </p:nvGrpSpPr>
      <p:grpSpPr>
        <a:xfrm>
          <a:off x="0" y="0"/>
          <a:ext cx="0" cy="0"/>
          <a:chOff x="0" y="0"/>
          <a:chExt cx="0" cy="0"/>
        </a:xfrm>
      </p:grpSpPr>
      <p:sp>
        <p:nvSpPr>
          <p:cNvPr id="3218" name="Google Shape;3218;p41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ROS-based Open Source Platforms</a:t>
            </a:r>
            <a:endParaRPr/>
          </a:p>
        </p:txBody>
      </p:sp>
      <p:pic>
        <p:nvPicPr>
          <p:cNvPr id="3219" name="Google Shape;3219;p410"/>
          <p:cNvPicPr preferRelativeResize="0"/>
          <p:nvPr/>
        </p:nvPicPr>
        <p:blipFill>
          <a:blip r:embed="rId3">
            <a:alphaModFix/>
          </a:blip>
          <a:stretch>
            <a:fillRect/>
          </a:stretch>
        </p:blipFill>
        <p:spPr>
          <a:xfrm>
            <a:off x="2387363" y="1324100"/>
            <a:ext cx="4369275" cy="3204150"/>
          </a:xfrm>
          <a:prstGeom prst="rect">
            <a:avLst/>
          </a:prstGeom>
          <a:noFill/>
          <a:ln>
            <a:noFill/>
          </a:ln>
        </p:spPr>
      </p:pic>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41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ROS-based Service Robots</a:t>
            </a:r>
            <a:endParaRPr/>
          </a:p>
        </p:txBody>
      </p:sp>
      <p:sp>
        <p:nvSpPr>
          <p:cNvPr id="3226" name="Google Shape;3226;p411"/>
          <p:cNvSpPr txBox="1"/>
          <p:nvPr>
            <p:ph idx="1" type="body"/>
          </p:nvPr>
        </p:nvSpPr>
        <p:spPr>
          <a:xfrm>
            <a:off x="346350" y="902005"/>
            <a:ext cx="8451300" cy="511200"/>
          </a:xfrm>
          <a:prstGeom prst="rect">
            <a:avLst/>
          </a:prstGeom>
        </p:spPr>
        <p:txBody>
          <a:bodyPr anchorCtr="0" anchor="ctr" bIns="62200" lIns="62200" spcFirstLastPara="1" rIns="62200" wrap="square" tIns="62200">
            <a:noAutofit/>
          </a:bodyPr>
          <a:lstStyle/>
          <a:p>
            <a:pPr indent="0" lvl="0" marL="0" rtl="0" algn="ctr">
              <a:spcBef>
                <a:spcPts val="0"/>
              </a:spcBef>
              <a:spcAft>
                <a:spcPts val="0"/>
              </a:spcAft>
              <a:buNone/>
            </a:pPr>
            <a:r>
              <a:rPr lang="ko-KR" u="sng">
                <a:solidFill>
                  <a:srgbClr val="0000FF"/>
                </a:solidFill>
                <a:hlinkClick r:id="rId3">
                  <a:extLst>
                    <a:ext uri="{A12FA001-AC4F-418D-AE19-62706E023703}">
                      <ahyp:hlinkClr val="tx"/>
                    </a:ext>
                  </a:extLst>
                </a:hlinkClick>
              </a:rPr>
              <a:t>자율주행 서비스 로봇 개발 및 상용화 과정</a:t>
            </a:r>
            <a:endParaRPr>
              <a:solidFill>
                <a:srgbClr val="0000FF"/>
              </a:solidFill>
            </a:endParaRPr>
          </a:p>
        </p:txBody>
      </p:sp>
      <p:pic>
        <p:nvPicPr>
          <p:cNvPr descr="#GAEMI #delivery #robots &#10;The ROBOTIS GAEMI is an autonomous delivery robot designed for outdoor parcel and food delivery service using AI powered deep learning to navigate it's surroundings.&#10;로보티즈 실외 이동로봇 개미는 택배, 음식배송 서비스를 제공하는 실외자율주행로봇으로서 딥러닝 AI 기반으로 주변환경과 장애물을 감지하고 스스로 판단하여 주행합니다.&#10;&#10;🐜&#10;https://www.instagram.com/robotis_gaemi/&#10;https://www.linkedin.com/showcase/gaemi/&#10;https://www.facebook.com/robotis.kor&#10;- homepage : https://www.robotis.com/&#10;- Blog : https://blog.naver.com/robotismaker" id="3227" name="Google Shape;3227;p411" title="ROBOTIS GAEMI - Outdoor Service Robot | 로보티즈 개미">
            <a:hlinkClick r:id="rId4"/>
          </p:cNvPr>
          <p:cNvPicPr preferRelativeResize="0"/>
          <p:nvPr/>
        </p:nvPicPr>
        <p:blipFill>
          <a:blip r:embed="rId5">
            <a:alphaModFix/>
          </a:blip>
          <a:stretch>
            <a:fillRect/>
          </a:stretch>
        </p:blipFill>
        <p:spPr>
          <a:xfrm>
            <a:off x="1405575" y="1413200"/>
            <a:ext cx="6332850" cy="3562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로봇 운영체제 ROS 2 특강 목차 (실습)</a:t>
            </a:r>
            <a:endParaRPr/>
          </a:p>
        </p:txBody>
      </p:sp>
      <p:sp>
        <p:nvSpPr>
          <p:cNvPr id="77" name="Google Shape;77;p16"/>
          <p:cNvSpPr txBox="1"/>
          <p:nvPr>
            <p:ph idx="1" type="body"/>
          </p:nvPr>
        </p:nvSpPr>
        <p:spPr>
          <a:xfrm>
            <a:off x="371804" y="749605"/>
            <a:ext cx="8451300" cy="4142100"/>
          </a:xfrm>
          <a:prstGeom prst="rect">
            <a:avLst/>
          </a:prstGeom>
        </p:spPr>
        <p:txBody>
          <a:bodyPr anchorCtr="0" anchor="t" bIns="62200" lIns="62200" spcFirstLastPara="1" rIns="62200" wrap="square" tIns="62200">
            <a:noAutofit/>
          </a:bodyPr>
          <a:lstStyle/>
          <a:p>
            <a:pPr indent="-330200" lvl="0" marL="457200" rtl="0" algn="l">
              <a:spcBef>
                <a:spcPts val="0"/>
              </a:spcBef>
              <a:spcAft>
                <a:spcPts val="0"/>
              </a:spcAft>
              <a:buSzPts val="1600"/>
              <a:buChar char="●"/>
            </a:pPr>
            <a:r>
              <a:rPr lang="ko-KR" sz="1600"/>
              <a:t>ROS 2 프로그래밍 규칙</a:t>
            </a:r>
            <a:endParaRPr sz="1600"/>
          </a:p>
          <a:p>
            <a:pPr indent="-330200" lvl="0" marL="457200" rtl="0" algn="l">
              <a:spcBef>
                <a:spcPts val="0"/>
              </a:spcBef>
              <a:spcAft>
                <a:spcPts val="0"/>
              </a:spcAft>
              <a:buSzPts val="1600"/>
              <a:buChar char="●"/>
            </a:pPr>
            <a:r>
              <a:rPr lang="ko-KR" sz="1600"/>
              <a:t>ROS 2 프로그래밍 기초</a:t>
            </a:r>
            <a:endParaRPr sz="1600"/>
          </a:p>
          <a:p>
            <a:pPr indent="-330200" lvl="0" marL="457200" rtl="0" algn="l">
              <a:spcBef>
                <a:spcPts val="0"/>
              </a:spcBef>
              <a:spcAft>
                <a:spcPts val="0"/>
              </a:spcAft>
              <a:buSzPts val="1600"/>
              <a:buChar char="●"/>
            </a:pPr>
            <a:r>
              <a:rPr lang="ko-KR" sz="1600">
                <a:solidFill>
                  <a:schemeClr val="dk1"/>
                </a:solidFill>
              </a:rPr>
              <a:t>ROS 2 </a:t>
            </a:r>
            <a:r>
              <a:rPr lang="ko-KR" sz="1600"/>
              <a:t>토픽, 서비스, 액션 인터페이스</a:t>
            </a:r>
            <a:endParaRPr sz="1600"/>
          </a:p>
          <a:p>
            <a:pPr indent="-330200" lvl="0" marL="457200" rtl="0" algn="l">
              <a:spcBef>
                <a:spcPts val="0"/>
              </a:spcBef>
              <a:spcAft>
                <a:spcPts val="0"/>
              </a:spcAft>
              <a:buSzPts val="1600"/>
              <a:buChar char="●"/>
            </a:pPr>
            <a:r>
              <a:rPr lang="ko-KR" sz="1600"/>
              <a:t>ROS 2 패키지 설계</a:t>
            </a:r>
            <a:endParaRPr sz="1600"/>
          </a:p>
          <a:p>
            <a:pPr indent="-330200" lvl="0" marL="457200" rtl="0" algn="l">
              <a:spcBef>
                <a:spcPts val="0"/>
              </a:spcBef>
              <a:spcAft>
                <a:spcPts val="0"/>
              </a:spcAft>
              <a:buSzPts val="1600"/>
              <a:buChar char="●"/>
            </a:pPr>
            <a:r>
              <a:rPr lang="ko-KR" sz="1600">
                <a:solidFill>
                  <a:schemeClr val="dk1"/>
                </a:solidFill>
              </a:rPr>
              <a:t>ROS 2 </a:t>
            </a:r>
            <a:r>
              <a:rPr lang="ko-KR" sz="1600"/>
              <a:t>토픽 프로그래밍 실습</a:t>
            </a:r>
            <a:endParaRPr sz="1600"/>
          </a:p>
          <a:p>
            <a:pPr indent="-330200" lvl="0" marL="457200" rtl="0" algn="l">
              <a:spcBef>
                <a:spcPts val="0"/>
              </a:spcBef>
              <a:spcAft>
                <a:spcPts val="0"/>
              </a:spcAft>
              <a:buSzPts val="1600"/>
              <a:buChar char="●"/>
            </a:pPr>
            <a:r>
              <a:rPr lang="ko-KR" sz="1600">
                <a:solidFill>
                  <a:schemeClr val="dk1"/>
                </a:solidFill>
              </a:rPr>
              <a:t>ROS 2 </a:t>
            </a:r>
            <a:r>
              <a:rPr lang="ko-KR" sz="1600"/>
              <a:t>서비스 프로그래밍 실습</a:t>
            </a:r>
            <a:endParaRPr sz="1600"/>
          </a:p>
          <a:p>
            <a:pPr indent="-330200" lvl="0" marL="457200" rtl="0" algn="l">
              <a:spcBef>
                <a:spcPts val="0"/>
              </a:spcBef>
              <a:spcAft>
                <a:spcPts val="0"/>
              </a:spcAft>
              <a:buSzPts val="1600"/>
              <a:buChar char="●"/>
            </a:pPr>
            <a:r>
              <a:rPr lang="ko-KR" sz="1600">
                <a:solidFill>
                  <a:schemeClr val="dk1"/>
                </a:solidFill>
              </a:rPr>
              <a:t>ROS 2 </a:t>
            </a:r>
            <a:r>
              <a:rPr lang="ko-KR" sz="1600"/>
              <a:t>액션 프로그래밍 실습</a:t>
            </a:r>
            <a:endParaRPr sz="1600"/>
          </a:p>
          <a:p>
            <a:pPr indent="-330200" lvl="0" marL="457200" rtl="0" algn="l">
              <a:spcBef>
                <a:spcPts val="0"/>
              </a:spcBef>
              <a:spcAft>
                <a:spcPts val="0"/>
              </a:spcAft>
              <a:buSzPts val="1600"/>
              <a:buChar char="●"/>
            </a:pPr>
            <a:r>
              <a:rPr lang="ko-KR" sz="1600">
                <a:solidFill>
                  <a:schemeClr val="dk1"/>
                </a:solidFill>
              </a:rPr>
              <a:t>ROS 2 </a:t>
            </a:r>
            <a:r>
              <a:rPr lang="ko-KR" sz="1600"/>
              <a:t>파라미터 프로그래밍 실습</a:t>
            </a:r>
            <a:endParaRPr sz="1600"/>
          </a:p>
          <a:p>
            <a:pPr indent="-330200" lvl="0" marL="457200" rtl="0" algn="l">
              <a:spcBef>
                <a:spcPts val="0"/>
              </a:spcBef>
              <a:spcAft>
                <a:spcPts val="0"/>
              </a:spcAft>
              <a:buSzPts val="1600"/>
              <a:buChar char="●"/>
            </a:pPr>
            <a:r>
              <a:rPr lang="ko-KR" sz="1600">
                <a:solidFill>
                  <a:schemeClr val="dk1"/>
                </a:solidFill>
              </a:rPr>
              <a:t>ROS 2 </a:t>
            </a:r>
            <a:r>
              <a:rPr lang="ko-KR" sz="1600"/>
              <a:t>실행 인자 프로그래밍 실습</a:t>
            </a:r>
            <a:endParaRPr sz="1600"/>
          </a:p>
          <a:p>
            <a:pPr indent="-330200" lvl="0" marL="457200" rtl="0" algn="l">
              <a:spcBef>
                <a:spcPts val="0"/>
              </a:spcBef>
              <a:spcAft>
                <a:spcPts val="0"/>
              </a:spcAft>
              <a:buSzPts val="1600"/>
              <a:buChar char="●"/>
            </a:pPr>
            <a:r>
              <a:rPr lang="ko-KR" sz="1600">
                <a:solidFill>
                  <a:schemeClr val="dk1"/>
                </a:solidFill>
              </a:rPr>
              <a:t>ROS 2 </a:t>
            </a:r>
            <a:r>
              <a:rPr lang="ko-KR" sz="1600"/>
              <a:t>런치 프로그래밍 실습</a:t>
            </a:r>
            <a:endParaRPr sz="1600"/>
          </a:p>
          <a:p>
            <a:pPr indent="-330200" lvl="0" marL="457200" rtl="0" algn="l">
              <a:spcBef>
                <a:spcPts val="0"/>
              </a:spcBef>
              <a:spcAft>
                <a:spcPts val="0"/>
              </a:spcAft>
              <a:buSzPts val="1600"/>
              <a:buChar char="●"/>
            </a:pPr>
            <a:r>
              <a:rPr lang="ko-KR" sz="1600">
                <a:solidFill>
                  <a:schemeClr val="dk1"/>
                </a:solidFill>
              </a:rPr>
              <a:t>ROS 2 + </a:t>
            </a:r>
            <a:r>
              <a:rPr lang="ko-KR" sz="1600"/>
              <a:t>Gazebo 시뮬레이션 실습 (SLAM, Navigation, Manipulation)</a:t>
            </a:r>
            <a:endParaRPr sz="1600"/>
          </a:p>
          <a:p>
            <a:pPr indent="-330200" lvl="1" marL="914400" rtl="0" algn="l">
              <a:spcBef>
                <a:spcPts val="0"/>
              </a:spcBef>
              <a:spcAft>
                <a:spcPts val="0"/>
              </a:spcAft>
              <a:buSzPts val="1600"/>
              <a:buChar char="○"/>
            </a:pPr>
            <a:r>
              <a:rPr lang="ko-KR" sz="1600"/>
              <a:t>Mobile Robot: TurtleBot3 (SLAM / Navigation)</a:t>
            </a:r>
            <a:endParaRPr sz="1600"/>
          </a:p>
          <a:p>
            <a:pPr indent="-330200" lvl="1" marL="914400" rtl="0" algn="l">
              <a:spcBef>
                <a:spcPts val="0"/>
              </a:spcBef>
              <a:spcAft>
                <a:spcPts val="0"/>
              </a:spcAft>
              <a:buSzPts val="1600"/>
              <a:buChar char="○"/>
            </a:pPr>
            <a:r>
              <a:rPr lang="ko-KR" sz="1600"/>
              <a:t>Mobile Manipulator: TurtleBot3 + OpenManipulator-X (Manipulation)</a:t>
            </a:r>
            <a:endParaRPr sz="1600"/>
          </a:p>
          <a:p>
            <a:pPr indent="-330200" lvl="0" marL="457200" rtl="0" algn="l">
              <a:spcBef>
                <a:spcPts val="0"/>
              </a:spcBef>
              <a:spcAft>
                <a:spcPts val="0"/>
              </a:spcAft>
              <a:buSzPts val="1600"/>
              <a:buChar char="●"/>
            </a:pPr>
            <a:r>
              <a:rPr lang="ko-KR" sz="1600"/>
              <a:t>ROS 2 Tips</a:t>
            </a:r>
            <a:endParaRPr sz="1600"/>
          </a:p>
          <a:p>
            <a:pPr indent="-330200" lvl="0" marL="457200" rtl="0" algn="l">
              <a:spcBef>
                <a:spcPts val="0"/>
              </a:spcBef>
              <a:spcAft>
                <a:spcPts val="0"/>
              </a:spcAft>
              <a:buSzPts val="1600"/>
              <a:buChar char="●"/>
            </a:pPr>
            <a:r>
              <a:rPr lang="ko-KR" sz="1600"/>
              <a:t>ROS 2 추천 패키지</a:t>
            </a:r>
            <a:endParaRPr sz="1600"/>
          </a:p>
          <a:p>
            <a:pPr indent="-330200" lvl="0" marL="457200" rtl="0" algn="l">
              <a:spcBef>
                <a:spcPts val="0"/>
              </a:spcBef>
              <a:spcAft>
                <a:spcPts val="0"/>
              </a:spcAft>
              <a:buSzPts val="1600"/>
              <a:buChar char="●"/>
            </a:pPr>
            <a:r>
              <a:rPr lang="ko-KR" sz="1600"/>
              <a:t>ROS 2 도입을 위한 다음 단계는?</a:t>
            </a:r>
            <a:endParaRPr sz="1600"/>
          </a:p>
          <a:p>
            <a:pPr indent="-330200" lvl="0" marL="457200" rtl="0" algn="l">
              <a:spcBef>
                <a:spcPts val="0"/>
              </a:spcBef>
              <a:spcAft>
                <a:spcPts val="0"/>
              </a:spcAft>
              <a:buSzPts val="1600"/>
              <a:buChar char="●"/>
            </a:pPr>
            <a:r>
              <a:rPr lang="ko-KR" sz="1600"/>
              <a:t>Q&amp;A</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4. Communication</a:t>
            </a:r>
            <a:endParaRPr/>
          </a:p>
        </p:txBody>
      </p:sp>
      <p:sp>
        <p:nvSpPr>
          <p:cNvPr id="382" name="Google Shape;382;p5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4. Communication</a:t>
            </a:r>
            <a:endParaRPr b="1">
              <a:solidFill>
                <a:srgbClr val="4A86E8"/>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ROS 1에서는 자체 개발한 TCPROS와 같은 통신 라이브러리를 사용하고 있던 반면, ROS 2은 리얼타임 퍼블리시와 서브스크라이브 프로토콜인 </a:t>
            </a:r>
            <a:r>
              <a:rPr b="1" lang="ko-KR" sz="1400"/>
              <a:t>RTPS(Real Time Publish Subscribe)</a:t>
            </a:r>
            <a:r>
              <a:rPr lang="ko-KR" sz="1400"/>
              <a:t>를 지원하는 통신 미들웨어 </a:t>
            </a:r>
            <a:r>
              <a:rPr b="1" lang="ko-KR" sz="1400" u="sng">
                <a:solidFill>
                  <a:schemeClr val="hlink"/>
                </a:solidFill>
                <a:hlinkClick r:id="rId3"/>
              </a:rPr>
              <a:t>DDS</a:t>
            </a:r>
            <a:r>
              <a:rPr lang="ko-KR" sz="1400"/>
              <a:t>를 사용하고있다. DDS는 </a:t>
            </a:r>
            <a:r>
              <a:rPr b="1" lang="ko-KR" sz="1400"/>
              <a:t>OMG</a:t>
            </a:r>
            <a:r>
              <a:rPr lang="ko-KR" sz="1400"/>
              <a:t>(Object Management Group)에 의해 </a:t>
            </a:r>
            <a:r>
              <a:rPr b="1" lang="ko-KR" sz="1400"/>
              <a:t>표준화</a:t>
            </a:r>
            <a:r>
              <a:rPr lang="ko-KR" sz="1400"/>
              <a:t>가 진행되고 있으며, 상업적인 용도에도 적합하다는 평가가 지배적이다. DDS에서는 </a:t>
            </a:r>
            <a:r>
              <a:rPr lang="ko-KR" sz="1400" u="sng">
                <a:solidFill>
                  <a:schemeClr val="hlink"/>
                </a:solidFill>
                <a:hlinkClick r:id="rId4"/>
              </a:rPr>
              <a:t>IDL(Interface Description Language)</a:t>
            </a:r>
            <a:r>
              <a:rPr lang="ko-KR" sz="1400"/>
              <a:t>를 사용하여 메시지 정의 및 직렬화를 더 쉽게, 더 포괄적으로 다룰 수 있다. 또한 통신 프로토콜로는 RTPS을 채용하여 실시간 데이터 전송을 보장하고 임베디드 시스템에도 사용할 수 있다. </a:t>
            </a:r>
            <a:r>
              <a:rPr b="1" lang="ko-KR" sz="1400"/>
              <a:t>DDS는 노드 간의 자동 감지 기능을 지원</a:t>
            </a:r>
            <a:r>
              <a:rPr lang="ko-KR" sz="1400"/>
              <a:t>하고 있어서 기존 ROS 1에서 각 노드들의 정보를 관리하였던 ROS마스터가 없어도 여러 DDS 프로그램 간에 통신 할 수 있다. 또한 노드 간의 통신을 조정하는 </a:t>
            </a:r>
            <a:r>
              <a:rPr b="1" lang="ko-KR" sz="1400" u="sng">
                <a:solidFill>
                  <a:schemeClr val="hlink"/>
                </a:solidFill>
                <a:hlinkClick r:id="rId5"/>
              </a:rPr>
              <a:t>QoS(Quality of Service)</a:t>
            </a:r>
            <a:r>
              <a:rPr lang="ko-KR" sz="1400"/>
              <a:t> 매개 변수를 설정할 수 있어서 TCP 처럼 데이터 손실을 방지함으로써 신뢰도를 높이거나, UDP 처럼 통신 속도를 최우선하여 사용할 수도 있다. 이러한 다양한 기능을 갖춘 DDS를 이용하여 ROS 1의 </a:t>
            </a:r>
            <a:r>
              <a:rPr b="1" lang="ko-KR" sz="1400"/>
              <a:t>퍼블리시, 서브스크라이브 형 </a:t>
            </a:r>
            <a:r>
              <a:rPr b="1" lang="ko-KR" sz="1400"/>
              <a:t>메세지</a:t>
            </a:r>
            <a:r>
              <a:rPr b="1" lang="ko-KR" sz="1400"/>
              <a:t> 전달은 물론, 실시간 데이터 전송, 불안정한 네트워크에 대한 대응, 보안 강화</a:t>
            </a:r>
            <a:r>
              <a:rPr lang="ko-KR" sz="1400"/>
              <a:t> 등이 강화되었다. </a:t>
            </a:r>
            <a:r>
              <a:rPr b="1" lang="ko-KR" sz="1400"/>
              <a:t>DDS의 채용은 ROS 1에서 ROS 2로 바뀌면서 가장 큰 변화점</a:t>
            </a:r>
            <a:r>
              <a:rPr lang="ko-KR" sz="1400"/>
              <a:t>이다.</a:t>
            </a:r>
            <a:endParaRPr sz="1000"/>
          </a:p>
          <a:p>
            <a:pPr indent="0" lvl="0" marL="0" rtl="0" algn="l">
              <a:spcBef>
                <a:spcPts val="0"/>
              </a:spcBef>
              <a:spcAft>
                <a:spcPts val="0"/>
              </a:spcAft>
              <a:buNone/>
            </a:pPr>
            <a:r>
              <a:t/>
            </a:r>
            <a:endParaRPr sz="1400"/>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2" name="Shape 3232"/>
        <p:cNvGrpSpPr/>
        <p:nvPr/>
      </p:nvGrpSpPr>
      <p:grpSpPr>
        <a:xfrm>
          <a:off x="0" y="0"/>
          <a:ext cx="0" cy="0"/>
          <a:chOff x="0" y="0"/>
          <a:chExt cx="0" cy="0"/>
        </a:xfrm>
      </p:grpSpPr>
      <p:sp>
        <p:nvSpPr>
          <p:cNvPr id="3233" name="Google Shape;3233;p412"/>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3234" name="Google Shape;3234;p412"/>
          <p:cNvSpPr txBox="1"/>
          <p:nvPr/>
        </p:nvSpPr>
        <p:spPr>
          <a:xfrm>
            <a:off x="610650"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solidFill>
                  <a:schemeClr val="dk1"/>
                </a:solidFill>
                <a:latin typeface="Calibri"/>
                <a:ea typeface="Calibri"/>
                <a:cs typeface="Calibri"/>
                <a:sym typeface="Calibri"/>
              </a:rPr>
              <a:t>ROS 2 도입을 위한</a:t>
            </a:r>
            <a:br>
              <a:rPr b="1" lang="ko-KR" sz="3600">
                <a:solidFill>
                  <a:schemeClr val="dk1"/>
                </a:solidFill>
                <a:latin typeface="Calibri"/>
                <a:ea typeface="Calibri"/>
                <a:cs typeface="Calibri"/>
                <a:sym typeface="Calibri"/>
              </a:rPr>
            </a:br>
            <a:r>
              <a:rPr b="1" lang="ko-KR" sz="3600">
                <a:solidFill>
                  <a:schemeClr val="dk1"/>
                </a:solidFill>
                <a:latin typeface="Calibri"/>
                <a:ea typeface="Calibri"/>
                <a:cs typeface="Calibri"/>
                <a:sym typeface="Calibri"/>
              </a:rPr>
              <a:t>다음 단계는?</a:t>
            </a:r>
            <a:endParaRPr b="1" sz="3600">
              <a:latin typeface="Calibri"/>
              <a:ea typeface="Calibri"/>
              <a:cs typeface="Calibri"/>
              <a:sym typeface="Calibri"/>
            </a:endParaRPr>
          </a:p>
        </p:txBody>
      </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sp>
        <p:nvSpPr>
          <p:cNvPr id="3240" name="Google Shape;3240;p41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도입을 위한 다음 단계는? (프로그래밍에 왕도는 없어요.)</a:t>
            </a:r>
            <a:endParaRPr/>
          </a:p>
        </p:txBody>
      </p:sp>
      <p:sp>
        <p:nvSpPr>
          <p:cNvPr id="3241" name="Google Shape;3241;p413"/>
          <p:cNvSpPr txBox="1"/>
          <p:nvPr>
            <p:ph idx="1" type="body"/>
          </p:nvPr>
        </p:nvSpPr>
        <p:spPr>
          <a:xfrm>
            <a:off x="371800" y="919090"/>
            <a:ext cx="3427200" cy="4142100"/>
          </a:xfrm>
          <a:prstGeom prst="rect">
            <a:avLst/>
          </a:prstGeom>
        </p:spPr>
        <p:txBody>
          <a:bodyPr anchorCtr="0" anchor="t" bIns="62200" lIns="62200" spcFirstLastPara="1" rIns="62200" wrap="square" tIns="62200">
            <a:noAutofit/>
          </a:bodyPr>
          <a:lstStyle/>
          <a:p>
            <a:pPr indent="0" lvl="0" marL="0" rtl="0" algn="l">
              <a:lnSpc>
                <a:spcPct val="100000"/>
              </a:lnSpc>
              <a:spcBef>
                <a:spcPts val="0"/>
              </a:spcBef>
              <a:spcAft>
                <a:spcPts val="0"/>
              </a:spcAft>
              <a:buClr>
                <a:schemeClr val="dk1"/>
              </a:buClr>
              <a:buSzPts val="1100"/>
              <a:buFont typeface="Arial"/>
              <a:buNone/>
            </a:pPr>
            <a:r>
              <a:rPr b="1" lang="ko-KR" sz="1450">
                <a:solidFill>
                  <a:srgbClr val="54B800"/>
                </a:solidFill>
                <a:highlight>
                  <a:srgbClr val="FFFFFF"/>
                </a:highlight>
                <a:latin typeface="Arial"/>
                <a:ea typeface="Arial"/>
                <a:cs typeface="Arial"/>
                <a:sym typeface="Arial"/>
              </a:rPr>
              <a:t>ROS 2 소개</a:t>
            </a:r>
            <a:endParaRPr b="1" sz="1450">
              <a:solidFill>
                <a:srgbClr val="54B800"/>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4">
                  <a:extLst>
                    <a:ext uri="{A12FA001-AC4F-418D-AE19-62706E023703}">
                      <ahyp:hlinkClr val="tx"/>
                    </a:ext>
                  </a:extLst>
                </a:hlinkClick>
              </a:rPr>
              <a:t>000 로봇 운영체제 ROS 강좌 목차</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6">
                  <a:extLst>
                    <a:ext uri="{A12FA001-AC4F-418D-AE19-62706E023703}">
                      <ahyp:hlinkClr val="tx"/>
                    </a:ext>
                  </a:extLst>
                </a:hlinkClick>
              </a:rPr>
              <a:t>001 ROS 2 개발 환경 구축</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7">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8">
                  <a:extLst>
                    <a:ext uri="{A12FA001-AC4F-418D-AE19-62706E023703}">
                      <ahyp:hlinkClr val="tx"/>
                    </a:ext>
                  </a:extLst>
                </a:hlinkClick>
              </a:rPr>
              <a:t>002 ROS 2 기반 로봇 개발에 필요한 정보 링크 모음</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9">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0">
                  <a:extLst>
                    <a:ext uri="{A12FA001-AC4F-418D-AE19-62706E023703}">
                      <ahyp:hlinkClr val="tx"/>
                    </a:ext>
                  </a:extLst>
                </a:hlinkClick>
              </a:rPr>
              <a:t>003 왜? 'ROS 2'로 가야하는가?</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1">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2">
                  <a:extLst>
                    <a:ext uri="{A12FA001-AC4F-418D-AE19-62706E023703}">
                      <ahyp:hlinkClr val="tx"/>
                    </a:ext>
                  </a:extLst>
                </a:hlinkClick>
              </a:rPr>
              <a:t>004 ROS 2의 중요 컨셉과 특징</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4">
                  <a:extLst>
                    <a:ext uri="{A12FA001-AC4F-418D-AE19-62706E023703}">
                      <ahyp:hlinkClr val="tx"/>
                    </a:ext>
                  </a:extLst>
                </a:hlinkClick>
              </a:rPr>
              <a:t>005 ROS 2의 특징​</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6">
                  <a:extLst>
                    <a:ext uri="{A12FA001-AC4F-418D-AE19-62706E023703}">
                      <ahyp:hlinkClr val="tx"/>
                    </a:ext>
                  </a:extLst>
                </a:hlinkClick>
              </a:rPr>
              <a:t>006 ROS 2와 DDS (Data Distribution Service)</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7">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8">
                  <a:extLst>
                    <a:ext uri="{A12FA001-AC4F-418D-AE19-62706E023703}">
                      <ahyp:hlinkClr val="tx"/>
                    </a:ext>
                  </a:extLst>
                </a:hlinkClick>
              </a:rPr>
              <a:t>007 패키지 설치와 노드 실행</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9">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20">
                  <a:extLst>
                    <a:ext uri="{A12FA001-AC4F-418D-AE19-62706E023703}">
                      <ahyp:hlinkClr val="tx"/>
                    </a:ext>
                  </a:extLst>
                </a:hlinkClick>
              </a:rPr>
              <a:t>008 ROS 2 노드와 메시지 통신</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21">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22">
                  <a:extLst>
                    <a:ext uri="{A12FA001-AC4F-418D-AE19-62706E023703}">
                      <ahyp:hlinkClr val="tx"/>
                    </a:ext>
                  </a:extLst>
                </a:hlinkClick>
              </a:rPr>
              <a:t>009 ROS 2 토픽 (Topic)</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2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24">
                  <a:extLst>
                    <a:ext uri="{A12FA001-AC4F-418D-AE19-62706E023703}">
                      <ahyp:hlinkClr val="tx"/>
                    </a:ext>
                  </a:extLst>
                </a:hlinkClick>
              </a:rPr>
              <a:t>010 ROS 2 서비스 (Service)</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2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26">
                  <a:extLst>
                    <a:ext uri="{A12FA001-AC4F-418D-AE19-62706E023703}">
                      <ahyp:hlinkClr val="tx"/>
                    </a:ext>
                  </a:extLst>
                </a:hlinkClick>
              </a:rPr>
              <a:t>011 ROS 2 액션 (Action)</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27">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28">
                  <a:extLst>
                    <a:ext uri="{A12FA001-AC4F-418D-AE19-62706E023703}">
                      <ahyp:hlinkClr val="tx"/>
                    </a:ext>
                  </a:extLst>
                </a:hlinkClick>
              </a:rPr>
              <a:t>012 ROS 2 토픽/서비스/액션 정리 및 비교</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29">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30">
                  <a:extLst>
                    <a:ext uri="{A12FA001-AC4F-418D-AE19-62706E023703}">
                      <ahyp:hlinkClr val="tx"/>
                    </a:ext>
                  </a:extLst>
                </a:hlinkClick>
              </a:rPr>
              <a:t>013 ROS 2 파라미터 (Parameter)</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31">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32">
                  <a:extLst>
                    <a:ext uri="{A12FA001-AC4F-418D-AE19-62706E023703}">
                      <ahyp:hlinkClr val="tx"/>
                    </a:ext>
                  </a:extLst>
                </a:hlinkClick>
              </a:rPr>
              <a:t>014 ROS 2 도구와 CLI 명령어</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3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34">
                  <a:extLst>
                    <a:ext uri="{A12FA001-AC4F-418D-AE19-62706E023703}">
                      <ahyp:hlinkClr val="tx"/>
                    </a:ext>
                  </a:extLst>
                </a:hlinkClick>
              </a:rPr>
              <a:t>015 ROS의 종합 GUI 툴 RQt</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3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36">
                  <a:extLst>
                    <a:ext uri="{A12FA001-AC4F-418D-AE19-62706E023703}">
                      <ahyp:hlinkClr val="tx"/>
                    </a:ext>
                  </a:extLst>
                </a:hlinkClick>
              </a:rPr>
              <a:t>016 ROS 2 인터페이스 (interface)</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37">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38">
                  <a:extLst>
                    <a:ext uri="{A12FA001-AC4F-418D-AE19-62706E023703}">
                      <ahyp:hlinkClr val="tx"/>
                    </a:ext>
                  </a:extLst>
                </a:hlinkClick>
              </a:rPr>
              <a:t>017 ROS 2의 물리량 표준 단위</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39">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40">
                  <a:extLst>
                    <a:ext uri="{A12FA001-AC4F-418D-AE19-62706E023703}">
                      <ahyp:hlinkClr val="tx"/>
                    </a:ext>
                  </a:extLst>
                </a:hlinkClick>
              </a:rPr>
              <a:t>018 ROS 2의 좌표 표현</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41">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42">
                  <a:extLst>
                    <a:ext uri="{A12FA001-AC4F-418D-AE19-62706E023703}">
                      <ahyp:hlinkClr val="tx"/>
                    </a:ext>
                  </a:extLst>
                </a:hlinkClick>
              </a:rPr>
              <a:t>019 DDS의 QoS (Quality of Service)</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4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44">
                  <a:extLst>
                    <a:ext uri="{A12FA001-AC4F-418D-AE19-62706E023703}">
                      <ahyp:hlinkClr val="tx"/>
                    </a:ext>
                  </a:extLst>
                </a:hlinkClick>
              </a:rPr>
              <a:t>020 ROS 2의 파일 시스템</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4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46">
                  <a:extLst>
                    <a:ext uri="{A12FA001-AC4F-418D-AE19-62706E023703}">
                      <ahyp:hlinkClr val="tx"/>
                    </a:ext>
                  </a:extLst>
                </a:hlinkClick>
              </a:rPr>
              <a:t>021 ROS 2의 빌드 시스템과 빌드 툴</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47">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48">
                  <a:extLst>
                    <a:ext uri="{A12FA001-AC4F-418D-AE19-62706E023703}">
                      <ahyp:hlinkClr val="tx"/>
                    </a:ext>
                  </a:extLst>
                </a:hlinkClick>
              </a:rPr>
              <a:t>022 패키지 파일 (환경 설정, 빌드 설정)</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49">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50">
                  <a:extLst>
                    <a:ext uri="{A12FA001-AC4F-418D-AE19-62706E023703}">
                      <ahyp:hlinkClr val="tx"/>
                    </a:ext>
                  </a:extLst>
                </a:hlinkClick>
              </a:rPr>
              <a:t>041 시간(Time, Duration, Clock, Rate)</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000">
              <a:solidFill>
                <a:schemeClr val="dk1"/>
              </a:solidFill>
              <a:highlight>
                <a:srgbClr val="FFFFFF"/>
              </a:highlight>
              <a:latin typeface="Arial"/>
              <a:ea typeface="Arial"/>
              <a:cs typeface="Arial"/>
              <a:sym typeface="Arial"/>
            </a:endParaRPr>
          </a:p>
        </p:txBody>
      </p:sp>
      <p:sp>
        <p:nvSpPr>
          <p:cNvPr id="3242" name="Google Shape;3242;p413"/>
          <p:cNvSpPr txBox="1"/>
          <p:nvPr>
            <p:ph idx="1" type="body"/>
          </p:nvPr>
        </p:nvSpPr>
        <p:spPr>
          <a:xfrm>
            <a:off x="3453403" y="919090"/>
            <a:ext cx="2776800" cy="4142100"/>
          </a:xfrm>
          <a:prstGeom prst="rect">
            <a:avLst/>
          </a:prstGeom>
        </p:spPr>
        <p:txBody>
          <a:bodyPr anchorCtr="0" anchor="t" bIns="62200" lIns="62200" spcFirstLastPara="1" rIns="62200" wrap="square" tIns="62200">
            <a:noAutofit/>
          </a:bodyPr>
          <a:lstStyle/>
          <a:p>
            <a:pPr indent="0" lvl="0" marL="0" rtl="0" algn="l">
              <a:lnSpc>
                <a:spcPct val="100000"/>
              </a:lnSpc>
              <a:spcBef>
                <a:spcPts val="0"/>
              </a:spcBef>
              <a:spcAft>
                <a:spcPts val="0"/>
              </a:spcAft>
              <a:buClr>
                <a:schemeClr val="dk1"/>
              </a:buClr>
              <a:buSzPts val="1100"/>
              <a:buFont typeface="Arial"/>
              <a:buNone/>
            </a:pPr>
            <a:r>
              <a:rPr b="1" lang="ko-KR" sz="1450">
                <a:solidFill>
                  <a:srgbClr val="54B800"/>
                </a:solidFill>
                <a:highlight>
                  <a:srgbClr val="FFFFFF"/>
                </a:highlight>
                <a:latin typeface="Arial"/>
                <a:ea typeface="Arial"/>
                <a:cs typeface="Arial"/>
                <a:sym typeface="Arial"/>
              </a:rPr>
              <a:t>ROS 2 기본 프로그래밍</a:t>
            </a:r>
            <a:endParaRPr b="1" sz="1450">
              <a:solidFill>
                <a:srgbClr val="54B800"/>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51">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52">
                  <a:extLst>
                    <a:ext uri="{A12FA001-AC4F-418D-AE19-62706E023703}">
                      <ahyp:hlinkClr val="tx"/>
                    </a:ext>
                  </a:extLst>
                </a:hlinkClick>
              </a:rPr>
              <a:t>023 ROS 프로그래밍 규칙 (코드 스타일)</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5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54">
                  <a:extLst>
                    <a:ext uri="{A12FA001-AC4F-418D-AE19-62706E023703}">
                      <ahyp:hlinkClr val="tx"/>
                    </a:ext>
                  </a:extLst>
                </a:hlinkClick>
              </a:rPr>
              <a:t>024 ROS 프로그래밍 기초 (Python)</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5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56">
                  <a:extLst>
                    <a:ext uri="{A12FA001-AC4F-418D-AE19-62706E023703}">
                      <ahyp:hlinkClr val="tx"/>
                    </a:ext>
                  </a:extLst>
                </a:hlinkClick>
              </a:rPr>
              <a:t>025 ROS 프로그래밍 기초 (C++)</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57">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58">
                  <a:extLst>
                    <a:ext uri="{A12FA001-AC4F-418D-AE19-62706E023703}">
                      <ahyp:hlinkClr val="tx"/>
                    </a:ext>
                  </a:extLst>
                </a:hlinkClick>
              </a:rPr>
              <a:t>027 토픽, 서비스, 액션 인터페이스</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59">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60">
                  <a:extLst>
                    <a:ext uri="{A12FA001-AC4F-418D-AE19-62706E023703}">
                      <ahyp:hlinkClr val="tx"/>
                    </a:ext>
                  </a:extLst>
                </a:hlinkClick>
              </a:rPr>
              <a:t>028 ROS 2 패키지 설계 (Python)</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61">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62">
                  <a:extLst>
                    <a:ext uri="{A12FA001-AC4F-418D-AE19-62706E023703}">
                      <ahyp:hlinkClr val="tx"/>
                    </a:ext>
                  </a:extLst>
                </a:hlinkClick>
              </a:rPr>
              <a:t>029 토픽 프로그래밍 (Python)</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6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64">
                  <a:extLst>
                    <a:ext uri="{A12FA001-AC4F-418D-AE19-62706E023703}">
                      <ahyp:hlinkClr val="tx"/>
                    </a:ext>
                  </a:extLst>
                </a:hlinkClick>
              </a:rPr>
              <a:t>030 서비스 프로그래밍 (Python)</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6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66">
                  <a:extLst>
                    <a:ext uri="{A12FA001-AC4F-418D-AE19-62706E023703}">
                      <ahyp:hlinkClr val="tx"/>
                    </a:ext>
                  </a:extLst>
                </a:hlinkClick>
              </a:rPr>
              <a:t>031 액션 프로그래밍 (Python)</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67">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68">
                  <a:extLst>
                    <a:ext uri="{A12FA001-AC4F-418D-AE19-62706E023703}">
                      <ahyp:hlinkClr val="tx"/>
                    </a:ext>
                  </a:extLst>
                </a:hlinkClick>
              </a:rPr>
              <a:t>032 파라미터 프로그래밍 (Python)</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69">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70">
                  <a:extLst>
                    <a:ext uri="{A12FA001-AC4F-418D-AE19-62706E023703}">
                      <ahyp:hlinkClr val="tx"/>
                    </a:ext>
                  </a:extLst>
                </a:hlinkClick>
              </a:rPr>
              <a:t>033 실행 인자 프로그래밍 (Python)</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71">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72">
                  <a:extLst>
                    <a:ext uri="{A12FA001-AC4F-418D-AE19-62706E023703}">
                      <ahyp:hlinkClr val="tx"/>
                    </a:ext>
                  </a:extLst>
                </a:hlinkClick>
              </a:rPr>
              <a:t>034 ROS 2 패키지 설계 (C++)</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7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74">
                  <a:extLst>
                    <a:ext uri="{A12FA001-AC4F-418D-AE19-62706E023703}">
                      <ahyp:hlinkClr val="tx"/>
                    </a:ext>
                  </a:extLst>
                </a:hlinkClick>
              </a:rPr>
              <a:t>035 토픽 프로그래밍 (C++)</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7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76">
                  <a:extLst>
                    <a:ext uri="{A12FA001-AC4F-418D-AE19-62706E023703}">
                      <ahyp:hlinkClr val="tx"/>
                    </a:ext>
                  </a:extLst>
                </a:hlinkClick>
              </a:rPr>
              <a:t>036 서비스 프로그래밍 (C++)</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77">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78">
                  <a:extLst>
                    <a:ext uri="{A12FA001-AC4F-418D-AE19-62706E023703}">
                      <ahyp:hlinkClr val="tx"/>
                    </a:ext>
                  </a:extLst>
                </a:hlinkClick>
              </a:rPr>
              <a:t>037 액션 프로그래밍 (C++)</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79">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80">
                  <a:extLst>
                    <a:ext uri="{A12FA001-AC4F-418D-AE19-62706E023703}">
                      <ahyp:hlinkClr val="tx"/>
                    </a:ext>
                  </a:extLst>
                </a:hlinkClick>
              </a:rPr>
              <a:t>038 파라미터 프로그래밍 (C++)</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81">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82">
                  <a:extLst>
                    <a:ext uri="{A12FA001-AC4F-418D-AE19-62706E023703}">
                      <ahyp:hlinkClr val="tx"/>
                    </a:ext>
                  </a:extLst>
                </a:hlinkClick>
              </a:rPr>
              <a:t>039 실행 인자 프로그래밍 (C++)</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8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84">
                  <a:extLst>
                    <a:ext uri="{A12FA001-AC4F-418D-AE19-62706E023703}">
                      <ahyp:hlinkClr val="tx"/>
                    </a:ext>
                  </a:extLst>
                </a:hlinkClick>
              </a:rPr>
              <a:t>040 런치 프로그래밍 (Python, C++)</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sz="1150">
              <a:solidFill>
                <a:schemeClr val="dk1"/>
              </a:solidFill>
              <a:highlight>
                <a:srgbClr val="FFFFFF"/>
              </a:highlight>
              <a:latin typeface="Arial"/>
              <a:ea typeface="Arial"/>
              <a:cs typeface="Arial"/>
              <a:sym typeface="Arial"/>
            </a:endParaRPr>
          </a:p>
        </p:txBody>
      </p:sp>
      <p:sp>
        <p:nvSpPr>
          <p:cNvPr id="3243" name="Google Shape;3243;p413"/>
          <p:cNvSpPr txBox="1"/>
          <p:nvPr>
            <p:ph idx="1" type="body"/>
          </p:nvPr>
        </p:nvSpPr>
        <p:spPr>
          <a:xfrm>
            <a:off x="6230200" y="919090"/>
            <a:ext cx="2475000" cy="4142100"/>
          </a:xfrm>
          <a:prstGeom prst="rect">
            <a:avLst/>
          </a:prstGeom>
        </p:spPr>
        <p:txBody>
          <a:bodyPr anchorCtr="0" anchor="t" bIns="62200" lIns="62200" spcFirstLastPara="1" rIns="62200" wrap="square" tIns="62200">
            <a:noAutofit/>
          </a:bodyPr>
          <a:lstStyle/>
          <a:p>
            <a:pPr indent="0" lvl="0" marL="0" rtl="0" algn="l">
              <a:lnSpc>
                <a:spcPct val="100000"/>
              </a:lnSpc>
              <a:spcBef>
                <a:spcPts val="0"/>
              </a:spcBef>
              <a:spcAft>
                <a:spcPts val="0"/>
              </a:spcAft>
              <a:buClr>
                <a:schemeClr val="dk1"/>
              </a:buClr>
              <a:buSzPts val="1100"/>
              <a:buFont typeface="Arial"/>
              <a:buNone/>
            </a:pPr>
            <a:r>
              <a:rPr b="1" lang="ko-KR" sz="1450">
                <a:solidFill>
                  <a:srgbClr val="54B800"/>
                </a:solidFill>
                <a:highlight>
                  <a:srgbClr val="FFFFFF"/>
                </a:highlight>
                <a:latin typeface="Arial"/>
                <a:ea typeface="Arial"/>
                <a:cs typeface="Arial"/>
                <a:sym typeface="Arial"/>
              </a:rPr>
              <a:t>ROS 2 심화 프로그래밍</a:t>
            </a:r>
            <a:endParaRPr b="1" sz="1450">
              <a:solidFill>
                <a:srgbClr val="54B800"/>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8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86">
                  <a:extLst>
                    <a:ext uri="{A12FA001-AC4F-418D-AE19-62706E023703}">
                      <ahyp:hlinkClr val="tx"/>
                    </a:ext>
                  </a:extLst>
                </a:hlinkClick>
              </a:rPr>
              <a:t>042 Logging</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87">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88">
                  <a:extLst>
                    <a:ext uri="{A12FA001-AC4F-418D-AE19-62706E023703}">
                      <ahyp:hlinkClr val="tx"/>
                    </a:ext>
                  </a:extLst>
                </a:hlinkClick>
              </a:rPr>
              <a:t>043 ROS2CLI</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89">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90">
                  <a:extLst>
                    <a:ext uri="{A12FA001-AC4F-418D-AE19-62706E023703}">
                      <ahyp:hlinkClr val="tx"/>
                    </a:ext>
                  </a:extLst>
                </a:hlinkClick>
              </a:rPr>
              <a:t>044 Intra-process communication</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91">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92">
                  <a:extLst>
                    <a:ext uri="{A12FA001-AC4F-418D-AE19-62706E023703}">
                      <ahyp:hlinkClr val="tx"/>
                    </a:ext>
                  </a:extLst>
                </a:hlinkClick>
              </a:rPr>
              <a:t>045 QoS</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9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94">
                  <a:extLst>
                    <a:ext uri="{A12FA001-AC4F-418D-AE19-62706E023703}">
                      <ahyp:hlinkClr val="tx"/>
                    </a:ext>
                  </a:extLst>
                </a:hlinkClick>
              </a:rPr>
              <a:t>046 Component</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9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96">
                  <a:extLst>
                    <a:ext uri="{A12FA001-AC4F-418D-AE19-62706E023703}">
                      <ahyp:hlinkClr val="tx"/>
                    </a:ext>
                  </a:extLst>
                </a:hlinkClick>
              </a:rPr>
              <a:t>047 RQt plugin</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97">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98">
                  <a:extLst>
                    <a:ext uri="{A12FA001-AC4F-418D-AE19-62706E023703}">
                      <ahyp:hlinkClr val="tx"/>
                    </a:ext>
                  </a:extLst>
                </a:hlinkClick>
              </a:rPr>
              <a:t>048 Life cycle</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99">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00">
                  <a:extLst>
                    <a:ext uri="{A12FA001-AC4F-418D-AE19-62706E023703}">
                      <ahyp:hlinkClr val="tx"/>
                    </a:ext>
                  </a:extLst>
                </a:hlinkClick>
              </a:rPr>
              <a:t>049 Security</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01">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02">
                  <a:extLst>
                    <a:ext uri="{A12FA001-AC4F-418D-AE19-62706E023703}">
                      <ahyp:hlinkClr val="tx"/>
                    </a:ext>
                  </a:extLst>
                </a:hlinkClick>
              </a:rPr>
              <a:t>050 Real-time</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150">
                <a:solidFill>
                  <a:schemeClr val="dk1"/>
                </a:solidFill>
                <a:highlight>
                  <a:srgbClr val="FFFFFF"/>
                </a:highlight>
                <a:latin typeface="Arial"/>
                <a:ea typeface="Arial"/>
                <a:cs typeface="Arial"/>
                <a:sym typeface="Arial"/>
              </a:rPr>
              <a:t>​</a:t>
            </a:r>
            <a:endParaRPr sz="1150">
              <a:solidFill>
                <a:schemeClr val="dk1"/>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b="1" lang="ko-KR" sz="1450">
                <a:solidFill>
                  <a:srgbClr val="54B800"/>
                </a:solidFill>
                <a:highlight>
                  <a:srgbClr val="FFFFFF"/>
                </a:highlight>
                <a:latin typeface="Arial"/>
                <a:ea typeface="Arial"/>
                <a:cs typeface="Arial"/>
                <a:sym typeface="Arial"/>
              </a:rPr>
              <a:t>기타</a:t>
            </a:r>
            <a:endParaRPr b="1" sz="1450">
              <a:solidFill>
                <a:srgbClr val="54B800"/>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0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04">
                  <a:extLst>
                    <a:ext uri="{A12FA001-AC4F-418D-AE19-62706E023703}">
                      <ahyp:hlinkClr val="tx"/>
                    </a:ext>
                  </a:extLst>
                </a:hlinkClick>
              </a:rPr>
              <a:t>026 ROS 2 Tips</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0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06">
                  <a:extLst>
                    <a:ext uri="{A12FA001-AC4F-418D-AE19-62706E023703}">
                      <ahyp:hlinkClr val="tx"/>
                    </a:ext>
                  </a:extLst>
                </a:hlinkClick>
              </a:rPr>
              <a:t>051 TF</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07">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08">
                  <a:extLst>
                    <a:ext uri="{A12FA001-AC4F-418D-AE19-62706E023703}">
                      <ahyp:hlinkClr val="tx"/>
                    </a:ext>
                  </a:extLst>
                </a:hlinkClick>
              </a:rPr>
              <a:t>052 URDF</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09">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10">
                  <a:extLst>
                    <a:ext uri="{A12FA001-AC4F-418D-AE19-62706E023703}">
                      <ahyp:hlinkClr val="tx"/>
                    </a:ext>
                  </a:extLst>
                </a:hlinkClick>
              </a:rPr>
              <a:t>053 CI &amp; Lint</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11">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12">
                  <a:extLst>
                    <a:ext uri="{A12FA001-AC4F-418D-AE19-62706E023703}">
                      <ahyp:hlinkClr val="tx"/>
                    </a:ext>
                  </a:extLst>
                </a:hlinkClick>
              </a:rPr>
              <a:t>054 Unit tests</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13">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14">
                  <a:extLst>
                    <a:ext uri="{A12FA001-AC4F-418D-AE19-62706E023703}">
                      <ahyp:hlinkClr val="tx"/>
                    </a:ext>
                  </a:extLst>
                </a:hlinkClick>
              </a:rPr>
              <a:t>055 Buildfarm, Binary Release</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rPr lang="ko-KR" sz="1000">
                <a:solidFill>
                  <a:schemeClr val="dk1"/>
                </a:solidFill>
                <a:highlight>
                  <a:srgbClr val="FFFFFF"/>
                </a:highlight>
                <a:latin typeface="Arial"/>
                <a:ea typeface="Arial"/>
                <a:cs typeface="Arial"/>
                <a:sym typeface="Arial"/>
              </a:rPr>
              <a:t>&gt;</a:t>
            </a:r>
            <a:r>
              <a:rPr lang="ko-KR" sz="1000">
                <a:solidFill>
                  <a:schemeClr val="dk1"/>
                </a:solidFill>
                <a:highlight>
                  <a:srgbClr val="FFFFFF"/>
                </a:highlight>
                <a:uFill>
                  <a:noFill/>
                </a:uFill>
                <a:latin typeface="Arial"/>
                <a:ea typeface="Arial"/>
                <a:cs typeface="Arial"/>
                <a:sym typeface="Arial"/>
                <a:hlinkClick r:id="rId115">
                  <a:extLst>
                    <a:ext uri="{A12FA001-AC4F-418D-AE19-62706E023703}">
                      <ahyp:hlinkClr val="tx"/>
                    </a:ext>
                  </a:extLst>
                </a:hlinkClick>
              </a:rPr>
              <a:t> </a:t>
            </a:r>
            <a:r>
              <a:rPr lang="ko-KR" sz="1000" u="sng">
                <a:solidFill>
                  <a:srgbClr val="4A90E2"/>
                </a:solidFill>
                <a:highlight>
                  <a:srgbClr val="FFFFFF"/>
                </a:highlight>
                <a:latin typeface="Arial"/>
                <a:ea typeface="Arial"/>
                <a:cs typeface="Arial"/>
                <a:sym typeface="Arial"/>
                <a:hlinkClick r:id="rId116">
                  <a:extLst>
                    <a:ext uri="{A12FA001-AC4F-418D-AE19-62706E023703}">
                      <ahyp:hlinkClr val="tx"/>
                    </a:ext>
                  </a:extLst>
                </a:hlinkClick>
              </a:rPr>
              <a:t>056 ROS 2 추천 패키지</a:t>
            </a:r>
            <a:endParaRPr sz="1000" u="sng">
              <a:solidFill>
                <a:srgbClr val="4A90E2"/>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t/>
            </a:r>
            <a:endParaRPr b="1" sz="1450">
              <a:solidFill>
                <a:srgbClr val="54B800"/>
              </a:solidFill>
              <a:highlight>
                <a:srgbClr val="FFFFFF"/>
              </a:highlight>
              <a:latin typeface="Arial"/>
              <a:ea typeface="Arial"/>
              <a:cs typeface="Arial"/>
              <a:sym typeface="Arial"/>
            </a:endParaRPr>
          </a:p>
        </p:txBody>
      </p: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p41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 도입을 위한 다음 단계는?</a:t>
            </a:r>
            <a:endParaRPr/>
          </a:p>
        </p:txBody>
      </p:sp>
      <p:sp>
        <p:nvSpPr>
          <p:cNvPr id="3250" name="Google Shape;3250;p41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b="1" lang="ko-KR"/>
              <a:t>프로그래밍에 왕도는 없어요.</a:t>
            </a:r>
            <a:endParaRPr b="1"/>
          </a:p>
          <a:p>
            <a:pPr indent="-317500" lvl="1" marL="914400" rtl="0" algn="l">
              <a:spcBef>
                <a:spcPts val="0"/>
              </a:spcBef>
              <a:spcAft>
                <a:spcPts val="0"/>
              </a:spcAft>
              <a:buSzPts val="1400"/>
              <a:buChar char="○"/>
            </a:pPr>
            <a:r>
              <a:rPr lang="ko-KR"/>
              <a:t>다음 페이지의 1 ~ 56 강좌를 모두 봐 주세요.</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b="1" lang="ko-KR">
                <a:solidFill>
                  <a:schemeClr val="dk1"/>
                </a:solidFill>
              </a:rPr>
              <a:t>프로그래밍은 귀로, 눈으로 공부할 수 없어요.</a:t>
            </a:r>
            <a:endParaRPr b="1">
              <a:solidFill>
                <a:schemeClr val="dk1"/>
              </a:solidFill>
            </a:endParaRPr>
          </a:p>
          <a:p>
            <a:pPr indent="-317500" lvl="1" marL="914400" rtl="0" algn="l">
              <a:spcBef>
                <a:spcPts val="0"/>
              </a:spcBef>
              <a:spcAft>
                <a:spcPts val="0"/>
              </a:spcAft>
              <a:buClr>
                <a:schemeClr val="dk1"/>
              </a:buClr>
              <a:buSzPts val="1400"/>
              <a:buChar char="○"/>
            </a:pPr>
            <a:r>
              <a:rPr lang="ko-KR">
                <a:solidFill>
                  <a:schemeClr val="dk1"/>
                </a:solidFill>
              </a:rPr>
              <a:t>우선, 정해진 프로젝트가 없다면 아래 튜토리얼을 따라해 보세요.</a:t>
            </a:r>
            <a:endParaRPr>
              <a:solidFill>
                <a:schemeClr val="dk1"/>
              </a:solidFill>
            </a:endParaRPr>
          </a:p>
          <a:p>
            <a:pPr indent="-317500" lvl="1" marL="914400" rtl="0" algn="l">
              <a:spcBef>
                <a:spcPts val="0"/>
              </a:spcBef>
              <a:spcAft>
                <a:spcPts val="0"/>
              </a:spcAft>
              <a:buClr>
                <a:schemeClr val="dk1"/>
              </a:buClr>
              <a:buSzPts val="1400"/>
              <a:buChar char="○"/>
            </a:pPr>
            <a:r>
              <a:rPr lang="ko-KR">
                <a:solidFill>
                  <a:schemeClr val="dk1"/>
                </a:solidFill>
              </a:rPr>
              <a:t>튜토리얼은 다 알려고 하기 보다는 뭐가 있는지 빠르게 훑고 마치는게 중요!</a:t>
            </a:r>
            <a:endParaRPr>
              <a:solidFill>
                <a:schemeClr val="dk1"/>
              </a:solidFill>
            </a:endParaRPr>
          </a:p>
          <a:p>
            <a:pPr indent="-317500" lvl="2" marL="1371600" rtl="0" algn="l">
              <a:spcBef>
                <a:spcPts val="0"/>
              </a:spcBef>
              <a:spcAft>
                <a:spcPts val="0"/>
              </a:spcAft>
              <a:buClr>
                <a:schemeClr val="dk1"/>
              </a:buClr>
              <a:buSzPts val="1400"/>
              <a:buChar char="■"/>
            </a:pPr>
            <a:r>
              <a:rPr lang="ko-KR" u="sng">
                <a:solidFill>
                  <a:schemeClr val="hlink"/>
                </a:solidFill>
                <a:hlinkClick r:id="rId3"/>
              </a:rPr>
              <a:t>https://docs.ros.org/en/jazzy/Tutorials.html</a:t>
            </a:r>
            <a:endParaRPr>
              <a:solidFill>
                <a:schemeClr val="dk1"/>
              </a:solidFill>
            </a:endParaRPr>
          </a:p>
          <a:p>
            <a:pPr indent="-317500" lvl="1" marL="914400" rtl="0" algn="l">
              <a:spcBef>
                <a:spcPts val="0"/>
              </a:spcBef>
              <a:spcAft>
                <a:spcPts val="0"/>
              </a:spcAft>
              <a:buClr>
                <a:schemeClr val="dk1"/>
              </a:buClr>
              <a:buSzPts val="1400"/>
              <a:buChar char="○"/>
            </a:pPr>
            <a:r>
              <a:rPr lang="ko-KR">
                <a:solidFill>
                  <a:schemeClr val="dk1"/>
                </a:solidFill>
              </a:rPr>
              <a:t>ROS 2 추천 패키지도 한번 훑어 보세요. 완성도 높은 패키지는 코드 레벨로 익히는 것도 좋아요.</a:t>
            </a:r>
            <a:endParaRPr>
              <a:solidFill>
                <a:schemeClr val="dk1"/>
              </a:solidFill>
            </a:endParaRPr>
          </a:p>
          <a:p>
            <a:pPr indent="-317500" lvl="2" marL="1371600" rtl="0" algn="l">
              <a:spcBef>
                <a:spcPts val="0"/>
              </a:spcBef>
              <a:spcAft>
                <a:spcPts val="0"/>
              </a:spcAft>
              <a:buClr>
                <a:schemeClr val="dk1"/>
              </a:buClr>
              <a:buSzPts val="1400"/>
              <a:buChar char="■"/>
            </a:pPr>
            <a:r>
              <a:rPr lang="ko-KR" u="sng">
                <a:solidFill>
                  <a:schemeClr val="hlink"/>
                </a:solidFill>
                <a:hlinkClick r:id="rId4"/>
              </a:rPr>
              <a:t>https://cafe.naver.com/openrt/25422</a:t>
            </a:r>
            <a:endParaRPr>
              <a:solidFill>
                <a:schemeClr val="dk1"/>
              </a:solidFill>
            </a:endParaRPr>
          </a:p>
          <a:p>
            <a:pPr indent="0" lvl="0" marL="914400" rtl="0" algn="l">
              <a:spcBef>
                <a:spcPts val="0"/>
              </a:spcBef>
              <a:spcAft>
                <a:spcPts val="0"/>
              </a:spcAft>
              <a:buNone/>
            </a:pPr>
            <a:r>
              <a:t/>
            </a:r>
            <a:endParaRPr>
              <a:solidFill>
                <a:schemeClr val="dk1"/>
              </a:solidFill>
            </a:endParaRPr>
          </a:p>
          <a:p>
            <a:pPr indent="-342900" lvl="0" marL="457200" rtl="0" algn="l">
              <a:spcBef>
                <a:spcPts val="0"/>
              </a:spcBef>
              <a:spcAft>
                <a:spcPts val="0"/>
              </a:spcAft>
              <a:buClr>
                <a:schemeClr val="dk1"/>
              </a:buClr>
              <a:buSzPts val="1800"/>
              <a:buChar char="●"/>
            </a:pPr>
            <a:r>
              <a:rPr b="1" lang="ko-KR">
                <a:solidFill>
                  <a:schemeClr val="dk1"/>
                </a:solidFill>
              </a:rPr>
              <a:t>프로그래밍은 따라하면 안돼요. 직접 구현해 보세요.</a:t>
            </a:r>
            <a:endParaRPr b="1">
              <a:solidFill>
                <a:schemeClr val="dk1"/>
              </a:solidFill>
            </a:endParaRPr>
          </a:p>
          <a:p>
            <a:pPr indent="-317500" lvl="1" marL="914400" rtl="0" algn="l">
              <a:spcBef>
                <a:spcPts val="0"/>
              </a:spcBef>
              <a:spcAft>
                <a:spcPts val="0"/>
              </a:spcAft>
              <a:buClr>
                <a:schemeClr val="dk1"/>
              </a:buClr>
              <a:buSzPts val="1400"/>
              <a:buChar char="○"/>
            </a:pPr>
            <a:r>
              <a:rPr lang="ko-KR">
                <a:solidFill>
                  <a:schemeClr val="dk1"/>
                </a:solidFill>
              </a:rPr>
              <a:t>튜토리얼이 끝나서 얼추 감을 익혔다면 자신만의 프로젝트를 정해 직접 구현해 보세요.</a:t>
            </a:r>
            <a:endParaRPr>
              <a:solidFill>
                <a:schemeClr val="dk1"/>
              </a:solidFill>
            </a:endParaRPr>
          </a:p>
          <a:p>
            <a:pPr indent="-317500" lvl="1" marL="914400" rtl="0" algn="l">
              <a:spcBef>
                <a:spcPts val="0"/>
              </a:spcBef>
              <a:spcAft>
                <a:spcPts val="0"/>
              </a:spcAft>
              <a:buClr>
                <a:schemeClr val="dk1"/>
              </a:buClr>
              <a:buSzPts val="1400"/>
              <a:buChar char="○"/>
            </a:pPr>
            <a:r>
              <a:rPr b="1" lang="ko-KR">
                <a:solidFill>
                  <a:schemeClr val="dk1"/>
                </a:solidFill>
              </a:rPr>
              <a:t>백문이 불여일견, 백견이 불여일타! 일신우일신!</a:t>
            </a:r>
            <a:br>
              <a:rPr b="1" lang="ko-KR">
                <a:solidFill>
                  <a:schemeClr val="dk1"/>
                </a:solidFill>
              </a:rPr>
            </a:br>
            <a:endParaRPr b="1">
              <a:solidFill>
                <a:schemeClr val="dk1"/>
              </a:solidFill>
            </a:endParaRPr>
          </a:p>
          <a:p>
            <a:pPr indent="-342900" lvl="0" marL="457200" rtl="0" algn="l">
              <a:spcBef>
                <a:spcPts val="0"/>
              </a:spcBef>
              <a:spcAft>
                <a:spcPts val="0"/>
              </a:spcAft>
              <a:buClr>
                <a:schemeClr val="dk1"/>
              </a:buClr>
              <a:buSzPts val="1800"/>
              <a:buChar char="●"/>
            </a:pPr>
            <a:r>
              <a:rPr b="1" lang="ko-KR">
                <a:solidFill>
                  <a:schemeClr val="dk1"/>
                </a:solidFill>
              </a:rPr>
              <a:t>ROS 2 공개 패키지를 만들어 보세요.</a:t>
            </a:r>
            <a:endParaRPr b="1">
              <a:solidFill>
                <a:schemeClr val="dk1"/>
              </a:solidFill>
            </a:endParaRPr>
          </a:p>
          <a:p>
            <a:pPr indent="-317500" lvl="1" marL="914400" rtl="0" algn="l">
              <a:spcBef>
                <a:spcPts val="0"/>
              </a:spcBef>
              <a:spcAft>
                <a:spcPts val="0"/>
              </a:spcAft>
              <a:buClr>
                <a:schemeClr val="dk1"/>
              </a:buClr>
              <a:buSzPts val="1400"/>
              <a:buChar char="○"/>
            </a:pPr>
            <a:r>
              <a:rPr lang="ko-KR">
                <a:solidFill>
                  <a:schemeClr val="dk1"/>
                </a:solidFill>
              </a:rPr>
              <a:t>대한민국에서 ROS 2 공개 패키지를 만들어 본 사람이 몇이나 있을까요?</a:t>
            </a:r>
            <a:endParaRPr>
              <a:solidFill>
                <a:schemeClr val="dk1"/>
              </a:solidFill>
            </a:endParaRPr>
          </a:p>
          <a:p>
            <a:pPr indent="-317500" lvl="1" marL="914400" rtl="0" algn="l">
              <a:spcBef>
                <a:spcPts val="0"/>
              </a:spcBef>
              <a:spcAft>
                <a:spcPts val="0"/>
              </a:spcAft>
              <a:buClr>
                <a:schemeClr val="dk1"/>
              </a:buClr>
              <a:buSzPts val="1400"/>
              <a:buChar char="○"/>
            </a:pPr>
            <a:r>
              <a:rPr lang="ko-KR">
                <a:solidFill>
                  <a:schemeClr val="dk1"/>
                </a:solidFill>
              </a:rPr>
              <a:t>도전해 보세요! </a:t>
            </a:r>
            <a:r>
              <a:rPr lang="ko-KR" u="sng">
                <a:solidFill>
                  <a:schemeClr val="hlink"/>
                </a:solidFill>
                <a:hlinkClick r:id="rId5"/>
              </a:rPr>
              <a:t>https://cafe.naver.com/openrt/25343</a:t>
            </a:r>
            <a:endParaRPr>
              <a:solidFill>
                <a:schemeClr val="dk1"/>
              </a:solidFill>
            </a:endParaRPr>
          </a:p>
        </p:txBody>
      </p: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415"/>
          <p:cNvSpPr txBox="1"/>
          <p:nvPr>
            <p:ph type="title"/>
          </p:nvPr>
        </p:nvSpPr>
        <p:spPr>
          <a:xfrm>
            <a:off x="1973100" y="2285700"/>
            <a:ext cx="5197800" cy="10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ko-KR" sz="4000">
                <a:latin typeface="Calibri"/>
                <a:ea typeface="Calibri"/>
                <a:cs typeface="Calibri"/>
                <a:sym typeface="Calibri"/>
              </a:rPr>
              <a:t>한가지 더!</a:t>
            </a:r>
            <a:endParaRPr>
              <a:latin typeface="Roboto"/>
              <a:ea typeface="Roboto"/>
              <a:cs typeface="Roboto"/>
              <a:sym typeface="Roboto"/>
            </a:endParaRPr>
          </a:p>
        </p:txBody>
      </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9" name="Shape 3259"/>
        <p:cNvGrpSpPr/>
        <p:nvPr/>
      </p:nvGrpSpPr>
      <p:grpSpPr>
        <a:xfrm>
          <a:off x="0" y="0"/>
          <a:ext cx="0" cy="0"/>
          <a:chOff x="0" y="0"/>
          <a:chExt cx="0" cy="0"/>
        </a:xfrm>
      </p:grpSpPr>
      <p:sp>
        <p:nvSpPr>
          <p:cNvPr id="3260" name="Google Shape;3260;p41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오랜기간 저의 관심사…</a:t>
            </a:r>
            <a:endParaRPr/>
          </a:p>
        </p:txBody>
      </p:sp>
      <p:pic>
        <p:nvPicPr>
          <p:cNvPr id="3261" name="Google Shape;3261;p416"/>
          <p:cNvPicPr preferRelativeResize="0"/>
          <p:nvPr/>
        </p:nvPicPr>
        <p:blipFill>
          <a:blip r:embed="rId3">
            <a:alphaModFix/>
          </a:blip>
          <a:stretch>
            <a:fillRect/>
          </a:stretch>
        </p:blipFill>
        <p:spPr>
          <a:xfrm>
            <a:off x="448250" y="1055372"/>
            <a:ext cx="5797991" cy="2710200"/>
          </a:xfrm>
          <a:prstGeom prst="rect">
            <a:avLst/>
          </a:prstGeom>
          <a:noFill/>
          <a:ln>
            <a:noFill/>
          </a:ln>
        </p:spPr>
      </p:pic>
      <p:sp>
        <p:nvSpPr>
          <p:cNvPr id="3262" name="Google Shape;3262;p416"/>
          <p:cNvSpPr txBox="1"/>
          <p:nvPr/>
        </p:nvSpPr>
        <p:spPr>
          <a:xfrm>
            <a:off x="1018227" y="3676042"/>
            <a:ext cx="2076600" cy="86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ko-KR" sz="1800">
                <a:solidFill>
                  <a:srgbClr val="737373"/>
                </a:solidFill>
                <a:latin typeface="Roboto"/>
                <a:ea typeface="Roboto"/>
                <a:cs typeface="Roboto"/>
                <a:sym typeface="Roboto"/>
              </a:rPr>
              <a:t>4만 9,263명 회원</a:t>
            </a:r>
            <a:endParaRPr/>
          </a:p>
        </p:txBody>
      </p:sp>
      <p:sp>
        <p:nvSpPr>
          <p:cNvPr id="3263" name="Google Shape;3263;p416"/>
          <p:cNvSpPr txBox="1"/>
          <p:nvPr/>
        </p:nvSpPr>
        <p:spPr>
          <a:xfrm>
            <a:off x="3735075" y="3619625"/>
            <a:ext cx="2039400" cy="97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ko-KR" sz="1800">
                <a:solidFill>
                  <a:srgbClr val="737373"/>
                </a:solidFill>
                <a:latin typeface="Roboto"/>
                <a:ea typeface="Roboto"/>
                <a:cs typeface="Roboto"/>
                <a:sym typeface="Roboto"/>
              </a:rPr>
              <a:t>1만 2,525명 회원</a:t>
            </a:r>
            <a:endParaRPr/>
          </a:p>
        </p:txBody>
      </p:sp>
      <p:pic>
        <p:nvPicPr>
          <p:cNvPr id="3264" name="Google Shape;3264;p416"/>
          <p:cNvPicPr preferRelativeResize="0"/>
          <p:nvPr/>
        </p:nvPicPr>
        <p:blipFill>
          <a:blip r:embed="rId4">
            <a:alphaModFix/>
          </a:blip>
          <a:stretch>
            <a:fillRect/>
          </a:stretch>
        </p:blipFill>
        <p:spPr>
          <a:xfrm>
            <a:off x="6477921" y="2162575"/>
            <a:ext cx="2287800" cy="603825"/>
          </a:xfrm>
          <a:prstGeom prst="rect">
            <a:avLst/>
          </a:prstGeom>
          <a:noFill/>
          <a:ln>
            <a:noFill/>
          </a:ln>
        </p:spPr>
      </p:pic>
      <p:sp>
        <p:nvSpPr>
          <p:cNvPr id="3265" name="Google Shape;3265;p416"/>
          <p:cNvSpPr txBox="1"/>
          <p:nvPr/>
        </p:nvSpPr>
        <p:spPr>
          <a:xfrm>
            <a:off x="6938399" y="3618150"/>
            <a:ext cx="1926300" cy="975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ko-KR" sz="1800">
                <a:solidFill>
                  <a:srgbClr val="737373"/>
                </a:solidFill>
                <a:latin typeface="Roboto"/>
                <a:ea typeface="Roboto"/>
                <a:cs typeface="Roboto"/>
                <a:sym typeface="Roboto"/>
              </a:rPr>
              <a:t>로봇 운영체제</a:t>
            </a:r>
            <a:endParaRPr/>
          </a:p>
        </p:txBody>
      </p: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9" name="Shape 3269"/>
        <p:cNvGrpSpPr/>
        <p:nvPr/>
      </p:nvGrpSpPr>
      <p:grpSpPr>
        <a:xfrm>
          <a:off x="0" y="0"/>
          <a:ext cx="0" cy="0"/>
          <a:chOff x="0" y="0"/>
          <a:chExt cx="0" cy="0"/>
        </a:xfrm>
      </p:grpSpPr>
      <p:sp>
        <p:nvSpPr>
          <p:cNvPr id="3270" name="Google Shape;3270;p41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보다 더 많은 사람과 함께 나누는 로보틱스 저변화</a:t>
            </a:r>
            <a:endParaRPr/>
          </a:p>
        </p:txBody>
      </p:sp>
      <p:pic>
        <p:nvPicPr>
          <p:cNvPr id="3271" name="Google Shape;3271;p417"/>
          <p:cNvPicPr preferRelativeResize="0"/>
          <p:nvPr/>
        </p:nvPicPr>
        <p:blipFill rotWithShape="1">
          <a:blip r:embed="rId3">
            <a:alphaModFix/>
          </a:blip>
          <a:srcRect b="28462" l="10250" r="12618" t="35190"/>
          <a:stretch/>
        </p:blipFill>
        <p:spPr>
          <a:xfrm>
            <a:off x="178000" y="847800"/>
            <a:ext cx="4572000" cy="1211925"/>
          </a:xfrm>
          <a:prstGeom prst="rect">
            <a:avLst/>
          </a:prstGeom>
          <a:noFill/>
          <a:ln>
            <a:noFill/>
          </a:ln>
        </p:spPr>
      </p:pic>
      <p:pic>
        <p:nvPicPr>
          <p:cNvPr id="3272" name="Google Shape;3272;p417"/>
          <p:cNvPicPr preferRelativeResize="0"/>
          <p:nvPr/>
        </p:nvPicPr>
        <p:blipFill rotWithShape="1">
          <a:blip r:embed="rId4">
            <a:alphaModFix/>
          </a:blip>
          <a:srcRect b="25700" l="0" r="0" t="36863"/>
          <a:stretch/>
        </p:blipFill>
        <p:spPr>
          <a:xfrm>
            <a:off x="178000" y="2356800"/>
            <a:ext cx="4572001" cy="962755"/>
          </a:xfrm>
          <a:prstGeom prst="rect">
            <a:avLst/>
          </a:prstGeom>
          <a:noFill/>
          <a:ln>
            <a:noFill/>
          </a:ln>
        </p:spPr>
      </p:pic>
      <p:pic>
        <p:nvPicPr>
          <p:cNvPr id="3273" name="Google Shape;3273;p417"/>
          <p:cNvPicPr preferRelativeResize="0"/>
          <p:nvPr/>
        </p:nvPicPr>
        <p:blipFill>
          <a:blip r:embed="rId5">
            <a:alphaModFix/>
          </a:blip>
          <a:stretch>
            <a:fillRect/>
          </a:stretch>
        </p:blipFill>
        <p:spPr>
          <a:xfrm>
            <a:off x="4904225" y="847800"/>
            <a:ext cx="3974325" cy="2647758"/>
          </a:xfrm>
          <a:prstGeom prst="rect">
            <a:avLst/>
          </a:prstGeom>
          <a:noFill/>
          <a:ln>
            <a:noFill/>
          </a:ln>
        </p:spPr>
      </p:pic>
      <p:pic>
        <p:nvPicPr>
          <p:cNvPr id="3274" name="Google Shape;3274;p417"/>
          <p:cNvPicPr preferRelativeResize="0"/>
          <p:nvPr/>
        </p:nvPicPr>
        <p:blipFill rotWithShape="1">
          <a:blip r:embed="rId6">
            <a:alphaModFix/>
          </a:blip>
          <a:srcRect b="0" l="0" r="7918" t="0"/>
          <a:stretch/>
        </p:blipFill>
        <p:spPr>
          <a:xfrm>
            <a:off x="4904225" y="3673350"/>
            <a:ext cx="3974324" cy="1281525"/>
          </a:xfrm>
          <a:prstGeom prst="rect">
            <a:avLst/>
          </a:prstGeom>
          <a:noFill/>
          <a:ln>
            <a:noFill/>
          </a:ln>
        </p:spPr>
      </p:pic>
      <p:pic>
        <p:nvPicPr>
          <p:cNvPr id="3275" name="Google Shape;3275;p417"/>
          <p:cNvPicPr preferRelativeResize="0"/>
          <p:nvPr/>
        </p:nvPicPr>
        <p:blipFill>
          <a:blip r:embed="rId7">
            <a:alphaModFix/>
          </a:blip>
          <a:stretch>
            <a:fillRect/>
          </a:stretch>
        </p:blipFill>
        <p:spPr>
          <a:xfrm>
            <a:off x="178000" y="3517600"/>
            <a:ext cx="4572000" cy="1452566"/>
          </a:xfrm>
          <a:prstGeom prst="rect">
            <a:avLst/>
          </a:prstGeom>
          <a:noFill/>
          <a:ln>
            <a:noFill/>
          </a:ln>
        </p:spPr>
      </p:pic>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sp>
        <p:nvSpPr>
          <p:cNvPr id="3280" name="Google Shape;3280;p41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보다 더 많은 사람과 함께 나누는 로보틱스 저변화</a:t>
            </a:r>
            <a:endParaRPr/>
          </a:p>
        </p:txBody>
      </p:sp>
      <p:pic>
        <p:nvPicPr>
          <p:cNvPr id="3281" name="Google Shape;3281;p418"/>
          <p:cNvPicPr preferRelativeResize="0"/>
          <p:nvPr/>
        </p:nvPicPr>
        <p:blipFill rotWithShape="1">
          <a:blip r:embed="rId3">
            <a:alphaModFix/>
          </a:blip>
          <a:srcRect b="2616" l="0" r="0" t="11027"/>
          <a:stretch/>
        </p:blipFill>
        <p:spPr>
          <a:xfrm>
            <a:off x="4544350" y="835275"/>
            <a:ext cx="4571999" cy="2630350"/>
          </a:xfrm>
          <a:prstGeom prst="rect">
            <a:avLst/>
          </a:prstGeom>
          <a:noFill/>
          <a:ln>
            <a:noFill/>
          </a:ln>
        </p:spPr>
      </p:pic>
      <p:pic>
        <p:nvPicPr>
          <p:cNvPr id="3282" name="Google Shape;3282;p418"/>
          <p:cNvPicPr preferRelativeResize="0"/>
          <p:nvPr/>
        </p:nvPicPr>
        <p:blipFill rotWithShape="1">
          <a:blip r:embed="rId4">
            <a:alphaModFix/>
          </a:blip>
          <a:srcRect b="12116" l="0" r="0" t="10364"/>
          <a:stretch/>
        </p:blipFill>
        <p:spPr>
          <a:xfrm>
            <a:off x="4544350" y="3519125"/>
            <a:ext cx="4572001" cy="1602399"/>
          </a:xfrm>
          <a:prstGeom prst="rect">
            <a:avLst/>
          </a:prstGeom>
          <a:noFill/>
          <a:ln>
            <a:noFill/>
          </a:ln>
        </p:spPr>
      </p:pic>
      <p:pic>
        <p:nvPicPr>
          <p:cNvPr id="3283" name="Google Shape;3283;p418"/>
          <p:cNvPicPr preferRelativeResize="0"/>
          <p:nvPr/>
        </p:nvPicPr>
        <p:blipFill rotWithShape="1">
          <a:blip r:embed="rId5">
            <a:alphaModFix/>
          </a:blip>
          <a:srcRect b="13329" l="0" r="0" t="0"/>
          <a:stretch/>
        </p:blipFill>
        <p:spPr>
          <a:xfrm>
            <a:off x="161925" y="2637451"/>
            <a:ext cx="4280674" cy="2471625"/>
          </a:xfrm>
          <a:prstGeom prst="rect">
            <a:avLst/>
          </a:prstGeom>
          <a:noFill/>
          <a:ln>
            <a:noFill/>
          </a:ln>
        </p:spPr>
      </p:pic>
      <p:pic>
        <p:nvPicPr>
          <p:cNvPr id="3284" name="Google Shape;3284;p418"/>
          <p:cNvPicPr preferRelativeResize="0"/>
          <p:nvPr/>
        </p:nvPicPr>
        <p:blipFill rotWithShape="1">
          <a:blip r:embed="rId6">
            <a:alphaModFix/>
          </a:blip>
          <a:srcRect b="0" l="0" r="0" t="50612"/>
          <a:stretch/>
        </p:blipFill>
        <p:spPr>
          <a:xfrm>
            <a:off x="161925" y="835275"/>
            <a:ext cx="4280674" cy="1602400"/>
          </a:xfrm>
          <a:prstGeom prst="rect">
            <a:avLst/>
          </a:prstGeom>
          <a:noFill/>
          <a:ln>
            <a:noFill/>
          </a:ln>
        </p:spPr>
      </p:pic>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41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보다 더 많은 사람과 함께 나누는 로보틱스 저변화</a:t>
            </a:r>
            <a:endParaRPr/>
          </a:p>
        </p:txBody>
      </p:sp>
      <p:pic>
        <p:nvPicPr>
          <p:cNvPr id="3290" name="Google Shape;3290;p419"/>
          <p:cNvPicPr preferRelativeResize="0"/>
          <p:nvPr/>
        </p:nvPicPr>
        <p:blipFill>
          <a:blip r:embed="rId3">
            <a:alphaModFix/>
          </a:blip>
          <a:stretch>
            <a:fillRect/>
          </a:stretch>
        </p:blipFill>
        <p:spPr>
          <a:xfrm>
            <a:off x="824452" y="847650"/>
            <a:ext cx="7495096" cy="4219651"/>
          </a:xfrm>
          <a:prstGeom prst="rect">
            <a:avLst/>
          </a:prstGeom>
          <a:noFill/>
          <a:ln>
            <a:noFill/>
          </a:ln>
        </p:spPr>
      </p:pic>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4" name="Shape 3294"/>
        <p:cNvGrpSpPr/>
        <p:nvPr/>
      </p:nvGrpSpPr>
      <p:grpSpPr>
        <a:xfrm>
          <a:off x="0" y="0"/>
          <a:ext cx="0" cy="0"/>
          <a:chOff x="0" y="0"/>
          <a:chExt cx="0" cy="0"/>
        </a:xfrm>
      </p:grpSpPr>
      <p:sp>
        <p:nvSpPr>
          <p:cNvPr id="3295" name="Google Shape;3295;p42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오픈 소스를 활용한 로보틱스 저변화</a:t>
            </a:r>
            <a:endParaRPr/>
          </a:p>
        </p:txBody>
      </p:sp>
      <p:pic>
        <p:nvPicPr>
          <p:cNvPr id="3296" name="Google Shape;3296;p420"/>
          <p:cNvPicPr preferRelativeResize="0"/>
          <p:nvPr/>
        </p:nvPicPr>
        <p:blipFill>
          <a:blip r:embed="rId3">
            <a:alphaModFix/>
          </a:blip>
          <a:stretch>
            <a:fillRect/>
          </a:stretch>
        </p:blipFill>
        <p:spPr>
          <a:xfrm>
            <a:off x="3210011" y="1161675"/>
            <a:ext cx="5771978" cy="3332276"/>
          </a:xfrm>
          <a:prstGeom prst="rect">
            <a:avLst/>
          </a:prstGeom>
          <a:noFill/>
          <a:ln>
            <a:noFill/>
          </a:ln>
        </p:spPr>
      </p:pic>
      <p:pic>
        <p:nvPicPr>
          <p:cNvPr id="3297" name="Google Shape;3297;p420"/>
          <p:cNvPicPr preferRelativeResize="0"/>
          <p:nvPr/>
        </p:nvPicPr>
        <p:blipFill rotWithShape="1">
          <a:blip r:embed="rId4">
            <a:alphaModFix/>
          </a:blip>
          <a:srcRect b="63648" l="20410" r="17550" t="0"/>
          <a:stretch/>
        </p:blipFill>
        <p:spPr>
          <a:xfrm>
            <a:off x="171650" y="1656150"/>
            <a:ext cx="2600744" cy="767700"/>
          </a:xfrm>
          <a:prstGeom prst="rect">
            <a:avLst/>
          </a:prstGeom>
          <a:noFill/>
          <a:ln>
            <a:noFill/>
          </a:ln>
        </p:spPr>
      </p:pic>
      <p:pic>
        <p:nvPicPr>
          <p:cNvPr id="3298" name="Google Shape;3298;p420"/>
          <p:cNvPicPr preferRelativeResize="0"/>
          <p:nvPr/>
        </p:nvPicPr>
        <p:blipFill rotWithShape="1">
          <a:blip r:embed="rId4">
            <a:alphaModFix/>
          </a:blip>
          <a:srcRect b="0" l="0" r="77154" t="40870"/>
          <a:stretch/>
        </p:blipFill>
        <p:spPr>
          <a:xfrm>
            <a:off x="-4900" y="2605225"/>
            <a:ext cx="1210050" cy="1577700"/>
          </a:xfrm>
          <a:prstGeom prst="rect">
            <a:avLst/>
          </a:prstGeom>
          <a:noFill/>
          <a:ln>
            <a:noFill/>
          </a:ln>
        </p:spPr>
      </p:pic>
      <p:pic>
        <p:nvPicPr>
          <p:cNvPr id="3299" name="Google Shape;3299;p420"/>
          <p:cNvPicPr preferRelativeResize="0"/>
          <p:nvPr/>
        </p:nvPicPr>
        <p:blipFill rotWithShape="1">
          <a:blip r:embed="rId4">
            <a:alphaModFix/>
          </a:blip>
          <a:srcRect b="0" l="60048" r="644" t="40870"/>
          <a:stretch/>
        </p:blipFill>
        <p:spPr>
          <a:xfrm>
            <a:off x="1077300" y="2649775"/>
            <a:ext cx="2081900" cy="1577700"/>
          </a:xfrm>
          <a:prstGeom prst="rect">
            <a:avLst/>
          </a:prstGeom>
          <a:noFill/>
          <a:ln>
            <a:noFill/>
          </a:ln>
        </p:spPr>
      </p:pic>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p42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로봇공학 커뮤니티</a:t>
            </a:r>
            <a:endParaRPr/>
          </a:p>
        </p:txBody>
      </p:sp>
      <p:sp>
        <p:nvSpPr>
          <p:cNvPr id="3305" name="Google Shape;3305;p42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ctr">
              <a:spcBef>
                <a:spcPts val="0"/>
              </a:spcBef>
              <a:spcAft>
                <a:spcPts val="0"/>
              </a:spcAft>
              <a:buNone/>
            </a:pPr>
            <a:r>
              <a:t/>
            </a:r>
            <a:endParaRPr sz="1400"/>
          </a:p>
          <a:p>
            <a:pPr indent="0" lvl="0" marL="0" rtl="0" algn="ctr">
              <a:spcBef>
                <a:spcPts val="0"/>
              </a:spcBef>
              <a:spcAft>
                <a:spcPts val="0"/>
              </a:spcAft>
              <a:buNone/>
            </a:pPr>
            <a:r>
              <a:rPr lang="ko-KR" sz="2400"/>
              <a:t>여러분의 참여를 기다리고 있습니다.</a:t>
            </a:r>
            <a:endParaRPr sz="2400"/>
          </a:p>
        </p:txBody>
      </p:sp>
      <p:pic>
        <p:nvPicPr>
          <p:cNvPr id="3306" name="Google Shape;3306;p421"/>
          <p:cNvPicPr preferRelativeResize="0"/>
          <p:nvPr/>
        </p:nvPicPr>
        <p:blipFill>
          <a:blip r:embed="rId3">
            <a:alphaModFix/>
          </a:blip>
          <a:stretch>
            <a:fillRect/>
          </a:stretch>
        </p:blipFill>
        <p:spPr>
          <a:xfrm>
            <a:off x="448250" y="2198372"/>
            <a:ext cx="5797991" cy="2710200"/>
          </a:xfrm>
          <a:prstGeom prst="rect">
            <a:avLst/>
          </a:prstGeom>
          <a:noFill/>
          <a:ln>
            <a:noFill/>
          </a:ln>
        </p:spPr>
      </p:pic>
      <p:pic>
        <p:nvPicPr>
          <p:cNvPr id="3307" name="Google Shape;3307;p421"/>
          <p:cNvPicPr preferRelativeResize="0"/>
          <p:nvPr/>
        </p:nvPicPr>
        <p:blipFill>
          <a:blip r:embed="rId4">
            <a:alphaModFix/>
          </a:blip>
          <a:stretch>
            <a:fillRect/>
          </a:stretch>
        </p:blipFill>
        <p:spPr>
          <a:xfrm>
            <a:off x="6477921" y="3305575"/>
            <a:ext cx="2287800" cy="603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5. Middleware interface</a:t>
            </a:r>
            <a:endParaRPr/>
          </a:p>
        </p:txBody>
      </p:sp>
      <p:sp>
        <p:nvSpPr>
          <p:cNvPr id="389" name="Google Shape;389;p5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5. Middleware interface</a:t>
            </a:r>
            <a:endParaRPr b="1">
              <a:solidFill>
                <a:srgbClr val="4A86E8"/>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앞서 설명한 DDS는 다양한 기업에서 통신 미들웨어 형태로 제공하고 있다. 그 벤더로는 </a:t>
            </a:r>
            <a:r>
              <a:rPr lang="ko-KR" sz="1400" u="sng">
                <a:solidFill>
                  <a:schemeClr val="hlink"/>
                </a:solidFill>
                <a:hlinkClick r:id="rId3"/>
              </a:rPr>
              <a:t>10 곳</a:t>
            </a:r>
            <a:r>
              <a:rPr lang="ko-KR" sz="1400"/>
              <a:t>이 있는데 이 중 ROS 2를 지원하는 업체는 ADLink, Eclipse Foundation, Eprosima, Gurum Network, RTI로 총 5 곳이다. DDS 제품명으로는 </a:t>
            </a:r>
            <a:r>
              <a:rPr lang="ko-KR" sz="1400" strike="sngStrike"/>
              <a:t>ADLINK의 </a:t>
            </a:r>
            <a:r>
              <a:rPr b="1" lang="ko-KR" sz="1400" strike="sngStrike"/>
              <a:t>OpenSplice</a:t>
            </a:r>
            <a:r>
              <a:rPr lang="ko-KR" sz="1400"/>
              <a:t>, Eclipse Foundation의 </a:t>
            </a:r>
            <a:r>
              <a:rPr b="1" lang="ko-KR" sz="1400"/>
              <a:t>Cyclone DDS</a:t>
            </a:r>
            <a:r>
              <a:rPr lang="ko-KR" sz="1400"/>
              <a:t>, Eprosima의 </a:t>
            </a:r>
            <a:r>
              <a:rPr b="1" lang="ko-KR" sz="1400"/>
              <a:t>Fast DDS</a:t>
            </a:r>
            <a:r>
              <a:rPr lang="ko-KR" sz="1400"/>
              <a:t>, Gurum Network의 </a:t>
            </a:r>
            <a:r>
              <a:rPr b="1" lang="ko-KR" sz="1400"/>
              <a:t>Gurum DDS</a:t>
            </a:r>
            <a:r>
              <a:rPr lang="ko-KR" sz="1400"/>
              <a:t>, RTI의 </a:t>
            </a:r>
            <a:r>
              <a:rPr b="1" lang="ko-KR" sz="1400"/>
              <a:t>Connext DDS</a:t>
            </a:r>
            <a:r>
              <a:rPr lang="ko-KR" sz="1400"/>
              <a:t>가 있다. 참고로 이 중 Gurum Network는 유일하게 대한민국 기업으로 DDS를 순수 국산 기술로 개발하여 상용화에 성공한 기업이다.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ko-KR" sz="1400"/>
              <a:t>ROS 2에서는 이러한 벤더들의 미들웨어를 유저가 원하는 사용 목적에 맞게 선택하여 사용할 수 있도록 </a:t>
            </a:r>
            <a:r>
              <a:rPr b="1" lang="ko-KR" sz="1400" u="sng">
                <a:solidFill>
                  <a:schemeClr val="hlink"/>
                </a:solidFill>
                <a:hlinkClick r:id="rId4"/>
              </a:rPr>
              <a:t>ROS Middleware</a:t>
            </a:r>
            <a:r>
              <a:rPr lang="ko-KR" sz="1400" u="sng">
                <a:solidFill>
                  <a:schemeClr val="hlink"/>
                </a:solidFill>
                <a:hlinkClick r:id="rId5"/>
              </a:rPr>
              <a:t>(RMW)</a:t>
            </a:r>
            <a:r>
              <a:rPr lang="ko-KR" sz="1400"/>
              <a:t>형태로 지원하고 있다. 이는 각 벤더들의 미들웨어마다 API가 약간씩 달라도 ROS 2 유저들은 이를 생각하지 않고 통일된 코드로 쉽게 바꿔서 사용할 수 있도록 것으로, RMW는 여러 DDS 구현을 지원하기 위하여 API의 추상화 인터페이스로 지원하고 있다.</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a:p>
        </p:txBody>
      </p:sp>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1" name="Shape 3311"/>
        <p:cNvGrpSpPr/>
        <p:nvPr/>
      </p:nvGrpSpPr>
      <p:grpSpPr>
        <a:xfrm>
          <a:off x="0" y="0"/>
          <a:ext cx="0" cy="0"/>
          <a:chOff x="0" y="0"/>
          <a:chExt cx="0" cy="0"/>
        </a:xfrm>
      </p:grpSpPr>
      <p:sp>
        <p:nvSpPr>
          <p:cNvPr id="3312" name="Google Shape;3312;p422"/>
          <p:cNvSpPr txBox="1"/>
          <p:nvPr>
            <p:ph idx="1" type="body"/>
          </p:nvPr>
        </p:nvSpPr>
        <p:spPr>
          <a:xfrm>
            <a:off x="346350" y="500700"/>
            <a:ext cx="8451300" cy="41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2400">
                <a:solidFill>
                  <a:srgbClr val="2C2C2C"/>
                </a:solidFill>
              </a:rPr>
              <a:t>그리고… 마지막 메시지!</a:t>
            </a:r>
            <a:endParaRPr b="1" sz="2400">
              <a:solidFill>
                <a:srgbClr val="2C2C2C"/>
              </a:solidFill>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6" name="Shape 3316"/>
        <p:cNvGrpSpPr/>
        <p:nvPr/>
      </p:nvGrpSpPr>
      <p:grpSpPr>
        <a:xfrm>
          <a:off x="0" y="0"/>
          <a:ext cx="0" cy="0"/>
          <a:chOff x="0" y="0"/>
          <a:chExt cx="0" cy="0"/>
        </a:xfrm>
      </p:grpSpPr>
      <p:sp>
        <p:nvSpPr>
          <p:cNvPr id="3317" name="Google Shape;3317;p423"/>
          <p:cNvSpPr txBox="1"/>
          <p:nvPr>
            <p:ph idx="1" type="body"/>
          </p:nvPr>
        </p:nvSpPr>
        <p:spPr>
          <a:xfrm>
            <a:off x="346350" y="43500"/>
            <a:ext cx="8451300" cy="41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2400">
                <a:solidFill>
                  <a:srgbClr val="2C2C2C"/>
                </a:solidFill>
                <a:latin typeface="Arial"/>
                <a:ea typeface="Arial"/>
                <a:cs typeface="Arial"/>
                <a:sym typeface="Arial"/>
              </a:rPr>
              <a:t>로봇공학자</a:t>
            </a:r>
            <a:endParaRPr b="1" sz="2400">
              <a:solidFill>
                <a:srgbClr val="2C2C2C"/>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b="1" sz="2400">
              <a:solidFill>
                <a:srgbClr val="2C2C2C"/>
              </a:solidFill>
            </a:endParaRPr>
          </a:p>
          <a:p>
            <a:pPr indent="0" lvl="0" marL="0" rtl="0" algn="ctr">
              <a:spcBef>
                <a:spcPts val="0"/>
              </a:spcBef>
              <a:spcAft>
                <a:spcPts val="0"/>
              </a:spcAft>
              <a:buClr>
                <a:schemeClr val="dk1"/>
              </a:buClr>
              <a:buSzPts val="1100"/>
              <a:buFont typeface="Arial"/>
              <a:buNone/>
            </a:pPr>
            <a:r>
              <a:rPr b="1" lang="ko-KR" sz="4800">
                <a:solidFill>
                  <a:srgbClr val="2C2C2C"/>
                </a:solidFill>
                <a:latin typeface="Arial"/>
                <a:ea typeface="Arial"/>
                <a:cs typeface="Arial"/>
                <a:sym typeface="Arial"/>
              </a:rPr>
              <a:t>여러분을 열렬히 응원합니다.</a:t>
            </a:r>
            <a:endParaRPr b="1">
              <a:solidFill>
                <a:srgbClr val="2C2C2C"/>
              </a:solidFill>
              <a:latin typeface="Arial"/>
              <a:ea typeface="Arial"/>
              <a:cs typeface="Arial"/>
              <a:sym typeface="Arial"/>
            </a:endParaRP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424"/>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3324" name="Google Shape;3324;p424"/>
          <p:cNvSpPr txBox="1"/>
          <p:nvPr/>
        </p:nvSpPr>
        <p:spPr>
          <a:xfrm>
            <a:off x="2689050" y="2007600"/>
            <a:ext cx="37659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7200">
                <a:latin typeface="Calibri"/>
                <a:ea typeface="Calibri"/>
                <a:cs typeface="Calibri"/>
                <a:sym typeface="Calibri"/>
              </a:rPr>
              <a:t>Q&amp;A</a:t>
            </a:r>
            <a:endParaRPr b="1" sz="7200">
              <a:latin typeface="Calibri"/>
              <a:ea typeface="Calibri"/>
              <a:cs typeface="Calibri"/>
              <a:sym typeface="Calibri"/>
            </a:endParaRP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grpSp>
        <p:nvGrpSpPr>
          <p:cNvPr id="3330" name="Google Shape;3330;p425"/>
          <p:cNvGrpSpPr/>
          <p:nvPr/>
        </p:nvGrpSpPr>
        <p:grpSpPr>
          <a:xfrm>
            <a:off x="-3325" y="1484972"/>
            <a:ext cx="3000000" cy="3387603"/>
            <a:chOff x="-3325" y="1256372"/>
            <a:chExt cx="3000000" cy="3387603"/>
          </a:xfrm>
        </p:grpSpPr>
        <p:grpSp>
          <p:nvGrpSpPr>
            <p:cNvPr id="3331" name="Google Shape;3331;p425"/>
            <p:cNvGrpSpPr/>
            <p:nvPr/>
          </p:nvGrpSpPr>
          <p:grpSpPr>
            <a:xfrm>
              <a:off x="56686" y="1256372"/>
              <a:ext cx="2880000" cy="2987407"/>
              <a:chOff x="399586" y="2119850"/>
              <a:chExt cx="2880000" cy="2987407"/>
            </a:xfrm>
          </p:grpSpPr>
          <p:pic>
            <p:nvPicPr>
              <p:cNvPr id="3332" name="Google Shape;3332;p425"/>
              <p:cNvPicPr preferRelativeResize="0"/>
              <p:nvPr/>
            </p:nvPicPr>
            <p:blipFill>
              <a:blip r:embed="rId3">
                <a:alphaModFix/>
              </a:blip>
              <a:stretch>
                <a:fillRect/>
              </a:stretch>
            </p:blipFill>
            <p:spPr>
              <a:xfrm>
                <a:off x="399586" y="2227256"/>
                <a:ext cx="2880000" cy="2880000"/>
              </a:xfrm>
              <a:prstGeom prst="rect">
                <a:avLst/>
              </a:prstGeom>
              <a:noFill/>
              <a:ln>
                <a:noFill/>
              </a:ln>
            </p:spPr>
          </p:pic>
          <p:sp>
            <p:nvSpPr>
              <p:cNvPr id="3333" name="Google Shape;3333;p425"/>
              <p:cNvSpPr txBox="1"/>
              <p:nvPr/>
            </p:nvSpPr>
            <p:spPr>
              <a:xfrm>
                <a:off x="701675" y="2119850"/>
                <a:ext cx="2275800" cy="41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p>
              <a:p>
                <a:pPr indent="0" lvl="0" marL="0" rtl="0" algn="ctr">
                  <a:spcBef>
                    <a:spcPts val="0"/>
                  </a:spcBef>
                  <a:spcAft>
                    <a:spcPts val="0"/>
                  </a:spcAft>
                  <a:buClr>
                    <a:schemeClr val="dk1"/>
                  </a:buClr>
                  <a:buSzPts val="1100"/>
                  <a:buFont typeface="Arial"/>
                  <a:buNone/>
                </a:pPr>
                <a:r>
                  <a:rPr b="1" lang="ko-KR"/>
                  <a:t>ROS 2 특강 발표자료</a:t>
                </a:r>
                <a:endParaRPr b="1"/>
              </a:p>
              <a:p>
                <a:pPr indent="0" lvl="0" marL="0" rtl="0" algn="ctr">
                  <a:spcBef>
                    <a:spcPts val="0"/>
                  </a:spcBef>
                  <a:spcAft>
                    <a:spcPts val="0"/>
                  </a:spcAft>
                  <a:buClr>
                    <a:schemeClr val="dk1"/>
                  </a:buClr>
                  <a:buSzPts val="1100"/>
                  <a:buFont typeface="Arial"/>
                  <a:buNone/>
                </a:pPr>
                <a:r>
                  <a:rPr b="1" lang="ko-KR"/>
                  <a:t>(강의 자료)</a:t>
                </a:r>
                <a:endParaRPr b="1"/>
              </a:p>
              <a:p>
                <a:pPr indent="0" lvl="0" marL="0" rtl="0" algn="ctr">
                  <a:spcBef>
                    <a:spcPts val="0"/>
                  </a:spcBef>
                  <a:spcAft>
                    <a:spcPts val="0"/>
                  </a:spcAft>
                  <a:buNone/>
                </a:pPr>
                <a:r>
                  <a:t/>
                </a:r>
                <a:endParaRPr b="1"/>
              </a:p>
            </p:txBody>
          </p:sp>
        </p:grpSp>
        <p:sp>
          <p:nvSpPr>
            <p:cNvPr id="3334" name="Google Shape;3334;p425"/>
            <p:cNvSpPr txBox="1"/>
            <p:nvPr/>
          </p:nvSpPr>
          <p:spPr>
            <a:xfrm>
              <a:off x="-3325" y="4243775"/>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u="sng">
                  <a:solidFill>
                    <a:schemeClr val="hlink"/>
                  </a:solidFill>
                  <a:hlinkClick r:id="rId4"/>
                </a:rPr>
                <a:t>https://m.site.naver.com/1ptXy</a:t>
              </a:r>
              <a:endParaRPr/>
            </a:p>
          </p:txBody>
        </p:sp>
      </p:grpSp>
      <p:grpSp>
        <p:nvGrpSpPr>
          <p:cNvPr id="3335" name="Google Shape;3335;p425"/>
          <p:cNvGrpSpPr/>
          <p:nvPr/>
        </p:nvGrpSpPr>
        <p:grpSpPr>
          <a:xfrm>
            <a:off x="2946925" y="1489897"/>
            <a:ext cx="3000000" cy="3382678"/>
            <a:chOff x="2946925" y="1261297"/>
            <a:chExt cx="3000000" cy="3382678"/>
          </a:xfrm>
        </p:grpSpPr>
        <p:grpSp>
          <p:nvGrpSpPr>
            <p:cNvPr id="3336" name="Google Shape;3336;p425"/>
            <p:cNvGrpSpPr/>
            <p:nvPr/>
          </p:nvGrpSpPr>
          <p:grpSpPr>
            <a:xfrm>
              <a:off x="3006914" y="1261297"/>
              <a:ext cx="2880000" cy="2982482"/>
              <a:chOff x="5864414" y="2124775"/>
              <a:chExt cx="2880000" cy="2982482"/>
            </a:xfrm>
          </p:grpSpPr>
          <p:pic>
            <p:nvPicPr>
              <p:cNvPr id="3337" name="Google Shape;3337;p425"/>
              <p:cNvPicPr preferRelativeResize="0"/>
              <p:nvPr/>
            </p:nvPicPr>
            <p:blipFill>
              <a:blip r:embed="rId5">
                <a:alphaModFix/>
              </a:blip>
              <a:stretch>
                <a:fillRect/>
              </a:stretch>
            </p:blipFill>
            <p:spPr>
              <a:xfrm>
                <a:off x="5864414" y="2227256"/>
                <a:ext cx="2880000" cy="2880000"/>
              </a:xfrm>
              <a:prstGeom prst="rect">
                <a:avLst/>
              </a:prstGeom>
              <a:noFill/>
              <a:ln>
                <a:noFill/>
              </a:ln>
            </p:spPr>
          </p:pic>
          <p:sp>
            <p:nvSpPr>
              <p:cNvPr id="3338" name="Google Shape;3338;p425"/>
              <p:cNvSpPr txBox="1"/>
              <p:nvPr/>
            </p:nvSpPr>
            <p:spPr>
              <a:xfrm>
                <a:off x="6166525" y="2124775"/>
                <a:ext cx="2275800" cy="41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ko-KR"/>
                  <a:t>ROS 2 강좌 목차</a:t>
                </a:r>
                <a:endParaRPr b="1"/>
              </a:p>
              <a:p>
                <a:pPr indent="0" lvl="0" marL="0" rtl="0" algn="ctr">
                  <a:spcBef>
                    <a:spcPts val="0"/>
                  </a:spcBef>
                  <a:spcAft>
                    <a:spcPts val="0"/>
                  </a:spcAft>
                  <a:buNone/>
                </a:pPr>
                <a:r>
                  <a:rPr b="1" lang="ko-KR"/>
                  <a:t>(네이버 카페) </a:t>
                </a:r>
                <a:endParaRPr b="1"/>
              </a:p>
              <a:p>
                <a:pPr indent="0" lvl="0" marL="0" rtl="0" algn="ctr">
                  <a:spcBef>
                    <a:spcPts val="0"/>
                  </a:spcBef>
                  <a:spcAft>
                    <a:spcPts val="0"/>
                  </a:spcAft>
                  <a:buNone/>
                </a:pPr>
                <a:r>
                  <a:t/>
                </a:r>
                <a:endParaRPr b="1"/>
              </a:p>
            </p:txBody>
          </p:sp>
        </p:grpSp>
        <p:sp>
          <p:nvSpPr>
            <p:cNvPr id="3339" name="Google Shape;3339;p425"/>
            <p:cNvSpPr txBox="1"/>
            <p:nvPr/>
          </p:nvSpPr>
          <p:spPr>
            <a:xfrm>
              <a:off x="2946925" y="4243775"/>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u="sng">
                  <a:solidFill>
                    <a:schemeClr val="hlink"/>
                  </a:solidFill>
                  <a:hlinkClick r:id="rId6"/>
                </a:rPr>
                <a:t>https://m.site.naver.com/1ptNR</a:t>
              </a:r>
              <a:endParaRPr/>
            </a:p>
          </p:txBody>
        </p:sp>
      </p:grpSp>
      <p:grpSp>
        <p:nvGrpSpPr>
          <p:cNvPr id="3340" name="Google Shape;3340;p425"/>
          <p:cNvGrpSpPr/>
          <p:nvPr/>
        </p:nvGrpSpPr>
        <p:grpSpPr>
          <a:xfrm>
            <a:off x="5724700" y="1489897"/>
            <a:ext cx="3311700" cy="3382678"/>
            <a:chOff x="5724700" y="1261297"/>
            <a:chExt cx="3311700" cy="3382678"/>
          </a:xfrm>
        </p:grpSpPr>
        <p:grpSp>
          <p:nvGrpSpPr>
            <p:cNvPr id="3341" name="Google Shape;3341;p425"/>
            <p:cNvGrpSpPr/>
            <p:nvPr/>
          </p:nvGrpSpPr>
          <p:grpSpPr>
            <a:xfrm>
              <a:off x="6242650" y="1261297"/>
              <a:ext cx="2275800" cy="2482503"/>
              <a:chOff x="6242650" y="1261297"/>
              <a:chExt cx="2275800" cy="2482503"/>
            </a:xfrm>
          </p:grpSpPr>
          <p:grpSp>
            <p:nvGrpSpPr>
              <p:cNvPr id="3342" name="Google Shape;3342;p425"/>
              <p:cNvGrpSpPr/>
              <p:nvPr/>
            </p:nvGrpSpPr>
            <p:grpSpPr>
              <a:xfrm>
                <a:off x="6429550" y="1841800"/>
                <a:ext cx="1902000" cy="1902000"/>
                <a:chOff x="6758994" y="1841800"/>
                <a:chExt cx="1902000" cy="1902000"/>
              </a:xfrm>
            </p:grpSpPr>
            <p:sp>
              <p:nvSpPr>
                <p:cNvPr id="3343" name="Google Shape;3343;p425"/>
                <p:cNvSpPr/>
                <p:nvPr/>
              </p:nvSpPr>
              <p:spPr>
                <a:xfrm>
                  <a:off x="6758994" y="1841800"/>
                  <a:ext cx="1902000" cy="19020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44" name="Google Shape;3344;p425"/>
                <p:cNvPicPr preferRelativeResize="0"/>
                <p:nvPr/>
              </p:nvPicPr>
              <p:blipFill rotWithShape="1">
                <a:blip r:embed="rId7">
                  <a:alphaModFix/>
                </a:blip>
                <a:srcRect b="7822" l="7888" r="8366" t="7974"/>
                <a:stretch/>
              </p:blipFill>
              <p:spPr>
                <a:xfrm>
                  <a:off x="6797119" y="1874837"/>
                  <a:ext cx="1825750" cy="1835925"/>
                </a:xfrm>
                <a:prstGeom prst="rect">
                  <a:avLst/>
                </a:prstGeom>
                <a:noFill/>
                <a:ln>
                  <a:noFill/>
                </a:ln>
              </p:spPr>
            </p:pic>
          </p:grpSp>
          <p:sp>
            <p:nvSpPr>
              <p:cNvPr id="3345" name="Google Shape;3345;p425"/>
              <p:cNvSpPr txBox="1"/>
              <p:nvPr/>
            </p:nvSpPr>
            <p:spPr>
              <a:xfrm>
                <a:off x="6242650" y="1261297"/>
                <a:ext cx="2275800" cy="41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a:t>오로카 ROS 유저모임 (카카오톡 단톡방)</a:t>
                </a:r>
                <a:endParaRPr b="1"/>
              </a:p>
            </p:txBody>
          </p:sp>
        </p:grpSp>
        <p:sp>
          <p:nvSpPr>
            <p:cNvPr id="3346" name="Google Shape;3346;p425"/>
            <p:cNvSpPr txBox="1"/>
            <p:nvPr/>
          </p:nvSpPr>
          <p:spPr>
            <a:xfrm>
              <a:off x="5724700" y="4243775"/>
              <a:ext cx="331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u="sng">
                  <a:solidFill>
                    <a:schemeClr val="hlink"/>
                  </a:solidFill>
                  <a:hlinkClick r:id="rId8"/>
                </a:rPr>
                <a:t>https://open.kakao.com/o/gAeOb2nc</a:t>
              </a:r>
              <a:endParaRPr/>
            </a:p>
          </p:txBody>
        </p:sp>
      </p:grpSp>
      <p:sp>
        <p:nvSpPr>
          <p:cNvPr id="3347" name="Google Shape;3347;p425"/>
          <p:cNvSpPr txBox="1"/>
          <p:nvPr/>
        </p:nvSpPr>
        <p:spPr>
          <a:xfrm>
            <a:off x="3256650" y="-1975"/>
            <a:ext cx="2630700" cy="115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ko-KR" sz="9600">
                <a:solidFill>
                  <a:schemeClr val="dk1"/>
                </a:solidFill>
                <a:latin typeface="Calibri"/>
                <a:ea typeface="Calibri"/>
                <a:cs typeface="Calibri"/>
                <a:sym typeface="Calibri"/>
              </a:rPr>
              <a:t>Q&amp;A</a:t>
            </a:r>
            <a:endParaRPr sz="9600">
              <a:solidFill>
                <a:schemeClr val="dk1"/>
              </a:solidFill>
              <a:latin typeface="Calibri"/>
              <a:ea typeface="Calibri"/>
              <a:cs typeface="Calibri"/>
              <a:sym typeface="Calibri"/>
            </a:endParaRPr>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2" name="Shape 3352"/>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6. Node manager (discovery)</a:t>
            </a:r>
            <a:endParaRPr/>
          </a:p>
        </p:txBody>
      </p:sp>
      <p:sp>
        <p:nvSpPr>
          <p:cNvPr id="396" name="Google Shape;396;p5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6. Node manager (discovery)</a:t>
            </a:r>
            <a:endParaRPr b="1">
              <a:solidFill>
                <a:srgbClr val="4A86E8"/>
              </a:solidFill>
            </a:endParaRPr>
          </a:p>
          <a:p>
            <a:pPr indent="0" lvl="0" marL="0" rtl="0" algn="l">
              <a:spcBef>
                <a:spcPts val="0"/>
              </a:spcBef>
              <a:spcAft>
                <a:spcPts val="0"/>
              </a:spcAft>
              <a:buNone/>
            </a:pPr>
            <a:r>
              <a:t/>
            </a:r>
            <a:endParaRPr sz="1000"/>
          </a:p>
          <a:p>
            <a:pPr indent="0" lvl="0" marL="0" rtl="0" algn="l">
              <a:spcBef>
                <a:spcPts val="0"/>
              </a:spcBef>
              <a:spcAft>
                <a:spcPts val="0"/>
              </a:spcAft>
              <a:buNone/>
            </a:pPr>
            <a:r>
              <a:rPr lang="ko-KR" sz="1400"/>
              <a:t>ROS 1에서의 필수 실행 프로그램으로는 </a:t>
            </a:r>
            <a:r>
              <a:rPr lang="ko-KR" sz="1400" u="sng">
                <a:solidFill>
                  <a:schemeClr val="hlink"/>
                </a:solidFill>
                <a:hlinkClick r:id="rId3"/>
              </a:rPr>
              <a:t>roscore</a:t>
            </a:r>
            <a:r>
              <a:rPr lang="ko-KR" sz="1400"/>
              <a:t>가 있다. 이를 실행시키면 </a:t>
            </a:r>
            <a:r>
              <a:rPr lang="ko-KR" sz="1400" u="sng">
                <a:solidFill>
                  <a:schemeClr val="hlink"/>
                </a:solidFill>
                <a:hlinkClick r:id="rId4"/>
              </a:rPr>
              <a:t>ROS Master</a:t>
            </a:r>
            <a:r>
              <a:rPr lang="ko-KR" sz="1400"/>
              <a:t>, </a:t>
            </a:r>
            <a:r>
              <a:rPr lang="ko-KR" sz="1400" u="sng">
                <a:solidFill>
                  <a:schemeClr val="hlink"/>
                </a:solidFill>
                <a:hlinkClick r:id="rId5"/>
              </a:rPr>
              <a:t>ROS Parameter Server</a:t>
            </a:r>
            <a:r>
              <a:rPr lang="ko-KR" sz="1400"/>
              <a:t>, </a:t>
            </a:r>
            <a:r>
              <a:rPr lang="ko-KR" sz="1400" u="sng">
                <a:solidFill>
                  <a:schemeClr val="hlink"/>
                </a:solidFill>
                <a:hlinkClick r:id="rId6"/>
              </a:rPr>
              <a:t>rosout logging node</a:t>
            </a:r>
            <a:r>
              <a:rPr lang="ko-KR" sz="1400"/>
              <a:t>가 실행 되었다. 특히 ROS Master는 ROS 시스템의 노드들의 이름 지정 및 등록 서비스를 제공하였고, 각 노드에서 퍼블리시 또는 서브스크라이브하는 메시지를 찾아서 연결할 수 있도록 정보를 제공해 주었다. 즉, 각각 독립되어 실행되는 노드들의 정보를 관리하여 서로 연결해야 하는 노드들에게 상대방 노드의 정보를 건네주어 연결할 수 있게해 주는 매우 중요한 중매 역할을 수행했었다. 이 때문에 ROS 1에서는 노드 사이의 연결을 위해 네임 서비스를 마스터에서 실행했었어야 했고, 이 ROS Master가 연결이 끓기거나 죽는 경우 모든 시스템이 마비되는 단점이 있었다.</a:t>
            </a:r>
            <a:endParaRPr sz="14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rPr lang="ko-KR" sz="1400"/>
              <a:t>ROS 2에서는 roscore가 없어지고 3가지 프로그램이 각각 독립 수행으로 바뀌었다. 특히, </a:t>
            </a:r>
            <a:r>
              <a:rPr b="1" lang="ko-KR" sz="1400"/>
              <a:t>ROS Master의 경우 완전히 삭제</a:t>
            </a:r>
            <a:r>
              <a:rPr lang="ko-KR" sz="1400"/>
              <a:t>되었는데 이는 DDS를 사용함에 따라 노드를 </a:t>
            </a:r>
            <a:r>
              <a:rPr b="1" lang="ko-KR" sz="1400"/>
              <a:t>DDS</a:t>
            </a:r>
            <a:r>
              <a:rPr lang="ko-KR" sz="1400"/>
              <a:t>의 </a:t>
            </a:r>
            <a:r>
              <a:rPr lang="ko-KR" sz="1400" u="sng">
                <a:solidFill>
                  <a:schemeClr val="hlink"/>
                </a:solidFill>
                <a:hlinkClick r:id="rId7"/>
              </a:rPr>
              <a:t>Participant</a:t>
            </a:r>
            <a:r>
              <a:rPr lang="ko-KR" sz="1400"/>
              <a:t>개념으로 취급하게 되었으며, </a:t>
            </a:r>
            <a:r>
              <a:rPr b="1" lang="ko-KR" sz="1400" u="sng">
                <a:solidFill>
                  <a:schemeClr val="hlink"/>
                </a:solidFill>
                <a:hlinkClick r:id="rId8"/>
              </a:rPr>
              <a:t>Dynamic Discovery</a:t>
            </a:r>
            <a:r>
              <a:rPr lang="ko-KR" sz="1400"/>
              <a:t>기능을 이용하여 </a:t>
            </a:r>
            <a:r>
              <a:rPr b="1" lang="ko-KR" sz="1400"/>
              <a:t>DDS 미들웨어</a:t>
            </a:r>
            <a:r>
              <a:rPr lang="ko-KR" sz="1400"/>
              <a:t>를 통해 직접 검색하여 노드를 연결 할 수 있게 되었다. 이제 ROS 2에서는 roscore는 Bye~ Bye~ 다.</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7. Languages</a:t>
            </a:r>
            <a:endParaRPr/>
          </a:p>
        </p:txBody>
      </p:sp>
      <p:sp>
        <p:nvSpPr>
          <p:cNvPr id="403" name="Google Shape;403;p5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7. Languages</a:t>
            </a:r>
            <a:endParaRPr b="1">
              <a:solidFill>
                <a:srgbClr val="4A86E8"/>
              </a:solidFill>
            </a:endParaRPr>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ROS 2의 프로그램 언어로는 ROS 1과 마찬가지로 </a:t>
            </a:r>
            <a:r>
              <a:rPr b="1" lang="ko-KR" sz="1400"/>
              <a:t>다양한 프로그래밍 언어를 지원</a:t>
            </a:r>
            <a:r>
              <a:rPr lang="ko-KR" sz="1400"/>
              <a:t>할 예정이다. 아직까지는</a:t>
            </a:r>
            <a:r>
              <a:rPr lang="ko-KR" sz="1400" u="sng">
                <a:solidFill>
                  <a:schemeClr val="hlink"/>
                </a:solidFill>
                <a:hlinkClick r:id="rId3"/>
              </a:rPr>
              <a:t> C++</a:t>
            </a:r>
            <a:r>
              <a:rPr lang="ko-KR" sz="1400"/>
              <a:t>, </a:t>
            </a:r>
            <a:r>
              <a:rPr lang="ko-KR" sz="1400" u="sng">
                <a:solidFill>
                  <a:schemeClr val="hlink"/>
                </a:solidFill>
                <a:hlinkClick r:id="rId4"/>
              </a:rPr>
              <a:t>Python</a:t>
            </a:r>
            <a:r>
              <a:rPr lang="ko-KR" sz="1400"/>
              <a:t>이 주력 언어라고 볼 수 있는데 이 주력 언어도 아래와 같이 큰 변화가 있었다. ROS 2 배포판마다 조금씩 다르기는 하지만 Jazzy를 기준으로 보았을 때, </a:t>
            </a:r>
            <a:r>
              <a:rPr b="1" lang="ko-KR" sz="1400"/>
              <a:t>C++은 C++17, 파이썬은 Python 3.8이 기본 요구 사항</a:t>
            </a:r>
            <a:r>
              <a:rPr lang="ko-KR" sz="1400"/>
              <a:t>으로 되어있다. 이다. 같은 언어를 쓰더라도 ROS 1을 사용했을 때에는 뭔가 올드한 느낌이었고 최신 언어들이 제공하는 기능들을 못쓰고 그림에 떡이였는데 이제는 최신의 아름다운 언어를 쓰는 기분이다. 이는 사용해보면 알게 될 것이다. 물론 새로운걸 배운다는 것은 어쩔 수 없는 엔지니어의 숙명이다.</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ko-KR" sz="1400"/>
              <a:t>ROS 1: C++03, Python 2.7</a:t>
            </a:r>
            <a:endParaRPr sz="1400"/>
          </a:p>
          <a:p>
            <a:pPr indent="-317500" lvl="0" marL="457200" rtl="0" algn="l">
              <a:spcBef>
                <a:spcPts val="0"/>
              </a:spcBef>
              <a:spcAft>
                <a:spcPts val="0"/>
              </a:spcAft>
              <a:buSzPts val="1400"/>
              <a:buChar char="●"/>
            </a:pPr>
            <a:r>
              <a:rPr lang="ko-KR" sz="1400"/>
              <a:t>ROS 2: C++17, Python 3.8</a:t>
            </a:r>
            <a:endParaRPr sz="1400"/>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8. Build system</a:t>
            </a:r>
            <a:endParaRPr/>
          </a:p>
        </p:txBody>
      </p:sp>
      <p:sp>
        <p:nvSpPr>
          <p:cNvPr id="410" name="Google Shape;410;p5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8. Build system</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2에서는 새로운 빌드 시스템인 </a:t>
            </a:r>
            <a:r>
              <a:rPr b="1" lang="ko-KR" sz="1400" u="sng">
                <a:solidFill>
                  <a:schemeClr val="hlink"/>
                </a:solidFill>
                <a:hlinkClick r:id="rId3"/>
              </a:rPr>
              <a:t>ament</a:t>
            </a:r>
            <a:r>
              <a:rPr lang="ko-KR" sz="1400"/>
              <a:t>를 사용한다. ament는 ROS 1에서 사용되는 빌드 시스템인 </a:t>
            </a:r>
            <a:r>
              <a:rPr lang="ko-KR" sz="1400" u="sng">
                <a:solidFill>
                  <a:schemeClr val="hlink"/>
                </a:solidFill>
                <a:hlinkClick r:id="rId4"/>
              </a:rPr>
              <a:t>catkin</a:t>
            </a:r>
            <a:r>
              <a:rPr lang="ko-KR" sz="1400"/>
              <a:t>의 업그레이드 버전이다. ROS 1의 catkin이 CMake만을 지원했던 반면, ament는 CMake를 사용하지 않는 Python 패키지 관리도 가능하다. 즉, ROS 2에 와서는 Python 패키지는 비로서 처음으로 완전 독립을 이루게 되었는데 ROS 1에서 Python 코드가 있는 패키지는 setup.py 파일이 CMake 내에서 사용자 정의 로직으로 처리되었다. 하지만 ROS 2에서 Python 패키지는 setup.py 파일의 모든 기능을 순수 Python 모듈과 동등한 수준으로 개발할 수 있게 되었다. 마지막으로 TMI일 수 있으나 catkin과 ament는 이음동의어로 버드나무의 화수를 의미하며 ROS 1의 개발 주체인 Willow Garage 뒷 마당에 있던 버드나무 화수를 보고 지었다고 한다. 즉, 뭔가 심오한 뜻이 있는 것은 아니다.</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ko-KR" sz="1400"/>
              <a:t>ROS 1: rosbuild → catkin (CMake)</a:t>
            </a:r>
            <a:endParaRPr sz="1400"/>
          </a:p>
          <a:p>
            <a:pPr indent="-317500" lvl="0" marL="457200" rtl="0" algn="l">
              <a:spcBef>
                <a:spcPts val="0"/>
              </a:spcBef>
              <a:spcAft>
                <a:spcPts val="0"/>
              </a:spcAft>
              <a:buSzPts val="1400"/>
              <a:buChar char="●"/>
            </a:pPr>
            <a:r>
              <a:rPr lang="ko-KR" sz="1400"/>
              <a:t>ROS 2: ament (CMake), Python setuptools (Full support)</a:t>
            </a:r>
            <a:endParaRPr sz="1000"/>
          </a:p>
          <a:p>
            <a:pPr indent="0" lvl="0" marL="0" rtl="0" algn="l">
              <a:spcBef>
                <a:spcPts val="0"/>
              </a:spcBef>
              <a:spcAft>
                <a:spcPts val="0"/>
              </a:spcAft>
              <a:buNone/>
            </a:pPr>
            <a:r>
              <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9. Build tools</a:t>
            </a:r>
            <a:endParaRPr/>
          </a:p>
        </p:txBody>
      </p:sp>
      <p:sp>
        <p:nvSpPr>
          <p:cNvPr id="417" name="Google Shape;417;p5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9. Build tools</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1의 경우 여러 가지 다른 도구, 즉 catkin_make, catkin_make_isolated 및 catkin_tools가 지원되었다. ROS 2에서는 알파, 베타, 그리고 Ardent 릴리스까지 빌드 도구로 </a:t>
            </a:r>
            <a:r>
              <a:rPr lang="ko-KR" sz="1400" u="sng">
                <a:solidFill>
                  <a:schemeClr val="hlink"/>
                </a:solidFill>
                <a:hlinkClick r:id="rId3"/>
              </a:rPr>
              <a:t>ament_tools</a:t>
            </a:r>
            <a:r>
              <a:rPr lang="ko-KR" sz="1400"/>
              <a:t>이 이용되었고 지금에 와서는 colcon을 추천하고 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ko-KR" sz="1400" u="sng">
                <a:solidFill>
                  <a:schemeClr val="hlink"/>
                </a:solidFill>
                <a:hlinkClick r:id="rId4"/>
              </a:rPr>
              <a:t>colcon</a:t>
            </a:r>
            <a:r>
              <a:rPr lang="ko-KR" sz="1400"/>
              <a:t>은 ROS 2 패키지를 작성, 테스트, 빌드 등 ROS 2 기반의 프로그램할 때 빼놓을 수 없는 툴로 작업흐름을 향상시키는 CLI 타입의 명령어 도구이다. 사용 방법은 `colcon test`와 `colcon build` 와 같이 터미널창에서 수행하게 되며 다양한 옵션을 사용할 수 있다. 이는 추후 이어지는 강좌들에서 더 자세히 다루도록 하겠다.</a:t>
            </a:r>
            <a:endParaRPr sz="1000"/>
          </a:p>
          <a:p>
            <a:pPr indent="0" lvl="0" marL="0" rtl="0" algn="l">
              <a:spcBef>
                <a:spcPts val="0"/>
              </a:spcBef>
              <a:spcAft>
                <a:spcPts val="0"/>
              </a:spcAft>
              <a:buNone/>
            </a:pPr>
            <a:r>
              <a:t/>
            </a:r>
            <a:endParaRPr sz="1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10. Build options</a:t>
            </a:r>
            <a:endParaRPr/>
          </a:p>
        </p:txBody>
      </p:sp>
      <p:sp>
        <p:nvSpPr>
          <p:cNvPr id="424" name="Google Shape;424;p5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10. Build options</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2에서는 빌드 관련 내용들이 모두 변경되면서 빌드 옵션에도 새로운 변화가 생겼다. 그중 사용하면서 가장 좋았던 3가지를 꼽자면 아래와 같다.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우선 `</a:t>
            </a:r>
            <a:r>
              <a:rPr b="1" lang="ko-KR" sz="1400"/>
              <a:t>Multiple workspace</a:t>
            </a:r>
            <a:r>
              <a:rPr lang="ko-KR" sz="1400"/>
              <a:t>` 이다.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이는 ROS 1에서는 `catkin_ws`와 같이 특정 워크스페이스를 확보하고 하나의 워크스페이스에서 모든 작업을 다 했는데 ROS 2에서는 복수의 독립된 워크스페이스를 사용할 수 있어서 작업 목적 및 패키지 종류별로 관리할 수 있게 되었다.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둘째는 `</a:t>
            </a:r>
            <a:r>
              <a:rPr b="1" lang="ko-KR" sz="1400"/>
              <a:t>No non-isolated build</a:t>
            </a:r>
            <a:r>
              <a:rPr lang="ko-KR" sz="1400"/>
              <a:t>` 이다.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1에서는 하나의 CMake 파일로 여러 개의 패키지를 동시에 빌드 할 수 있었다. 이렇게 하면 빌드 속도가 빨라지지만 모든 패키지의 종속성에 신경을 많이 써야 하고 빌드 순서가 매우 중요하게 된다. 또한 모든 패키지가 동일 네임스페이스 사용하게 되므로 이름에서 충돌이 발생할 수 있었다. ROS 2에서는 이전 빌드 시스템인 catkin에서 일부 기능으로 사용되었던 `catkin_make_isolated` 형태와 같은 격리 빌드만을 지원함으로써 모든 패키지를 별도로 빌드하게 되었다. 이 기능 변화를 통해 설치용 폴더를 분리하거나 병합할 수 있게 되었다.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10. Build options</a:t>
            </a:r>
            <a:endParaRPr/>
          </a:p>
        </p:txBody>
      </p:sp>
      <p:sp>
        <p:nvSpPr>
          <p:cNvPr id="431" name="Google Shape;431;p5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10. Build options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셋째는 `</a:t>
            </a:r>
            <a:r>
              <a:rPr b="1" lang="ko-KR" sz="1400"/>
              <a:t>No devel space</a:t>
            </a:r>
            <a:r>
              <a:rPr lang="ko-KR" sz="1400"/>
              <a:t>`이다.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catkin은 패키지를 빌드 한 후 devel 이라는 폴더에 코드를 저장한다. 이 폴더는 패키지를 설치할 필요 없이 패키지를 사용할 수 있는 환경을 제공한다. 이를 통해 파일 복사를 피하면서 사용자는 파이썬 코드를 편집하고 즉시 코드 실행할 수 있었다. 단 이러한 기능은 매우 편리한 기능이지만 패키지를 관리하는 측면에서 복잡성을 크게 증가시켰다.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이에 ROS 2에서는 패키지를 빌드 한 후 설치해야 패키지를 사용할 수 있도록 바뀌었다. 단 쉬운 사용성도 고려하여 colcon 사용 시에 `colcon build --symlink-install` 와 같은 옵션을 사용하여 심벌릭 링크 설치의 선택적 기능을 사용하여 동일한 이점을 제공하고 있다.</a:t>
            </a:r>
            <a:endParaRPr sz="14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11. Version control system</a:t>
            </a:r>
            <a:endParaRPr/>
          </a:p>
        </p:txBody>
      </p:sp>
      <p:sp>
        <p:nvSpPr>
          <p:cNvPr id="438" name="Google Shape;438;p6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11. Version control system</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ROS는 수 많은 소스 코드 공여자로부터 만들어가는 코드의 집합이기 때문에 개인은 물론 소속도 정말 다양하고 각 코드들의 리포지토리도 제각각이다. 예를 들어 어느 패키지는 GitHub를 이용하고 어떤 것은 Bitbucket를 이용한다. 그리고 사용하는 버전 관리 시스템(Version Control System, VCS)도 Git, Mercurial, Subversion, Bazaar 등 다양하다.</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ko-KR" sz="1400"/>
              <a:t>ROS 1: rosws → wstool, rosinstall (*.rosinstall)</a:t>
            </a:r>
            <a:endParaRPr sz="1400"/>
          </a:p>
          <a:p>
            <a:pPr indent="-317500" lvl="0" marL="457200" rtl="0" algn="l">
              <a:spcBef>
                <a:spcPts val="0"/>
              </a:spcBef>
              <a:spcAft>
                <a:spcPts val="0"/>
              </a:spcAft>
              <a:buSzPts val="1400"/>
              <a:buChar char="●"/>
            </a:pPr>
            <a:r>
              <a:rPr lang="ko-KR" sz="1400"/>
              <a:t>ROS 2: vcstool (*.repos)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커뮤니티에서는 이러한 다양한 리포지토리와 혼재된 버전 관리 시스템을 사용하더라도 ROS를 사용함에 있어서 불편함이 없도록 통합적인 툴이 필요했다. ROS 1에서는 처음에 </a:t>
            </a:r>
            <a:r>
              <a:rPr lang="ko-KR" sz="1400" u="sng">
                <a:solidFill>
                  <a:schemeClr val="hlink"/>
                </a:solidFill>
                <a:hlinkClick r:id="rId3"/>
              </a:rPr>
              <a:t>rosws</a:t>
            </a:r>
            <a:r>
              <a:rPr lang="ko-KR" sz="1400"/>
              <a:t>이라는 툴에서 </a:t>
            </a:r>
            <a:r>
              <a:rPr lang="ko-KR" sz="1400" u="sng">
                <a:solidFill>
                  <a:schemeClr val="hlink"/>
                </a:solidFill>
                <a:hlinkClick r:id="rId4"/>
              </a:rPr>
              <a:t>wstool</a:t>
            </a:r>
            <a:r>
              <a:rPr lang="ko-KR" sz="1400"/>
              <a:t>을 이용하였다가 최근 ROS 2에서는 </a:t>
            </a:r>
            <a:r>
              <a:rPr b="1" lang="ko-KR" sz="1400" u="sng">
                <a:solidFill>
                  <a:schemeClr val="hlink"/>
                </a:solidFill>
                <a:hlinkClick r:id="rId5"/>
              </a:rPr>
              <a:t>vcstool</a:t>
            </a:r>
            <a:r>
              <a:rPr lang="ko-KR" sz="1400"/>
              <a:t>으로 통합하였다. </a:t>
            </a: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11. Version control system</a:t>
            </a:r>
            <a:endParaRPr/>
          </a:p>
        </p:txBody>
      </p:sp>
      <p:sp>
        <p:nvSpPr>
          <p:cNvPr id="445" name="Google Shape;445;p6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11. Version control system</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solidFill>
                  <a:schemeClr val="dk1"/>
                </a:solidFill>
              </a:rPr>
              <a:t>현재 ROS 1에서도 vcstool를 사용하고 있는 상황이다. vcstool은 여러 리포지토리 작업을 보다 쉽게 관리할 수 있도록 설계된 버전 관리 시스템(VCS) 툴이다. 이 툴은 ROS 2를 소스코드로부터 설치해본 사람이라면 자신도 모르게 사용했을 것이다. 아래의 명령어 2줄을 살펴보자. 우선 wget을 통하여 ros2.repos라는 파일을 받게 되는데 이 파일에는 vcs 타입은 무었이고, 리포지토리 주소는 어떻게 되며, 설치해야하는 브랜치는 어떤 것인지가 명시된 파일이다. 이러한 정보가 기재된 *.repos 파일을 이용하여 다양한 리포지토리, 다양한 vcs를 지원하며 패키지들을 관리할 수 있도록 하는 것을 의미한다. 특히 ROS 2에서는 기존 vcs 툴을 통폐합하여 </a:t>
            </a:r>
            <a:r>
              <a:rPr b="1" lang="ko-KR" sz="1400" u="sng">
                <a:solidFill>
                  <a:schemeClr val="hlink"/>
                </a:solidFill>
                <a:hlinkClick r:id="rId3"/>
              </a:rPr>
              <a:t>vcstool</a:t>
            </a:r>
            <a:r>
              <a:rPr lang="ko-KR" sz="1400">
                <a:solidFill>
                  <a:schemeClr val="dk1"/>
                </a:solidFill>
              </a:rPr>
              <a:t> 이라는 이름으로 제공되어 사용에 매우 편리하게 되었다. 자세한 사용법은 </a:t>
            </a:r>
            <a:r>
              <a:rPr lang="ko-KR" sz="1400" u="sng">
                <a:solidFill>
                  <a:schemeClr val="hlink"/>
                </a:solidFill>
                <a:hlinkClick r:id="rId4"/>
              </a:rPr>
              <a:t>README</a:t>
            </a:r>
            <a:r>
              <a:rPr lang="ko-KR" sz="1400">
                <a:solidFill>
                  <a:schemeClr val="dk1"/>
                </a:solidFill>
              </a:rPr>
              <a:t> 파일을 참고하도록 하자.</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ko-KR" sz="1400">
                <a:solidFill>
                  <a:schemeClr val="dk1"/>
                </a:solidFill>
              </a:rPr>
              <a:t>wget https://raw.githubusercontent.com/ros2/ros2/humble/ros2.repos</a:t>
            </a:r>
            <a:endParaRPr sz="1400">
              <a:solidFill>
                <a:schemeClr val="dk1"/>
              </a:solidFill>
            </a:endParaRPr>
          </a:p>
          <a:p>
            <a:pPr indent="0" lvl="0" marL="0" rtl="0" algn="l">
              <a:spcBef>
                <a:spcPts val="0"/>
              </a:spcBef>
              <a:spcAft>
                <a:spcPts val="0"/>
              </a:spcAft>
              <a:buClr>
                <a:schemeClr val="dk1"/>
              </a:buClr>
              <a:buSzPts val="1100"/>
              <a:buFont typeface="Arial"/>
              <a:buNone/>
            </a:pPr>
            <a:r>
              <a:rPr lang="ko-KR" sz="1400">
                <a:solidFill>
                  <a:schemeClr val="dk1"/>
                </a:solidFill>
              </a:rPr>
              <a:t>vcs import src &lt; ros2.repos</a:t>
            </a:r>
            <a:endParaRPr sz="1000"/>
          </a:p>
          <a:p>
            <a:pPr indent="0" lvl="0" marL="0" rtl="0" algn="l">
              <a:spcBef>
                <a:spcPts val="0"/>
              </a:spcBef>
              <a:spcAft>
                <a:spcPts val="0"/>
              </a:spcAft>
              <a:buNone/>
            </a:pPr>
            <a:r>
              <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강의 자료</a:t>
            </a:r>
            <a:endParaRPr/>
          </a:p>
        </p:txBody>
      </p:sp>
      <p:sp>
        <p:nvSpPr>
          <p:cNvPr id="84" name="Google Shape;84;p1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lang="ko-KR"/>
              <a:t>로봇 운영체제 ROS 2 강의 전체 자료</a:t>
            </a:r>
            <a:endParaRPr/>
          </a:p>
          <a:p>
            <a:pPr indent="-317500" lvl="1" marL="914400" rtl="0" algn="l">
              <a:spcBef>
                <a:spcPts val="0"/>
              </a:spcBef>
              <a:spcAft>
                <a:spcPts val="0"/>
              </a:spcAft>
              <a:buSzPts val="1400"/>
              <a:buChar char="○"/>
            </a:pPr>
            <a:r>
              <a:rPr lang="ko-KR"/>
              <a:t>ROS 2 관련 총 56개 강의 글 (온라인) [</a:t>
            </a:r>
            <a:r>
              <a:rPr lang="ko-KR" u="sng">
                <a:solidFill>
                  <a:schemeClr val="hlink"/>
                </a:solidFill>
                <a:hlinkClick r:id="rId3"/>
              </a:rPr>
              <a:t>링크</a:t>
            </a:r>
            <a:r>
              <a:rPr lang="ko-KR"/>
              <a:t>]</a:t>
            </a:r>
            <a:endParaRPr/>
          </a:p>
          <a:p>
            <a:pPr indent="-317500" lvl="1" marL="914400" rtl="0" algn="l">
              <a:spcBef>
                <a:spcPts val="0"/>
              </a:spcBef>
              <a:spcAft>
                <a:spcPts val="0"/>
              </a:spcAft>
              <a:buSzPts val="1400"/>
              <a:buChar char="○"/>
            </a:pPr>
            <a:r>
              <a:rPr lang="ko-KR"/>
              <a:t>ROS 2로 시작하는 로봇 프로그래밍 (책) [</a:t>
            </a:r>
            <a:r>
              <a:rPr lang="ko-KR" u="sng">
                <a:solidFill>
                  <a:schemeClr val="hlink"/>
                </a:solidFill>
                <a:hlinkClick r:id="rId4"/>
              </a:rPr>
              <a:t>링크</a:t>
            </a:r>
            <a:r>
              <a:rPr lang="ko-KR"/>
              <a:t>]</a:t>
            </a:r>
            <a:endParaRPr/>
          </a:p>
          <a:p>
            <a:pPr indent="-317500" lvl="1" marL="914400" rtl="0" algn="l">
              <a:spcBef>
                <a:spcPts val="0"/>
              </a:spcBef>
              <a:spcAft>
                <a:spcPts val="0"/>
              </a:spcAft>
              <a:buSzPts val="1400"/>
              <a:buChar char="○"/>
            </a:pPr>
            <a:r>
              <a:rPr lang="ko-KR"/>
              <a:t>본 강의에 사용된 예제 코드 [</a:t>
            </a:r>
            <a:r>
              <a:rPr lang="ko-KR" u="sng">
                <a:solidFill>
                  <a:schemeClr val="hlink"/>
                </a:solidFill>
                <a:hlinkClick r:id="rId5"/>
              </a:rPr>
              <a:t>링크</a:t>
            </a:r>
            <a:r>
              <a:rPr lang="ko-KR"/>
              <a:t>]</a:t>
            </a:r>
            <a:endParaRPr/>
          </a:p>
          <a:p>
            <a:pPr indent="0" lvl="0" marL="0" rtl="0" algn="l">
              <a:spcBef>
                <a:spcPts val="0"/>
              </a:spcBef>
              <a:spcAft>
                <a:spcPts val="0"/>
              </a:spcAft>
              <a:buNone/>
            </a:pPr>
            <a:r>
              <a:t/>
            </a:r>
            <a:endParaRPr sz="600"/>
          </a:p>
          <a:p>
            <a:pPr indent="-342900" lvl="0" marL="457200" rtl="0" algn="l">
              <a:spcBef>
                <a:spcPts val="0"/>
              </a:spcBef>
              <a:spcAft>
                <a:spcPts val="0"/>
              </a:spcAft>
              <a:buSzPts val="1800"/>
              <a:buChar char="●"/>
            </a:pPr>
            <a:r>
              <a:rPr lang="ko-KR"/>
              <a:t>본 강의 자료</a:t>
            </a:r>
            <a:endParaRPr/>
          </a:p>
          <a:p>
            <a:pPr indent="-317500" lvl="1" marL="914400" rtl="0" algn="l">
              <a:spcBef>
                <a:spcPts val="0"/>
              </a:spcBef>
              <a:spcAft>
                <a:spcPts val="0"/>
              </a:spcAft>
              <a:buSzPts val="1400"/>
              <a:buChar char="○"/>
            </a:pPr>
            <a:r>
              <a:rPr lang="ko-KR"/>
              <a:t>로봇 개발 내용을 담고 있지 않습니다.</a:t>
            </a:r>
            <a:endParaRPr/>
          </a:p>
          <a:p>
            <a:pPr indent="-317500" lvl="1" marL="914400" rtl="0" algn="l">
              <a:spcBef>
                <a:spcPts val="0"/>
              </a:spcBef>
              <a:spcAft>
                <a:spcPts val="0"/>
              </a:spcAft>
              <a:buSzPts val="1400"/>
              <a:buChar char="○"/>
            </a:pPr>
            <a:r>
              <a:rPr lang="ko-KR"/>
              <a:t>로봇 개발을 위한 프로그래밍 강의입니다.</a:t>
            </a:r>
            <a:endParaRPr/>
          </a:p>
          <a:p>
            <a:pPr indent="-317500" lvl="1" marL="914400" rtl="0" algn="l">
              <a:spcBef>
                <a:spcPts val="0"/>
              </a:spcBef>
              <a:spcAft>
                <a:spcPts val="0"/>
              </a:spcAft>
              <a:buSzPts val="1400"/>
              <a:buChar char="○"/>
            </a:pPr>
            <a:r>
              <a:rPr lang="ko-KR"/>
              <a:t>그림 위주의 발표 자료는 깔끔하지만 혼자 다시 복습하기 어렵죠.</a:t>
            </a:r>
            <a:endParaRPr/>
          </a:p>
          <a:p>
            <a:pPr indent="-317500" lvl="1" marL="914400" rtl="0" algn="l">
              <a:spcBef>
                <a:spcPts val="0"/>
              </a:spcBef>
              <a:spcAft>
                <a:spcPts val="0"/>
              </a:spcAft>
              <a:buSzPts val="1400"/>
              <a:buChar char="○"/>
            </a:pPr>
            <a:r>
              <a:rPr lang="ko-KR"/>
              <a:t>이에 추후 혼자 다시 </a:t>
            </a:r>
            <a:r>
              <a:rPr b="1" lang="ko-KR"/>
              <a:t>복습</a:t>
            </a:r>
            <a:r>
              <a:rPr lang="ko-KR"/>
              <a:t>할 수 있도록 </a:t>
            </a:r>
            <a:r>
              <a:rPr b="1" lang="ko-KR"/>
              <a:t>텍스트를 많이 넣었어요.</a:t>
            </a:r>
            <a:endParaRPr b="1"/>
          </a:p>
          <a:p>
            <a:pPr indent="-317500" lvl="1" marL="914400" rtl="0" algn="l">
              <a:spcBef>
                <a:spcPts val="0"/>
              </a:spcBef>
              <a:spcAft>
                <a:spcPts val="0"/>
              </a:spcAft>
              <a:buClr>
                <a:schemeClr val="dk1"/>
              </a:buClr>
              <a:buSzPts val="1400"/>
              <a:buChar char="○"/>
            </a:pPr>
            <a:r>
              <a:rPr b="1" lang="ko-KR">
                <a:solidFill>
                  <a:schemeClr val="dk1"/>
                </a:solidFill>
              </a:rPr>
              <a:t>중요한 부분</a:t>
            </a:r>
            <a:r>
              <a:rPr lang="ko-KR">
                <a:solidFill>
                  <a:schemeClr val="dk1"/>
                </a:solidFill>
              </a:rPr>
              <a:t>은 굵은 글씨로 기재했구요.</a:t>
            </a:r>
            <a:endParaRPr>
              <a:solidFill>
                <a:schemeClr val="dk1"/>
              </a:solidFill>
            </a:endParaRPr>
          </a:p>
          <a:p>
            <a:pPr indent="-317500" lvl="1" marL="914400" rtl="0" algn="l">
              <a:spcBef>
                <a:spcPts val="0"/>
              </a:spcBef>
              <a:spcAft>
                <a:spcPts val="0"/>
              </a:spcAft>
              <a:buClr>
                <a:schemeClr val="dk1"/>
              </a:buClr>
              <a:buSzPts val="1400"/>
              <a:buChar char="○"/>
            </a:pPr>
            <a:r>
              <a:rPr lang="ko-KR">
                <a:solidFill>
                  <a:schemeClr val="dk1"/>
                </a:solidFill>
              </a:rPr>
              <a:t>스스로</a:t>
            </a:r>
            <a:r>
              <a:rPr lang="ko-KR">
                <a:solidFill>
                  <a:schemeClr val="dk1"/>
                </a:solidFill>
              </a:rPr>
              <a:t> 찾아보면 좋은 자료들은 </a:t>
            </a:r>
            <a:r>
              <a:rPr b="1" lang="ko-KR" u="sng">
                <a:solidFill>
                  <a:schemeClr val="dk1"/>
                </a:solidFill>
              </a:rPr>
              <a:t>밑줄의 링크</a:t>
            </a:r>
            <a:r>
              <a:rPr lang="ko-KR">
                <a:solidFill>
                  <a:schemeClr val="dk1"/>
                </a:solidFill>
              </a:rPr>
              <a:t> 형태로 추가했어요.</a:t>
            </a:r>
            <a:endParaRPr>
              <a:solidFill>
                <a:schemeClr val="dk1"/>
              </a:solidFill>
            </a:endParaRPr>
          </a:p>
          <a:p>
            <a:pPr indent="-317500" lvl="1" marL="914400" rtl="0" algn="l">
              <a:spcBef>
                <a:spcPts val="0"/>
              </a:spcBef>
              <a:spcAft>
                <a:spcPts val="0"/>
              </a:spcAft>
              <a:buSzPts val="1400"/>
              <a:buChar char="○"/>
            </a:pPr>
            <a:r>
              <a:rPr lang="ko-KR"/>
              <a:t>강의 자체는 중요한 부분을 발췌하여 설명할게요.</a:t>
            </a:r>
            <a:endParaRPr/>
          </a:p>
          <a:p>
            <a:pPr indent="-317500" lvl="1" marL="914400" rtl="0" algn="l">
              <a:spcBef>
                <a:spcPts val="0"/>
              </a:spcBef>
              <a:spcAft>
                <a:spcPts val="0"/>
              </a:spcAft>
              <a:buSzPts val="1400"/>
              <a:buChar char="○"/>
            </a:pPr>
            <a:r>
              <a:rPr lang="ko-KR"/>
              <a:t>만약 보충 자료가 필요하시다면 </a:t>
            </a:r>
            <a:r>
              <a:rPr lang="ko-KR" u="sng">
                <a:solidFill>
                  <a:schemeClr val="hlink"/>
                </a:solidFill>
                <a:hlinkClick r:id="rId6"/>
              </a:rPr>
              <a:t>ROS 2 Documentation</a:t>
            </a:r>
            <a:r>
              <a:rPr lang="ko-KR"/>
              <a:t>을 추천드려요.</a:t>
            </a:r>
            <a:endParaRPr/>
          </a:p>
          <a:p>
            <a:pPr indent="0" lvl="0" marL="0" rtl="0" algn="l">
              <a:spcBef>
                <a:spcPts val="0"/>
              </a:spcBef>
              <a:spcAft>
                <a:spcPts val="0"/>
              </a:spcAft>
              <a:buNone/>
            </a:pPr>
            <a:r>
              <a:t/>
            </a:r>
            <a:endParaRPr sz="600"/>
          </a:p>
          <a:p>
            <a:pPr indent="-342900" lvl="0" marL="457200" rtl="0" algn="l">
              <a:spcBef>
                <a:spcPts val="0"/>
              </a:spcBef>
              <a:spcAft>
                <a:spcPts val="0"/>
              </a:spcAft>
              <a:buSzPts val="1800"/>
              <a:buChar char="●"/>
            </a:pPr>
            <a:r>
              <a:rPr lang="ko-KR"/>
              <a:t>추천 강의</a:t>
            </a:r>
            <a:endParaRPr/>
          </a:p>
          <a:p>
            <a:pPr indent="-317500" lvl="1" marL="914400" rtl="0" algn="l">
              <a:spcBef>
                <a:spcPts val="0"/>
              </a:spcBef>
              <a:spcAft>
                <a:spcPts val="0"/>
              </a:spcAft>
              <a:buSzPts val="1400"/>
              <a:buChar char="○"/>
            </a:pPr>
            <a:r>
              <a:rPr b="1" lang="ko-KR"/>
              <a:t>민형기</a:t>
            </a:r>
            <a:r>
              <a:rPr lang="ko-KR"/>
              <a:t>님의 </a:t>
            </a:r>
            <a:r>
              <a:rPr lang="ko-KR"/>
              <a:t>PinkLAB </a:t>
            </a:r>
            <a:r>
              <a:rPr b="1" lang="ko-KR" u="sng">
                <a:solidFill>
                  <a:schemeClr val="hlink"/>
                </a:solidFill>
                <a:hlinkClick r:id="rId7"/>
              </a:rPr>
              <a:t>R2R(Rush to ROS)</a:t>
            </a:r>
            <a:r>
              <a:rPr lang="ko-KR"/>
              <a:t> 강의</a:t>
            </a:r>
            <a:endParaRPr/>
          </a:p>
          <a:p>
            <a:pPr indent="-317500" lvl="1" marL="914400" rtl="0" algn="l">
              <a:spcBef>
                <a:spcPts val="0"/>
              </a:spcBef>
              <a:spcAft>
                <a:spcPts val="0"/>
              </a:spcAft>
              <a:buSzPts val="1400"/>
              <a:buChar char="○"/>
            </a:pPr>
            <a:r>
              <a:rPr b="1" lang="ko-KR"/>
              <a:t>김수영</a:t>
            </a:r>
            <a:r>
              <a:rPr lang="ko-KR"/>
              <a:t>님의 Road Balance </a:t>
            </a:r>
            <a:r>
              <a:rPr b="1" lang="ko-KR" u="sng">
                <a:solidFill>
                  <a:schemeClr val="hlink"/>
                </a:solidFill>
                <a:hlinkClick r:id="rId8"/>
              </a:rPr>
              <a:t>ROS 2 BASICS</a:t>
            </a:r>
            <a:r>
              <a:rPr lang="ko-KR"/>
              <a:t> 강의</a:t>
            </a:r>
            <a:endParaRPr/>
          </a:p>
        </p:txBody>
      </p:sp>
      <p:pic>
        <p:nvPicPr>
          <p:cNvPr id="85" name="Google Shape;85;p17"/>
          <p:cNvPicPr preferRelativeResize="0"/>
          <p:nvPr/>
        </p:nvPicPr>
        <p:blipFill>
          <a:blip r:embed="rId9">
            <a:alphaModFix/>
          </a:blip>
          <a:stretch>
            <a:fillRect/>
          </a:stretch>
        </p:blipFill>
        <p:spPr>
          <a:xfrm>
            <a:off x="6581175" y="1426550"/>
            <a:ext cx="2471325" cy="31155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12. Client library</a:t>
            </a:r>
            <a:endParaRPr/>
          </a:p>
        </p:txBody>
      </p:sp>
      <p:sp>
        <p:nvSpPr>
          <p:cNvPr id="452" name="Google Shape;452;p6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12. Client library</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기반의 프로그래밍을 작성한다는 것은 </a:t>
            </a:r>
            <a:r>
              <a:rPr lang="ko-KR" sz="1400" u="sng">
                <a:solidFill>
                  <a:schemeClr val="hlink"/>
                </a:solidFill>
                <a:hlinkClick r:id="rId3"/>
              </a:rPr>
              <a:t>ROS Middleware Interface</a:t>
            </a:r>
            <a:r>
              <a:rPr lang="ko-KR" sz="1400"/>
              <a:t>에서 유저 코드 영역(user land)을 다룬다는 것으로 그 밑에는 ROS 클라이언트 라이브러리 (ROS Client Library)이 있고, 이 클라이언트 라이브러리는 앞서 설명한 미들웨어(middleware interface)를 사용하고 있다는 것을 알고 있어야 한다. 여기서 유저는 개발 목적에 따라 C/C++, Python, Java, Node.js 등을 사용할 것이다. ROS 에서는 초창기 부터 이러한 멀티 프로그래밍 언어를 지원하고 있는데 ROS 1에서는 roscpp, rospy, roslisp 등 각 프로그래밍 언어에 대해 </a:t>
            </a:r>
            <a:r>
              <a:rPr lang="ko-KR" sz="1400" u="sng">
                <a:solidFill>
                  <a:schemeClr val="hlink"/>
                </a:solidFill>
                <a:hlinkClick r:id="rId4"/>
              </a:rPr>
              <a:t>클라이언트 라이브러리 (Client Library)</a:t>
            </a:r>
            <a:r>
              <a:rPr lang="ko-KR" sz="1400"/>
              <a:t>를 제공했다. 한편, ROS 2에서는 ROS 클라이언트 라이브러리를 </a:t>
            </a:r>
            <a:r>
              <a:rPr b="1" lang="ko-KR" sz="1400"/>
              <a:t>RCL(ROS Client Library)</a:t>
            </a:r>
            <a:r>
              <a:rPr lang="ko-KR" sz="1400"/>
              <a:t>이라는 이름으로 제공한다. 그리고 프로그래밍 언어별로 </a:t>
            </a:r>
            <a:r>
              <a:rPr b="1" lang="ko-KR" sz="1400" u="sng">
                <a:solidFill>
                  <a:schemeClr val="hlink"/>
                </a:solidFill>
                <a:hlinkClick r:id="rId5"/>
              </a:rPr>
              <a:t>rclcpp, rclc, rclpy, rcljava, rclobjc, rclada, rclgo, rclnodejs</a:t>
            </a:r>
            <a:r>
              <a:rPr lang="ko-KR" sz="1400"/>
              <a:t> 등으로 제공된다. 또한 ROS 2는 앞서 설명한바와 같이 C이면 C99, C++ 이라면 C++ 14/17, Python라면 Python 3 (3.5+) 등 최신 기술 사양에 대응하고 있다. 각 C++/Python ROS Client Library API는 </a:t>
            </a:r>
            <a:r>
              <a:rPr lang="ko-KR" sz="1400" u="sng">
                <a:solidFill>
                  <a:schemeClr val="hlink"/>
                </a:solidFill>
                <a:hlinkClick r:id="rId6"/>
              </a:rPr>
              <a:t>rclcpp</a:t>
            </a:r>
            <a:r>
              <a:rPr lang="ko-KR" sz="1400"/>
              <a:t>, </a:t>
            </a:r>
            <a:r>
              <a:rPr lang="ko-KR" sz="1400" u="sng">
                <a:solidFill>
                  <a:schemeClr val="hlink"/>
                </a:solidFill>
                <a:hlinkClick r:id="rId7"/>
              </a:rPr>
              <a:t>rclpy</a:t>
            </a:r>
            <a:r>
              <a:rPr lang="ko-KR" sz="1400"/>
              <a:t>을 미리 봐둔다면 도움일 될 것이다.</a:t>
            </a:r>
            <a:endParaRPr sz="10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13. Life cycle</a:t>
            </a:r>
            <a:endParaRPr/>
          </a:p>
        </p:txBody>
      </p:sp>
      <p:sp>
        <p:nvSpPr>
          <p:cNvPr id="459" name="Google Shape;459;p6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13. Life cycle</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로봇 개발에 있어서 로봇의 현재 상태를 파악하고 현재 상태에서 다른 상태로 변경되는 상태천이 제어는 수십년간 로봇공학에서도 주요 연구 주제로 다루었던 중요한 부분 중에 하나이다. 특히 태스크 수행 측면에서 현재의 상태 파악과 천이는 멀티 태스크 수행에서 빠질 수 없는 중요한 부분일 것이고 복수의 로봇 복수의 복합 태스크, 서비스 수행과 같은 상위 레벨의 프로그램일수록 더 중요하게 다루어지는 부분이다. ROS 1에서는 이러한 기능을 구현하기 위해서는 </a:t>
            </a:r>
            <a:r>
              <a:rPr lang="ko-KR" sz="1400" u="sng">
                <a:solidFill>
                  <a:schemeClr val="hlink"/>
                </a:solidFill>
                <a:hlinkClick r:id="rId3"/>
              </a:rPr>
              <a:t>SMACH</a:t>
            </a:r>
            <a:r>
              <a:rPr lang="ko-KR" sz="1400"/>
              <a:t>과 같은 상태 천이를 관리하는 독립적인 패키지를 사용했어야 했고 클라이언트 라이브러리에서는 상태 관리하는 부분이 없었기에 사용자가 임의로 클라이언트 라이브러리 부분까지 수정하여 사용했어야 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2에서는 이러한 니즈를 반영하여 패키지의 각 노드들의 현재 상태를 모니터링하고 상태를 제어 가능한 </a:t>
            </a:r>
            <a:r>
              <a:rPr b="1" lang="ko-KR" sz="1400" u="sng">
                <a:solidFill>
                  <a:schemeClr val="hlink"/>
                </a:solidFill>
                <a:hlinkClick r:id="rId4"/>
              </a:rPr>
              <a:t>lifecycle</a:t>
            </a:r>
            <a:r>
              <a:rPr lang="ko-KR" sz="1400"/>
              <a:t>을 클라이언트 라이브러리에 포함시켰으며 이를 통해 ROS 시스템 상태를 보다 효과적으로 제어 할 수 있게 되었다. 이를 이용하게 되면 기존 ROS 1에서는 할 수 없었던 노드의 상태를 모니터링하고 상태를 천이시키거나 노드를 상태에 따라 재시작하거나 교체할 수도 있게 된다.</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1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14. Multiple nodes</a:t>
            </a:r>
            <a:endParaRPr/>
          </a:p>
        </p:txBody>
      </p:sp>
      <p:sp>
        <p:nvSpPr>
          <p:cNvPr id="466" name="Google Shape;466;p6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14. Multiple nodes</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1의 초기에는 </a:t>
            </a:r>
            <a:r>
              <a:rPr b="1" lang="ko-KR" sz="1400"/>
              <a:t>하나의 프로세스에서 여러 노드를 실행</a:t>
            </a:r>
            <a:r>
              <a:rPr lang="ko-KR" sz="1400"/>
              <a:t> 할 수 없었다. 하지만 이러한 요구는 지속적으로 제기되었고 하나의 프로세스에서 여러 노드를 작성하기 위해 nodelet라는 새로운 기능이 ROS 1에 추가되었다. 이는 하드웨어 리소스가 제한적이거나 노드 간에 수 많은 메시지를 보내야 할 때 유용하게 사용되었다.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2에서 nodelet이 사용되지는 않고 RCL에 포함되어 있다. 이름은 </a:t>
            </a:r>
            <a:r>
              <a:rPr b="1" lang="ko-KR" sz="1400" u="sng">
                <a:solidFill>
                  <a:schemeClr val="hlink"/>
                </a:solidFill>
                <a:hlinkClick r:id="rId3"/>
              </a:rPr>
              <a:t>컴포넌트(components)</a:t>
            </a:r>
            <a:r>
              <a:rPr lang="ko-KR" sz="1400"/>
              <a:t>라고 부르며 ROS 2에서는 이 컴포넌트를 사용하여 동일한 실행 파일에서 복수의 노드를 수행할 수 있게 되었다. 이를 사용하게 되면 노드의 실행 파일 수준은 더 세분화 시킬 수 있으며 프로세스 내 통신 </a:t>
            </a:r>
            <a:r>
              <a:rPr b="1" lang="ko-KR" sz="1400" u="sng">
                <a:solidFill>
                  <a:schemeClr val="hlink"/>
                </a:solidFill>
                <a:hlinkClick r:id="rId4"/>
              </a:rPr>
              <a:t>IPC(intra-process communication)</a:t>
            </a:r>
            <a:r>
              <a:rPr lang="ko-KR" sz="1400"/>
              <a:t>기능을 이용하여 ROS 2의 통신 오버 헤드를 제거 할 수 있어서 더 효율적인 ROS 2 응용 프로그램을 작성 가능하다.</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15. Threading model</a:t>
            </a:r>
            <a:endParaRPr/>
          </a:p>
        </p:txBody>
      </p:sp>
      <p:sp>
        <p:nvSpPr>
          <p:cNvPr id="473" name="Google Shape;473;p6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15. Threading model</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1에서 개발자는 단일 스레드 실행 또는 다중 스레드 실행 중 하나만 선택할 수 있었다. ROS 2에서는 더 세분화 된 실행 모델(executor)을 C++과 Python에서 사용할 수 있으며 사용자가 정의한 실행기도 제공되는 RCL API를 이용하여 쉽게 구현할 수 있다. </a:t>
            </a:r>
            <a:r>
              <a:rPr b="1" lang="ko-KR" sz="1400"/>
              <a:t>Single Threaded Executor</a:t>
            </a:r>
            <a:r>
              <a:rPr lang="ko-KR" sz="1400"/>
              <a:t>, </a:t>
            </a:r>
            <a:r>
              <a:rPr b="1" lang="ko-KR" sz="1400"/>
              <a:t>Multi Threaded Executor</a:t>
            </a:r>
            <a:r>
              <a:rPr lang="ko-KR" sz="1400"/>
              <a:t>는 각 클라이언트 라이브러리마다 구현 방식이 다르기에 관련 설명은 </a:t>
            </a:r>
            <a:r>
              <a:rPr lang="ko-KR" sz="1400" u="sng">
                <a:solidFill>
                  <a:schemeClr val="hlink"/>
                </a:solidFill>
                <a:hlinkClick r:id="rId3"/>
              </a:rPr>
              <a:t>rclcpp executors</a:t>
            </a:r>
            <a:r>
              <a:rPr lang="ko-KR" sz="1400"/>
              <a:t>, </a:t>
            </a:r>
            <a:r>
              <a:rPr lang="ko-KR" sz="1400" u="sng">
                <a:solidFill>
                  <a:schemeClr val="hlink"/>
                </a:solidFill>
                <a:hlinkClick r:id="rId4"/>
              </a:rPr>
              <a:t>rc</a:t>
            </a:r>
            <a:r>
              <a:rPr lang="ko-KR" sz="1400" u="sng">
                <a:solidFill>
                  <a:schemeClr val="hlink"/>
                </a:solidFill>
                <a:hlinkClick r:id="rId5"/>
              </a:rPr>
              <a:t>lpy executors</a:t>
            </a:r>
            <a:r>
              <a:rPr lang="ko-KR" sz="1400"/>
              <a:t> 문서를 참고하도록 하자.</a:t>
            </a:r>
            <a:endParaRPr sz="1400"/>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16. Messages (topic, service, action)</a:t>
            </a:r>
            <a:endParaRPr/>
          </a:p>
        </p:txBody>
      </p:sp>
      <p:sp>
        <p:nvSpPr>
          <p:cNvPr id="480" name="Google Shape;480;p6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16. Messages (topic, service, action)</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2에서도 기존 ROS 1의 메시지(</a:t>
            </a:r>
            <a:r>
              <a:rPr lang="ko-KR" sz="1400" u="sng">
                <a:solidFill>
                  <a:schemeClr val="hlink"/>
                </a:solidFill>
                <a:hlinkClick r:id="rId3"/>
              </a:rPr>
              <a:t>Messages</a:t>
            </a:r>
            <a:r>
              <a:rPr lang="ko-KR" sz="1400"/>
              <a:t>)과 마찬가지로 단일 데이터 구조를 메시지라고 정의하며 정해진 또는 사용자가 정의한 메시지를 사용할 수 있으며, 각 패키지 이름과 마찬가지로 이름과 각 지정된 형식으로 메시지를 고유하게 식별할 수 있다. 사용처도 기존과 마찬가지로 Topic, Service, Action 등에서 사용하며 기존과 비슷한 형태(</a:t>
            </a:r>
            <a:r>
              <a:rPr lang="ko-KR" sz="1400" u="sng">
                <a:solidFill>
                  <a:schemeClr val="hlink"/>
                </a:solidFill>
                <a:hlinkClick r:id="rId4"/>
              </a:rPr>
              <a:t>Interface definition</a:t>
            </a:r>
            <a:r>
              <a:rPr lang="ko-KR" sz="1400"/>
              <a:t>, </a:t>
            </a:r>
            <a:r>
              <a:rPr lang="ko-KR" sz="1400" u="sng">
                <a:solidFill>
                  <a:schemeClr val="hlink"/>
                </a:solidFill>
                <a:hlinkClick r:id="rId5"/>
              </a:rPr>
              <a:t>interface file</a:t>
            </a:r>
            <a:r>
              <a:rPr lang="ko-KR" sz="1400"/>
              <a:t>)로 사용 가능하다.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여기에 ROS 2에서는 OMG(Object Management Group)에서 정의된 </a:t>
            </a:r>
            <a:r>
              <a:rPr lang="ko-KR" sz="1400" u="sng">
                <a:solidFill>
                  <a:schemeClr val="hlink"/>
                </a:solidFill>
                <a:hlinkClick r:id="rId6"/>
              </a:rPr>
              <a:t>IDL(Interface Description Language)</a:t>
            </a:r>
            <a:r>
              <a:rPr lang="ko-KR" sz="1400"/>
              <a:t>을 사용하여 메시지 정의 및 직렬화를 더 쉽게, 더 포괄적으로 다룰 수 있게 되었다. IDL을 이용하게 되면 기존 ROS 메시지 컨셉과 마찬가지로 다양한 프로그래밍 언어로 작성된 메시지를 사용할 수 있다. 이전에 CORBA (일명, 코바)를 써본 사람들은 IDL이 친숙할 것이다. ROS 2에서는 기존 </a:t>
            </a:r>
            <a:r>
              <a:rPr b="1" lang="ko-KR" sz="1400"/>
              <a:t>msg</a:t>
            </a:r>
            <a:r>
              <a:rPr lang="ko-KR" sz="1400"/>
              <a:t>, </a:t>
            </a:r>
            <a:r>
              <a:rPr b="1" lang="ko-KR" sz="1400"/>
              <a:t>srv</a:t>
            </a:r>
            <a:r>
              <a:rPr lang="ko-KR" sz="1400"/>
              <a:t>, </a:t>
            </a:r>
            <a:r>
              <a:rPr b="1" lang="ko-KR" sz="1400"/>
              <a:t>action</a:t>
            </a:r>
            <a:r>
              <a:rPr lang="ko-KR" sz="1400"/>
              <a:t> 파일 이외에도 </a:t>
            </a:r>
            <a:r>
              <a:rPr b="1" lang="ko-KR" sz="1400"/>
              <a:t>IDL</a:t>
            </a:r>
            <a:r>
              <a:rPr lang="ko-KR" sz="1400"/>
              <a:t>을 지원한다. 그리고 ROS 2가 DDS를 채용하게 되면서 기존 메시지들과 DDS 규칙을 맞추는 작업이 진행되었다. ROS 인터페이스 유형과 DDS IDL 유형 간의 맵핑은 </a:t>
            </a:r>
            <a:r>
              <a:rPr lang="ko-KR" sz="1400" u="sng">
                <a:solidFill>
                  <a:schemeClr val="hlink"/>
                </a:solidFill>
                <a:hlinkClick r:id="rId7"/>
              </a:rPr>
              <a:t>Mapping between ROS interface types and DDS IDL types </a:t>
            </a:r>
            <a:r>
              <a:rPr lang="ko-KR" sz="1400"/>
              <a:t>자료를 참고하면 좋을 듯 싶으며 전체적으로 다듬어진 정리표는 </a:t>
            </a:r>
            <a:r>
              <a:rPr lang="ko-KR" sz="1400" u="sng">
                <a:solidFill>
                  <a:schemeClr val="hlink"/>
                </a:solidFill>
                <a:hlinkClick r:id="rId8"/>
              </a:rPr>
              <a:t>Interfaces</a:t>
            </a:r>
            <a:r>
              <a:rPr lang="ko-KR" sz="1400"/>
              <a:t> 글을 참고하도록 하자.</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solidFill>
                  <a:schemeClr val="dk1"/>
                </a:solidFill>
              </a:rPr>
              <a:t>그리고, ROS 2에서는 DDS를 사용하면서 메시지를 이용한 Topic, Service, Action 등의 컨셉은 변하지 않으나 사용 방법은 상당히 많이 바뀌었다. 이 부분에 대한 설명은 이어지는 강좌를 통해 예제와 함께 하나 하나 알아가보자.</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17. Command Line Interface</a:t>
            </a:r>
            <a:endParaRPr/>
          </a:p>
        </p:txBody>
      </p:sp>
      <p:sp>
        <p:nvSpPr>
          <p:cNvPr id="487" name="Google Shape;487;p6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17. Command Line Interface</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대부분의 CLI 타입의 명령어 사용법은 기존 ROS 1과 매우 비슷해서 약간의 이름 변경과 일부 옵션 사용법만 익힌다면 사용시 큰 차이는 없다. 자주 사용되는 명령어를 예를 들어 보자면 아래와 같은 차이 정도이다. ROS 1 명령어에 비해 명령어가 약간 길어진듯 보이긴 하지만 자주 쓰는 명령어는 "alias rt='ros2 topic list'"와 같이 설정하여 사용하면 되기에 큰 무리는 없다. 더욱이 ROS 2의 CLI 형태의 명령어는 ROS 2 TSC 멤버이자 Ubuntu 개발 업체인 Canonical이 담당하고 있어서 더욱 믿음이 간다. 자세한 설명은 </a:t>
            </a:r>
            <a:r>
              <a:rPr lang="ko-KR" sz="1400" u="sng">
                <a:solidFill>
                  <a:schemeClr val="hlink"/>
                </a:solidFill>
                <a:hlinkClick r:id="rId3"/>
              </a:rPr>
              <a:t>ROS 2 Command Line Interface</a:t>
            </a:r>
            <a:r>
              <a:rPr lang="ko-KR" sz="1400"/>
              <a:t> 를 참고하기 바라며 실습을 해보고 싶다면 </a:t>
            </a:r>
            <a:r>
              <a:rPr lang="ko-KR" sz="1400" u="sng">
                <a:solidFill>
                  <a:schemeClr val="hlink"/>
                </a:solidFill>
                <a:hlinkClick r:id="rId4"/>
              </a:rPr>
              <a:t>발표 자료</a:t>
            </a:r>
            <a:r>
              <a:rPr lang="ko-KR" sz="1400"/>
              <a:t>를 참고하면 좋다.</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Char char="●"/>
            </a:pPr>
            <a:r>
              <a:rPr lang="ko-KR" sz="1400"/>
              <a:t>ROS 1: 'rostopic list'</a:t>
            </a:r>
            <a:endParaRPr sz="1400"/>
          </a:p>
          <a:p>
            <a:pPr indent="-317500" lvl="0" marL="457200" rtl="0" algn="l">
              <a:spcBef>
                <a:spcPts val="0"/>
              </a:spcBef>
              <a:spcAft>
                <a:spcPts val="0"/>
              </a:spcAft>
              <a:buSzPts val="1400"/>
              <a:buChar char="●"/>
            </a:pPr>
            <a:r>
              <a:rPr lang="ko-KR" sz="1400"/>
              <a:t>ROS 2: 'ros2 topic list'</a:t>
            </a:r>
            <a:endParaRPr sz="1400"/>
          </a:p>
          <a:p>
            <a:pPr indent="0" lvl="0" marL="0" rtl="0" algn="l">
              <a:spcBef>
                <a:spcPts val="0"/>
              </a:spcBef>
              <a:spcAft>
                <a:spcPts val="0"/>
              </a:spcAft>
              <a:buNone/>
            </a:pPr>
            <a:br>
              <a:rPr lang="ko-KR" sz="1400"/>
            </a:br>
            <a:endParaRPr sz="1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18. roslaunch</a:t>
            </a:r>
            <a:endParaRPr/>
          </a:p>
        </p:txBody>
      </p:sp>
      <p:sp>
        <p:nvSpPr>
          <p:cNvPr id="494" name="Google Shape;494;p6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18. roslaunch</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ROS의 실행 시스템은 대표적으로 `run`과 `launch`가 있는데 `run`은 단일 프로그램 실행, `launch`는 사용자 지정 프로그램 실행을 수행한다. 사용면에서는 `run`에 비해 다양한 설정을 할 수 있는 `launch` 사용이 월등히 사용 빈도가 높다. `launch`는 사용자가 실행하고자하는 프로그램의 각종 설정을 기술하고 기술된 설정에 맞추어 각종 프로그램을 실행하도록 도와준다. 사용자가 지정하는 설정에는 실행할 프로그램, 실행할 위치, 전달할 인수 등 시스템 전체의 구성 요소를 쉽게 재사용 할 수 있도록 하고있다. 그 목적과 컨셉은 ROS 2에서도 크게 다르지 않다.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launch의 </a:t>
            </a:r>
            <a:r>
              <a:rPr lang="ko-KR" sz="1400" u="sng">
                <a:solidFill>
                  <a:schemeClr val="hlink"/>
                </a:solidFill>
                <a:hlinkClick r:id="rId3"/>
              </a:rPr>
              <a:t>ROS 1과 ROS 2의 차이점</a:t>
            </a:r>
            <a:r>
              <a:rPr lang="ko-KR" sz="1400"/>
              <a:t>을 살펴보면 다양한 파일 사용이다. ROS 1에서는 `roslaunch` 파일이 특정 `XML` 형식을 사용해었다. 이 형식을 이용해도 다양한 설정을 추가하여 프로그램을 실행 시킬 수 있어서 매우 편했는데, ROS 2에서는 `</a:t>
            </a:r>
            <a:r>
              <a:rPr lang="ko-KR" sz="1400" u="sng">
                <a:solidFill>
                  <a:schemeClr val="hlink"/>
                </a:solidFill>
                <a:hlinkClick r:id="rId4"/>
              </a:rPr>
              <a:t>XML</a:t>
            </a:r>
            <a:r>
              <a:rPr lang="ko-KR" sz="1400"/>
              <a:t>`, `</a:t>
            </a:r>
            <a:r>
              <a:rPr lang="ko-KR" sz="1400" u="sng">
                <a:solidFill>
                  <a:schemeClr val="hlink"/>
                </a:solidFill>
                <a:hlinkClick r:id="rId5"/>
              </a:rPr>
              <a:t>YAML</a:t>
            </a:r>
            <a:r>
              <a:rPr lang="ko-KR" sz="1400"/>
              <a:t>` 형식 이외에도 </a:t>
            </a:r>
            <a:r>
              <a:rPr b="1" lang="ko-KR" sz="1400"/>
              <a:t>`Python`이 새롭게 채용되어 조건문 및 Python 모듈을 추가로 사용하여 보다 복잡한 논리와 기능을 사용할 수 있게 되었다.</a:t>
            </a:r>
            <a:r>
              <a:rPr lang="ko-KR" sz="1400"/>
              <a:t> 어떤 방식으로 사용하는지에 대한 추가 설명은 </a:t>
            </a:r>
            <a:r>
              <a:rPr lang="ko-KR" sz="1400" u="sng">
                <a:solidFill>
                  <a:schemeClr val="hlink"/>
                </a:solidFill>
                <a:hlinkClick r:id="rId6"/>
              </a:rPr>
              <a:t>튜토리얼</a:t>
            </a:r>
            <a:endParaRPr sz="1400"/>
          </a:p>
          <a:p>
            <a:pPr indent="0" lvl="0" marL="0" rtl="0" algn="l">
              <a:spcBef>
                <a:spcPts val="0"/>
              </a:spcBef>
              <a:spcAft>
                <a:spcPts val="0"/>
              </a:spcAft>
              <a:buClr>
                <a:schemeClr val="dk1"/>
              </a:buClr>
              <a:buSzPts val="1100"/>
              <a:buFont typeface="Arial"/>
              <a:buNone/>
            </a:pPr>
            <a:r>
              <a:rPr lang="ko-KR" sz="1400"/>
              <a:t>을 참고하도록 하자.</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4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19. Graph API</a:t>
            </a:r>
            <a:endParaRPr/>
          </a:p>
        </p:txBody>
      </p:sp>
      <p:sp>
        <p:nvSpPr>
          <p:cNvPr id="501" name="Google Shape;501;p6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19. Graph API</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ROS는 메타패키지, 패키지, 노드 그리고 노드간의 데이터 교환을 위한 토픽 등으로 구성되어 있다. 이 때의 </a:t>
            </a:r>
            <a:r>
              <a:rPr b="1" lang="ko-KR" sz="1400"/>
              <a:t>각 노드와 토픽, 메시지 등이 고유의 이름을 가지고 있고, 매핑이 이루어져 각 노드와 노드간의 토픽, 메시지의 관계를 그래프화 시킬 수 있도록 되어있다.</a:t>
            </a:r>
            <a:r>
              <a:rPr lang="ko-KR" sz="1400"/>
              <a:t> 이러한 그래프 구조를 시각화하는 툴인 rqt_graph를 제공하고 있어서 현재 네트워크 상의 각 구성요소의 연결성을 시각적으로 확인할 수 있다.</a:t>
            </a:r>
            <a:endParaRPr sz="1000"/>
          </a:p>
          <a:p>
            <a:pPr indent="0" lvl="0" marL="0" rtl="0" algn="l">
              <a:spcBef>
                <a:spcPts val="0"/>
              </a:spcBef>
              <a:spcAft>
                <a:spcPts val="0"/>
              </a:spcAft>
              <a:buNone/>
            </a:pPr>
            <a:r>
              <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20. Embedded Systems</a:t>
            </a:r>
            <a:endParaRPr/>
          </a:p>
        </p:txBody>
      </p:sp>
      <p:sp>
        <p:nvSpPr>
          <p:cNvPr id="508" name="Google Shape;508;p7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20. Embedded Systems</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로봇 개발에 있어서 실시간성을 담보 받으며 모터 및 센싱을 제어하는 부분은 매우 중요하게 다루어져 왔다. 이 강좌 초반에서 언급했듯이 ROS 커뮤니티에서도 이를 위해 ROS 2에서는 선별된 하드웨어 사용, 리얼타임 운영체제 사용, DDS의 RTPS(Real-time Publish-Subscribe Protocol)와 같은 통신 프로토콜을 사용, 매우 잘 짜여진 리얼타임 코드 사용을 전제로 실시간성을 지원하고 있다. 하지만 실시간성이라는 것은 상위 소프트웨어에서 다루기에는 제약이 많다. 오히려 Embedded Systems 안에서 해결하는게 더 적합하다고 보고 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이에 ROS 2 개발 초기부터 Embedded Systems에 대한 관심이 높았는데 초기 개발 컨셉은 ROS의 창시자인 Morgan Quigley가 ROSCon2015에서 `ROS 2 on “small” embedded systems`이라는 이름으로 </a:t>
            </a:r>
            <a:r>
              <a:rPr lang="ko-KR" sz="1400" u="sng">
                <a:solidFill>
                  <a:schemeClr val="hlink"/>
                </a:solidFill>
                <a:hlinkClick r:id="rId3"/>
              </a:rPr>
              <a:t>발표한 자료</a:t>
            </a:r>
            <a:r>
              <a:rPr lang="ko-KR" sz="1400"/>
              <a:t> 및 </a:t>
            </a:r>
            <a:r>
              <a:rPr lang="ko-KR" sz="1400" u="sng">
                <a:solidFill>
                  <a:schemeClr val="hlink"/>
                </a:solidFill>
                <a:hlinkClick r:id="rId4"/>
              </a:rPr>
              <a:t>영상</a:t>
            </a:r>
            <a:r>
              <a:rPr lang="ko-KR" sz="1400"/>
              <a:t>를 보면 도움이 될 것이다. ROS 1에서도 Embedded Systems을 지원하지 않는 것은 아니였다. 단, 매우 기초적인 수단이라고 볼 수 있는 임베디드 보드와 메시지를 주고 받을 때 시리얼(</a:t>
            </a:r>
            <a:r>
              <a:rPr lang="ko-KR" sz="1400" u="sng">
                <a:solidFill>
                  <a:schemeClr val="hlink"/>
                </a:solidFill>
                <a:hlinkClick r:id="rId5"/>
              </a:rPr>
              <a:t>rosserial</a:t>
            </a:r>
            <a:r>
              <a:rPr lang="ko-KR" sz="1400"/>
              <a:t>)로 통하여 통신하였다. </a:t>
            </a:r>
            <a:r>
              <a:rPr b="1" lang="ko-KR" sz="1400"/>
              <a:t>ROS 2에서는 한발 더 나아가 기존 시리얼 통신, 블루투스 및 와이파이 통신을 지원하거나 RTOS (Real-Time Operating System)를 사용하고 기존 DDS 대신 eXtremely Resource Constrained Environments (DDS-XRCE)를 사용 하는 등 임베디드 보드에서 직접 ROS 프로그래밍을 하여 하드웨어 펌웨어로 구현된 노드를 실행할 수도 있다.</a:t>
            </a:r>
            <a:r>
              <a:rPr lang="ko-KR" sz="1400"/>
              <a:t> 이 방법론에는 여러 가지가 있을 수 있는데 현재 ARM 사를 포함한 다양한 MCU 제조 업체에서 이를 지원하기 위하여 다양한 방법론을 내놓고 있는 상태이고, eProsima, BOSCH, ROBOTIS, FIWARE, Amazon, Renesas 등에서 다음 참고 자료와 같이 다양한 임베디드 지원 방법에 대해 개발, 공개하고 있다. </a:t>
            </a:r>
            <a:endParaRPr sz="1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2의 20가지 특징 20. Embedded Systems</a:t>
            </a:r>
            <a:endParaRPr/>
          </a:p>
        </p:txBody>
      </p:sp>
      <p:sp>
        <p:nvSpPr>
          <p:cNvPr id="515" name="Google Shape;515;p7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20. Embedded Systems</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solidFill>
                  <a:schemeClr val="dk1"/>
                </a:solidFill>
              </a:rPr>
              <a:t>임베디드 환경에서 DDS 및 ROS 메시지 통신 등에 관심 있는 사람은 아래 참고 자료를 참고하도록 하자.</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SzPts val="1400"/>
              <a:buChar char="●"/>
            </a:pPr>
            <a:r>
              <a:rPr lang="ko-KR" sz="1400"/>
              <a:t>ROS 1: rosserial, mROS</a:t>
            </a:r>
            <a:endParaRPr sz="1400"/>
          </a:p>
          <a:p>
            <a:pPr indent="-317500" lvl="0" marL="457200" rtl="0" algn="l">
              <a:spcBef>
                <a:spcPts val="0"/>
              </a:spcBef>
              <a:spcAft>
                <a:spcPts val="0"/>
              </a:spcAft>
              <a:buSzPts val="1400"/>
              <a:buChar char="●"/>
            </a:pPr>
            <a:r>
              <a:rPr lang="ko-KR" sz="1400"/>
              <a:t>ROS 2: micro-ROS, XEL Network, ros2arduino, Renesas, DDS-XRCE(Micro-XRCE-DDS), AWS ARCLM</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000"/>
              <a:t>[참고 자료]</a:t>
            </a:r>
            <a:endParaRPr sz="1000"/>
          </a:p>
          <a:p>
            <a:pPr indent="-292100" lvl="0" marL="457200" rtl="0" algn="l">
              <a:spcBef>
                <a:spcPts val="0"/>
              </a:spcBef>
              <a:spcAft>
                <a:spcPts val="0"/>
              </a:spcAft>
              <a:buSzPts val="1000"/>
              <a:buChar char="●"/>
            </a:pPr>
            <a:r>
              <a:rPr lang="ko-KR" sz="1000" u="sng">
                <a:solidFill>
                  <a:schemeClr val="hlink"/>
                </a:solidFill>
                <a:hlinkClick r:id="rId3"/>
              </a:rPr>
              <a:t>https://micro-ros.github.io/</a:t>
            </a:r>
            <a:endParaRPr sz="1000"/>
          </a:p>
          <a:p>
            <a:pPr indent="-292100" lvl="0" marL="457200" rtl="0" algn="l">
              <a:spcBef>
                <a:spcPts val="0"/>
              </a:spcBef>
              <a:spcAft>
                <a:spcPts val="0"/>
              </a:spcAft>
              <a:buSzPts val="1000"/>
              <a:buChar char="●"/>
            </a:pPr>
            <a:r>
              <a:rPr lang="ko-KR" sz="1000" u="sng">
                <a:solidFill>
                  <a:schemeClr val="hlink"/>
                </a:solidFill>
                <a:hlinkClick r:id="rId4"/>
              </a:rPr>
              <a:t>http://xelnetwork.robotis.com/</a:t>
            </a:r>
            <a:endParaRPr sz="1000"/>
          </a:p>
          <a:p>
            <a:pPr indent="-292100" lvl="0" marL="457200" rtl="0" algn="l">
              <a:spcBef>
                <a:spcPts val="0"/>
              </a:spcBef>
              <a:spcAft>
                <a:spcPts val="0"/>
              </a:spcAft>
              <a:buSzPts val="1000"/>
              <a:buChar char="●"/>
            </a:pPr>
            <a:r>
              <a:rPr lang="ko-KR" sz="1000" u="sng">
                <a:solidFill>
                  <a:schemeClr val="hlink"/>
                </a:solidFill>
                <a:hlinkClick r:id="rId5"/>
              </a:rPr>
              <a:t>https://github.com/ROBOTIS-GIT/ros2arduino</a:t>
            </a:r>
            <a:endParaRPr sz="1000"/>
          </a:p>
          <a:p>
            <a:pPr indent="-292100" lvl="0" marL="457200" rtl="0" algn="l">
              <a:spcBef>
                <a:spcPts val="0"/>
              </a:spcBef>
              <a:spcAft>
                <a:spcPts val="0"/>
              </a:spcAft>
              <a:buSzPts val="1000"/>
              <a:buChar char="●"/>
            </a:pPr>
            <a:r>
              <a:rPr lang="ko-KR" sz="1000" u="sng">
                <a:solidFill>
                  <a:schemeClr val="hlink"/>
                </a:solidFill>
                <a:hlinkClick r:id="rId6"/>
              </a:rPr>
              <a:t>https://www.renesas.com/us/en/solutions/key-technology/robot/robot-operating-system.html</a:t>
            </a:r>
            <a:endParaRPr sz="1000"/>
          </a:p>
          <a:p>
            <a:pPr indent="-292100" lvl="0" marL="457200" rtl="0" algn="l">
              <a:spcBef>
                <a:spcPts val="0"/>
              </a:spcBef>
              <a:spcAft>
                <a:spcPts val="0"/>
              </a:spcAft>
              <a:buSzPts val="1000"/>
              <a:buChar char="●"/>
            </a:pPr>
            <a:r>
              <a:rPr lang="ko-KR" sz="1000" u="sng">
                <a:solidFill>
                  <a:schemeClr val="hlink"/>
                </a:solidFill>
                <a:hlinkClick r:id="rId7"/>
              </a:rPr>
              <a:t>https://micro-xrce-dds.docs.eprosima.com/en/latest/</a:t>
            </a:r>
            <a:endParaRPr sz="1000"/>
          </a:p>
          <a:p>
            <a:pPr indent="0" lvl="0" marL="0" rtl="0" algn="l">
              <a:spcBef>
                <a:spcPts val="0"/>
              </a:spcBef>
              <a:spcAft>
                <a:spcPts val="0"/>
              </a:spcAft>
              <a:buClr>
                <a:schemeClr val="dk1"/>
              </a:buClr>
              <a:buSzPts val="1100"/>
              <a:buFont typeface="Arial"/>
              <a:buNone/>
            </a:pPr>
            <a:r>
              <a:t/>
            </a:r>
            <a:endParaRPr sz="1000"/>
          </a:p>
          <a:p>
            <a:pPr indent="0" lvl="0" marL="0" rtl="0" algn="l">
              <a:spcBef>
                <a:spcPts val="0"/>
              </a:spcBef>
              <a:spcAft>
                <a:spcPts val="0"/>
              </a:spcAft>
              <a:buNone/>
            </a:pPr>
            <a:r>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강의 자료 라이선스 및 업데이트 </a:t>
            </a:r>
            <a:endParaRPr/>
          </a:p>
        </p:txBody>
      </p:sp>
      <p:sp>
        <p:nvSpPr>
          <p:cNvPr id="92" name="Google Shape;92;p1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317500" lvl="0" marL="457200" rtl="0" algn="l">
              <a:spcBef>
                <a:spcPts val="0"/>
              </a:spcBef>
              <a:spcAft>
                <a:spcPts val="0"/>
              </a:spcAft>
              <a:buSzPts val="1400"/>
              <a:buChar char="●"/>
            </a:pPr>
            <a:r>
              <a:rPr lang="ko-KR" sz="1400"/>
              <a:t>본 강의 자료에 포함된 </a:t>
            </a:r>
            <a:r>
              <a:rPr b="1" lang="ko-KR" sz="1400"/>
              <a:t>일부 이미지 및 문서의 경우 해당 원본 컨텐츠의 개별 </a:t>
            </a:r>
            <a:r>
              <a:rPr b="1" lang="ko-KR" sz="1400"/>
              <a:t>라이선스</a:t>
            </a:r>
            <a:r>
              <a:rPr lang="ko-KR" sz="1400"/>
              <a:t>를</a:t>
            </a:r>
            <a:r>
              <a:rPr lang="ko-KR" sz="1400"/>
              <a:t> 따르며 이를 각 장에 표시하고 있습니다. </a:t>
            </a:r>
            <a:r>
              <a:rPr b="1" lang="ko-KR" sz="1400"/>
              <a:t>그 이외의 직접 작성한 모든 컨텐츠는 </a:t>
            </a:r>
            <a:r>
              <a:rPr b="1" lang="ko-KR" sz="1400" u="sng">
                <a:solidFill>
                  <a:schemeClr val="hlink"/>
                </a:solidFill>
                <a:hlinkClick r:id="rId3"/>
              </a:rPr>
              <a:t>CC BY-NC 4.0 라이선스</a:t>
            </a:r>
            <a:r>
              <a:rPr lang="ko-KR" sz="1400"/>
              <a:t>를 따릅니다. 이는 본 자료를 </a:t>
            </a:r>
            <a:r>
              <a:rPr b="1" lang="ko-KR" sz="1400"/>
              <a:t>비영리목적</a:t>
            </a:r>
            <a:r>
              <a:rPr lang="ko-KR" sz="1400"/>
              <a:t>으로 사용해야하며 </a:t>
            </a:r>
            <a:r>
              <a:rPr b="1" lang="ko-KR" sz="1400"/>
              <a:t>저작자 표시</a:t>
            </a:r>
            <a:r>
              <a:rPr lang="ko-KR" sz="1400"/>
              <a:t>를 반드시 해주어야 한다는 것을 의미합니다. </a:t>
            </a:r>
            <a:r>
              <a:rPr b="1" lang="ko-KR" sz="1400"/>
              <a:t>즉, 적절한 출처와 해당 라이센스 링크를 표시하고, 변경이 있는 경우 공지해야 합니다.</a:t>
            </a:r>
            <a:endParaRPr b="1" sz="1400"/>
          </a:p>
          <a:p>
            <a:pPr indent="0" lvl="0" marL="457200" rtl="0" algn="l">
              <a:spcBef>
                <a:spcPts val="0"/>
              </a:spcBef>
              <a:spcAft>
                <a:spcPts val="0"/>
              </a:spcAft>
              <a:buNone/>
            </a:pPr>
            <a:r>
              <a:t/>
            </a:r>
            <a:endParaRPr sz="1000"/>
          </a:p>
          <a:p>
            <a:pPr indent="-317500" lvl="0" marL="457200" rtl="0" algn="l">
              <a:spcBef>
                <a:spcPts val="0"/>
              </a:spcBef>
              <a:spcAft>
                <a:spcPts val="0"/>
              </a:spcAft>
              <a:buSzPts val="1400"/>
              <a:buChar char="●"/>
            </a:pPr>
            <a:r>
              <a:rPr lang="ko-KR" sz="1400"/>
              <a:t>본 강의 자료는 </a:t>
            </a:r>
            <a:r>
              <a:rPr b="1" lang="ko-KR" sz="1400"/>
              <a:t>ROS 2 보급과 오픈소스 커뮤니티 활성화를 위하여</a:t>
            </a:r>
            <a:r>
              <a:rPr lang="ko-KR" sz="1400"/>
              <a:t> 수업, 세미나, 강연, 강의 등의 </a:t>
            </a:r>
            <a:r>
              <a:rPr b="1" lang="ko-KR" sz="1400"/>
              <a:t>비영리목적</a:t>
            </a:r>
            <a:r>
              <a:rPr lang="ko-KR" sz="1400"/>
              <a:t>으로 사용할 경우 </a:t>
            </a:r>
            <a:r>
              <a:rPr b="1" lang="ko-KR" sz="1400"/>
              <a:t>수정 권한을 포함한 원본 강의 자료를 제공</a:t>
            </a:r>
            <a:r>
              <a:rPr lang="ko-KR" sz="1400"/>
              <a:t>해 드릴 수 있습니다. 또한 특수한 목적일 경우, 저작자와 </a:t>
            </a:r>
            <a:r>
              <a:rPr lang="ko-KR" sz="1400"/>
              <a:t>협의하여</a:t>
            </a:r>
            <a:r>
              <a:rPr lang="ko-KR" sz="1400"/>
              <a:t> 저작자 표시를 하지 않아도 됩니다. 이를 원할 경우에는 하기의 연락처 중 편하신 방법으로 연락을 주세요.</a:t>
            </a:r>
            <a:endParaRPr sz="1400"/>
          </a:p>
          <a:p>
            <a:pPr indent="0" lvl="0" marL="0" rtl="0" algn="l">
              <a:spcBef>
                <a:spcPts val="0"/>
              </a:spcBef>
              <a:spcAft>
                <a:spcPts val="0"/>
              </a:spcAft>
              <a:buNone/>
            </a:pPr>
            <a:r>
              <a:t/>
            </a:r>
            <a:endParaRPr sz="1000"/>
          </a:p>
          <a:p>
            <a:pPr indent="-317500" lvl="0" marL="457200" rtl="0" algn="l">
              <a:spcBef>
                <a:spcPts val="0"/>
              </a:spcBef>
              <a:spcAft>
                <a:spcPts val="0"/>
              </a:spcAft>
              <a:buSzPts val="1400"/>
              <a:buChar char="●"/>
            </a:pPr>
            <a:r>
              <a:rPr lang="ko-KR" sz="1400"/>
              <a:t>본 강의 자료는 </a:t>
            </a:r>
            <a:r>
              <a:rPr b="1" lang="ko-KR" sz="1400"/>
              <a:t>안내 없이 수시로 업데이트</a:t>
            </a:r>
            <a:r>
              <a:rPr lang="ko-KR" sz="1400"/>
              <a:t> 될 수 있습니다. 본 강의 자료를 받아 둔지 오래 되었다면 새롭게 받아 사용하기를 추천합니다. 항상 최신의 정보와 좀 더 개선된 자료를 공유할 수 있도록 노력하겠습니다. 본 강의 자료에 </a:t>
            </a:r>
            <a:r>
              <a:rPr b="1" lang="ko-KR" sz="1400"/>
              <a:t>오타나 잘못된 설명 및 명령어</a:t>
            </a:r>
            <a:r>
              <a:rPr lang="ko-KR" sz="1400"/>
              <a:t> 등이 있다면 </a:t>
            </a:r>
            <a:r>
              <a:rPr b="1" lang="ko-KR" sz="1400"/>
              <a:t>문서 코멘트 추가를 통해 알려주시거나</a:t>
            </a:r>
            <a:r>
              <a:rPr lang="ko-KR" sz="1400"/>
              <a:t>, </a:t>
            </a:r>
            <a:r>
              <a:rPr b="1" lang="ko-KR" sz="1400"/>
              <a:t>아래 연락처로 연락주세요.</a:t>
            </a:r>
            <a:r>
              <a:rPr lang="ko-KR" sz="1400"/>
              <a:t> 메일도 좋고, DM도 좋습니다. 여러분의 피드백은 좀 더 좋은 자료 공유하는데에 큰 도움이 됩니다. 감사합니다.</a:t>
            </a:r>
            <a:endParaRPr sz="1400"/>
          </a:p>
          <a:p>
            <a:pPr indent="0" lvl="0" marL="457200" rtl="0" algn="l">
              <a:spcBef>
                <a:spcPts val="0"/>
              </a:spcBef>
              <a:spcAft>
                <a:spcPts val="0"/>
              </a:spcAft>
              <a:buNone/>
            </a:pPr>
            <a:r>
              <a:t/>
            </a:r>
            <a:endParaRPr sz="1000"/>
          </a:p>
          <a:p>
            <a:pPr indent="-317500" lvl="0" marL="457200" rtl="0" algn="l">
              <a:spcBef>
                <a:spcPts val="0"/>
              </a:spcBef>
              <a:spcAft>
                <a:spcPts val="0"/>
              </a:spcAft>
              <a:buSzPts val="1400"/>
              <a:buChar char="●"/>
            </a:pPr>
            <a:r>
              <a:rPr b="1" lang="ko-KR" sz="1400"/>
              <a:t>연락처</a:t>
            </a:r>
            <a:endParaRPr b="1" sz="1400"/>
          </a:p>
          <a:p>
            <a:pPr indent="-317500" lvl="1" marL="914400" rtl="0" algn="l">
              <a:spcBef>
                <a:spcPts val="0"/>
              </a:spcBef>
              <a:spcAft>
                <a:spcPts val="0"/>
              </a:spcAft>
              <a:buSzPts val="1400"/>
              <a:buChar char="○"/>
            </a:pPr>
            <a:r>
              <a:rPr lang="ko-KR" sz="1400" u="sng">
                <a:solidFill>
                  <a:schemeClr val="hlink"/>
                </a:solidFill>
                <a:hlinkClick r:id="rId4"/>
              </a:rPr>
              <a:t>pyo@robotis.com</a:t>
            </a:r>
            <a:endParaRPr sz="1400"/>
          </a:p>
          <a:p>
            <a:pPr indent="-317500" lvl="1" marL="914400" rtl="0" algn="l">
              <a:spcBef>
                <a:spcPts val="0"/>
              </a:spcBef>
              <a:spcAft>
                <a:spcPts val="0"/>
              </a:spcAft>
              <a:buSzPts val="1400"/>
              <a:buChar char="○"/>
            </a:pPr>
            <a:r>
              <a:rPr lang="ko-KR" sz="1400" u="sng">
                <a:solidFill>
                  <a:schemeClr val="hlink"/>
                </a:solidFill>
                <a:hlinkClick r:id="rId5"/>
              </a:rPr>
              <a:t>www.facebook.com/yoonseok.pyo</a:t>
            </a:r>
            <a:endParaRPr sz="1400"/>
          </a:p>
          <a:p>
            <a:pPr indent="-317500" lvl="1" marL="914400" rtl="0" algn="l">
              <a:spcBef>
                <a:spcPts val="0"/>
              </a:spcBef>
              <a:spcAft>
                <a:spcPts val="0"/>
              </a:spcAft>
              <a:buSzPts val="1400"/>
              <a:buChar char="○"/>
            </a:pPr>
            <a:r>
              <a:rPr lang="ko-KR" sz="1400" u="sng">
                <a:solidFill>
                  <a:schemeClr val="hlink"/>
                </a:solidFill>
                <a:hlinkClick r:id="rId6"/>
              </a:rPr>
              <a:t>https://www.linkedin.com/in/yoonseokpyo/</a:t>
            </a:r>
            <a:endParaRPr sz="1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2"/>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522" name="Google Shape;522;p72"/>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2와 DDS (Data Distribution Service)</a:t>
            </a:r>
            <a:endParaRPr b="1" sz="36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ROS의 메시지 통신</a:t>
            </a:r>
            <a:endParaRPr/>
          </a:p>
        </p:txBody>
      </p:sp>
      <p:sp>
        <p:nvSpPr>
          <p:cNvPr id="529" name="Google Shape;529;p7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로봇 운영체제 ROS에서 중요시 여기는 몇 가지 용어 정의 및 메시지, 메시지 통신에 대해 먼저 알아보도록 하자. 특히,</a:t>
            </a:r>
            <a:r>
              <a:rPr b="1" lang="ko-KR" sz="1400"/>
              <a:t> 메시지 통신</a:t>
            </a:r>
            <a:r>
              <a:rPr lang="ko-KR" sz="1400"/>
              <a:t>은 ROS 프로그래밍에 있어서 </a:t>
            </a:r>
            <a:r>
              <a:rPr b="1" lang="ko-KR" sz="1400"/>
              <a:t>ROS 1과 2의 공통된 중요한 핵심 개념</a:t>
            </a:r>
            <a:r>
              <a:rPr lang="ko-KR" sz="1400"/>
              <a:t>이기에 ROS 프로그래밍에 들어가기 전에 꼭 이해하고 넘어가야 할 부분이다.</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ROS에서는 프로그램의 재사용성을 극대화하기 위하여 최소 단위의 실행 가능한 </a:t>
            </a:r>
            <a:r>
              <a:rPr lang="ko-KR" sz="1400"/>
              <a:t>프로세스라고</a:t>
            </a:r>
            <a:r>
              <a:rPr lang="ko-KR" sz="1400"/>
              <a:t> 정의하는 </a:t>
            </a:r>
            <a:r>
              <a:rPr b="1" lang="ko-KR" sz="1400"/>
              <a:t>노드(node)</a:t>
            </a:r>
            <a:r>
              <a:rPr lang="ko-KR" sz="1400"/>
              <a:t> 단위의 프로그램을 작성하게 된다. 이는 하나의 실행 가능한 프로그램으로 생각하면 된다. 그리고 하나 이상의 노드 또는 노드 실행을 위한 정보 등을 묶어 놓은 것을 </a:t>
            </a:r>
            <a:r>
              <a:rPr b="1" lang="ko-KR" sz="1400"/>
              <a:t>패키지(package)</a:t>
            </a:r>
            <a:r>
              <a:rPr lang="ko-KR" sz="1400"/>
              <a:t>라고 하며, 패키지의 묶음을 </a:t>
            </a:r>
            <a:r>
              <a:rPr b="1" lang="ko-KR" sz="1400"/>
              <a:t>메타패키지(metapackage)</a:t>
            </a:r>
            <a:r>
              <a:rPr lang="ko-KR" sz="1400"/>
              <a:t>라 하여 따로 분리한다.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ko-KR" sz="1400"/>
              <a:t>여기서 제일 중요한 것은 실제 실행 프로그램인 노드인데 앞서 이야기한 것과 마찬가지로 ROS에서는 최소한의 실행 단위로 프로그램을 나누어 프로그래밍하기 때문에 노드는 각각 별개의 프로그램이라고 이해하면 된다. 이에 수많은 노드들이 연동되는 ROS 시스템을 위해서는 </a:t>
            </a:r>
            <a:r>
              <a:rPr b="1" lang="ko-KR" sz="1400"/>
              <a:t>노드와 노드 사이에 입력과 출력 데이터</a:t>
            </a:r>
            <a:r>
              <a:rPr lang="ko-KR" sz="1400"/>
              <a:t>를 서로 주고받게 설계해야만 한다. </a:t>
            </a:r>
            <a:endParaRPr sz="14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ROS의 메시지 통신</a:t>
            </a:r>
            <a:endParaRPr/>
          </a:p>
        </p:txBody>
      </p:sp>
      <p:sp>
        <p:nvSpPr>
          <p:cNvPr id="536" name="Google Shape;536;p7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여기서 주고받는 데이터를 ROS에서는 </a:t>
            </a:r>
            <a:r>
              <a:rPr b="1" lang="ko-KR" sz="1400"/>
              <a:t>메시지(message)</a:t>
            </a:r>
            <a:r>
              <a:rPr lang="ko-KR" sz="1400"/>
              <a:t>라고 하고 주고받는 방식을 메시지 통신이라고 한다. 여기서 데이터에 해당되는 메시지(message)는 integer, floating point, boolean, string 와 같은 변수 형태이며 메시지 안에 메시지를 품고 있는 간단한 데이터 구조 및 메시지들의 배열과 같은 구조도 사용할 수 있다. 그리고 메시지를 주고받는 통신 방법에 따라 </a:t>
            </a:r>
            <a:r>
              <a:rPr b="1" lang="ko-KR" sz="1400"/>
              <a:t>토픽(topic), 서비스(service), 액션(action), 파라미터(parameter)</a:t>
            </a:r>
            <a:r>
              <a:rPr lang="ko-KR" sz="1400"/>
              <a:t>로 구분된다.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pic>
        <p:nvPicPr>
          <p:cNvPr id="537" name="Google Shape;537;p74"/>
          <p:cNvPicPr preferRelativeResize="0"/>
          <p:nvPr/>
        </p:nvPicPr>
        <p:blipFill>
          <a:blip r:embed="rId3">
            <a:alphaModFix/>
          </a:blip>
          <a:stretch>
            <a:fillRect/>
          </a:stretch>
        </p:blipFill>
        <p:spPr>
          <a:xfrm>
            <a:off x="2175862" y="2271825"/>
            <a:ext cx="4792276" cy="27435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2와 DDS</a:t>
            </a:r>
            <a:endParaRPr/>
          </a:p>
        </p:txBody>
      </p:sp>
      <p:sp>
        <p:nvSpPr>
          <p:cNvPr id="544" name="Google Shape;544;p7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ROS에서 사용되는 메시지 통신 방법으로는 </a:t>
            </a:r>
            <a:r>
              <a:rPr b="1" lang="ko-KR" sz="1400"/>
              <a:t>토픽(topic), 서비스(service), 액션(action), 파라미터(</a:t>
            </a:r>
            <a:r>
              <a:rPr b="1" lang="ko-KR" sz="1400"/>
              <a:t>parameter</a:t>
            </a:r>
            <a:r>
              <a:rPr b="1" lang="ko-KR" sz="1400"/>
              <a:t>)</a:t>
            </a:r>
            <a:r>
              <a:rPr lang="ko-KR" sz="1400"/>
              <a:t>가 있다. 각 메시지 통신 방법의 목적과 사용 방법은 다르기는 하지만 </a:t>
            </a:r>
            <a:r>
              <a:rPr b="1" lang="ko-KR" sz="1400"/>
              <a:t>토픽의 발간(publish)과 구독(subscribe)의 개념</a:t>
            </a:r>
            <a:r>
              <a:rPr lang="ko-KR" sz="1400"/>
              <a:t>을 응용하고 있다. 이 데이터를 보내고 받는 발간, 구독 개념은 ROS 1은 물론 ROS 2에서도 매우 중요한 개념으로 변함이 없는데 이 기술에 사용된 통신 라이브러리는 ROS 1, 2에서 조금씩 다르다.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ROS 1에서는 자체 개발한 TCPROS와 같은 통신 라이브러리를 사용하고 있던 반면, ROS 2에서는 OMG(Object Management Group)에 의해 표준화된 </a:t>
            </a:r>
            <a:r>
              <a:rPr b="1" lang="ko-KR" sz="1400"/>
              <a:t>DDS(Data Distribution Service)</a:t>
            </a:r>
            <a:r>
              <a:rPr lang="ko-KR" sz="1400"/>
              <a:t>의 리얼타임 퍼블리시와 서브스크라이브 프로토콜인 </a:t>
            </a:r>
            <a:r>
              <a:rPr b="1" lang="ko-KR" sz="1400"/>
              <a:t>DDSI-RTPS(Real Time Publish Subscribe)</a:t>
            </a:r>
            <a:r>
              <a:rPr lang="ko-KR" sz="1400"/>
              <a:t>를 사용하고 있다. ROS 2 개발 초기에는 기존 TCPROS를 개선하거나 ZeroMQ, Protocol Buffers 및 Zeroconf 등을 이용하여 미들웨어처럼 사용하는 방법도 제안되었으나 무엇보다 산업용 시장을 위해 표준 방식 사용을 중요하게 여겼고, ROS 1때와 같이 자체적으로 만들기 보다는 산업용 표준을 만들고 생태계를 꾸려가고 있었던 DDS를 통신 미들웨어로써 사용하기로 하였다. DDS 도입에 따라 다음 그림과 같이 ROS의 레이아웃은 크게 바뀌게 되었다. 처음에는 DDS 채용에 따른 장점과 단점에 대한 팽팽한 줄다리기 토론으로 걱정의 목소리도 높였지만 지금에 와서는 </a:t>
            </a:r>
            <a:r>
              <a:rPr b="1" lang="ko-KR" sz="1400"/>
              <a:t>ROS 2에서의 DDS 도입은 상업적인 용도로 ROS를 사용할 수 있게 발판을 만들었다는 것</a:t>
            </a:r>
            <a:r>
              <a:rPr lang="ko-KR" sz="1400"/>
              <a:t>에 가장 큰 역할을 했다는 평가가 지배적이다.</a:t>
            </a:r>
            <a:endParaRPr sz="1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2와 DDS</a:t>
            </a:r>
            <a:endParaRPr/>
          </a:p>
        </p:txBody>
      </p:sp>
      <p:pic>
        <p:nvPicPr>
          <p:cNvPr id="551" name="Google Shape;551;p76"/>
          <p:cNvPicPr preferRelativeResize="0"/>
          <p:nvPr/>
        </p:nvPicPr>
        <p:blipFill>
          <a:blip r:embed="rId3">
            <a:alphaModFix/>
          </a:blip>
          <a:stretch>
            <a:fillRect/>
          </a:stretch>
        </p:blipFill>
        <p:spPr>
          <a:xfrm>
            <a:off x="1050938" y="944150"/>
            <a:ext cx="7042124" cy="3853275"/>
          </a:xfrm>
          <a:prstGeom prst="rect">
            <a:avLst/>
          </a:prstGeom>
          <a:noFill/>
          <a:ln>
            <a:noFill/>
          </a:ln>
        </p:spPr>
      </p:pic>
      <p:sp>
        <p:nvSpPr>
          <p:cNvPr id="552" name="Google Shape;552;p76"/>
          <p:cNvSpPr txBox="1"/>
          <p:nvPr/>
        </p:nvSpPr>
        <p:spPr>
          <a:xfrm>
            <a:off x="3900300" y="4873625"/>
            <a:ext cx="52437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ko-KR" sz="600"/>
              <a:t>[</a:t>
            </a:r>
            <a:r>
              <a:rPr lang="ko-KR" sz="600"/>
              <a:t>출처]: Maruyama, Yuya &amp; Kato, Shinpei &amp; Azumi, Takuya. (2016). Exploring the performance of ROS2. 1-10. 10.1145/2968478.2968502.</a:t>
            </a:r>
            <a:endParaRPr sz="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7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ROS 2와 DDS</a:t>
            </a:r>
            <a:endParaRPr/>
          </a:p>
        </p:txBody>
      </p:sp>
      <p:sp>
        <p:nvSpPr>
          <p:cNvPr id="559" name="Google Shape;559;p7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lang="ko-KR" sz="1400"/>
              <a:t>DDS 도입으로 기존 메시지 형태 이외에도 OMG의 CORBA 시절부터 사용되던 IDL(Interface Description Language, )를 사용하여 메시지 정의 및 직렬화를 더 쉽게, 더 포괄적으로 다룰 수 있게 되었다. 또한 DDS의 중요 컨셉인 DCPS(data-centric publish-subscribe), DLRL(data local reconstruction layer)의 내용을 담아 재정한 통신 프로토콜로인 </a:t>
            </a:r>
            <a:r>
              <a:rPr b="1" lang="ko-KR" sz="1400"/>
              <a:t>DDSI-RTPS</a:t>
            </a:r>
            <a:r>
              <a:rPr lang="ko-KR" sz="1400"/>
              <a:t>을 채용하여 실시간 데이터 전송을 보장하고 임베디드 시스템에도 사용할 수 있게 되었다. DDS의 사용으로 노드 간의 동적 검색 기능을 지원하고 있어서 기존 ROS 1에서 각 노드들의 정보를 관리하였던 ROS Master가 없어도 여러 DDS 프로그램 간에 통신할 수 있다. 또한 노드 간의 데이터 통신을 세부적으로 조정하는 QoS(Quality of Service)를 매개 변수 형태로 설정할 수 있어서 TCP처럼 데이터 손실을 방지함으로써 신뢰도를 높이거나, UDP처럼 통신 속도를 최우선시하여 사용할 수도 있다. 그리고 산업용으로 사용되는 미들웨어인 만큼 DDS-Security 도입으로 보안 측면에서도 큰 혜택을 얻을 수 있었다. 이러한 다양한 기능을 갖춘 DDS를 이용하여 ROS 1의 퍼블리시, 서브스크라이브형 메시지 전달은 물론, 실시간 데이터 전송, 불안정한 네트워크에 대한 대응, 보안  등이 강화되었다. </a:t>
            </a:r>
            <a:r>
              <a:rPr b="1" lang="ko-KR" sz="1400"/>
              <a:t>DDS의 채용은 ROS 1에서 ROS 2로 바뀌면서 가장 큰 변화점이자 다음 그림과 같이 개발자 및 사용자로 하여금 통신 미들웨어에 대한 개발 및 이용 부담을 줄여 진짜로 집중해야 할 부분에 더 많은 시간을 쏟을 수 있게 되었다.</a:t>
            </a:r>
            <a:r>
              <a:rPr lang="ko-KR" sz="1400"/>
              <a:t> </a:t>
            </a:r>
            <a:endParaRPr sz="1400"/>
          </a:p>
        </p:txBody>
      </p:sp>
      <p:pic>
        <p:nvPicPr>
          <p:cNvPr id="560" name="Google Shape;560;p77"/>
          <p:cNvPicPr preferRelativeResize="0"/>
          <p:nvPr/>
        </p:nvPicPr>
        <p:blipFill>
          <a:blip r:embed="rId3">
            <a:alphaModFix/>
          </a:blip>
          <a:stretch>
            <a:fillRect/>
          </a:stretch>
        </p:blipFill>
        <p:spPr>
          <a:xfrm>
            <a:off x="3340325" y="3760106"/>
            <a:ext cx="2463349" cy="1239669"/>
          </a:xfrm>
          <a:prstGeom prst="rect">
            <a:avLst/>
          </a:prstGeom>
          <a:noFill/>
          <a:ln>
            <a:noFill/>
          </a:ln>
        </p:spPr>
      </p:pic>
      <p:sp>
        <p:nvSpPr>
          <p:cNvPr id="561" name="Google Shape;561;p77"/>
          <p:cNvSpPr txBox="1"/>
          <p:nvPr/>
        </p:nvSpPr>
        <p:spPr>
          <a:xfrm>
            <a:off x="3615550" y="4866600"/>
            <a:ext cx="1963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600"/>
              <a:t>[출처]  </a:t>
            </a:r>
            <a:r>
              <a:rPr lang="ko-KR" sz="600" u="sng">
                <a:solidFill>
                  <a:schemeClr val="hlink"/>
                </a:solidFill>
                <a:hlinkClick r:id="rId4"/>
              </a:rPr>
              <a:t>ROS 2 Update (ROSCon2016) </a:t>
            </a:r>
            <a:endParaRPr sz="6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DDS란?</a:t>
            </a:r>
            <a:endParaRPr/>
          </a:p>
        </p:txBody>
      </p:sp>
      <p:sp>
        <p:nvSpPr>
          <p:cNvPr id="568" name="Google Shape;568;p7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자~ 이제 기본 배경이 되는 썰을 풀었으니 본격적으로 DDS에 대해 알아보자. 처음 DDS를 ROS 2에 도입하자는 이야기가 나왔을 때, DDS라는 단어 자체를 처음 들어봤기에 너무 어려웠다. 결론부터 말하자면 DDS는 데이터 분산 시스템이라는 용어로 OMG에서 표준을 정하고자 만든 트레이드 마크(TM)였다. 그냥 용어이고 그 실체는 데이터 통신을 위한 미들웨어이다.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DDS가 ROS 2의 미들웨어로 사용하는 만큼 그 자체에 대해 너무 자세히 알 필요는 없을 듯싶고 ROS 프로그래밍에 필요한 개념만 알고 넘어가면 될 듯싶다. 우선 정의부터 알아보자. </a:t>
            </a:r>
            <a:r>
              <a:rPr b="1" lang="ko-KR" sz="1400"/>
              <a:t>DDS</a:t>
            </a:r>
            <a:r>
              <a:rPr lang="ko-KR" sz="1400"/>
              <a:t>는 </a:t>
            </a:r>
            <a:r>
              <a:rPr b="1" lang="ko-KR" sz="1400"/>
              <a:t>Data Distribution Service</a:t>
            </a:r>
            <a:r>
              <a:rPr lang="ko-KR" sz="1400"/>
              <a:t>, 즉 </a:t>
            </a:r>
            <a:r>
              <a:rPr b="1" lang="ko-KR" sz="1400"/>
              <a:t>데이터 분산 서비스</a:t>
            </a:r>
            <a:r>
              <a:rPr lang="ko-KR" sz="1400"/>
              <a:t>의 약자이다. </a:t>
            </a:r>
            <a:endParaRPr sz="1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DDS란?</a:t>
            </a:r>
            <a:endParaRPr/>
          </a:p>
        </p:txBody>
      </p:sp>
      <p:sp>
        <p:nvSpPr>
          <p:cNvPr id="575" name="Google Shape;575;p7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400"/>
              <a:t>DDS는 데이터 분산 시스템이라는 개념을 나타내는 단어이고 실제로는 데이터를 중심으로 연결성을 갖는 미들웨어의 프로토콜(DDSI-RTPS)과 같은 DDS 사양을 만족하는 미들웨어 API가 그 실체이다.</a:t>
            </a:r>
            <a:r>
              <a:rPr lang="ko-KR" sz="1400"/>
              <a:t> 이 미들웨어는 ISO 7 계층 레이어에서 호스트 계층(Host layers)에 해당되는 4~7 계층에 해당되고 ROS 2에서는 위에서 언급한 다음 그림과 같이 운영 체제와 사용자 애플리케이션 사이에 있는 소프트웨어 계층으로 이를 통해 시스템의 다양한 구성 요소를 보다 쉽게 통신하고 데이터를 공유할 수 있게 된다.</a:t>
            </a:r>
            <a:endParaRPr sz="1400"/>
          </a:p>
        </p:txBody>
      </p:sp>
      <p:pic>
        <p:nvPicPr>
          <p:cNvPr id="576" name="Google Shape;576;p79"/>
          <p:cNvPicPr preferRelativeResize="0"/>
          <p:nvPr/>
        </p:nvPicPr>
        <p:blipFill>
          <a:blip r:embed="rId3">
            <a:alphaModFix/>
          </a:blip>
          <a:stretch>
            <a:fillRect/>
          </a:stretch>
        </p:blipFill>
        <p:spPr>
          <a:xfrm>
            <a:off x="2946950" y="2098500"/>
            <a:ext cx="3250100" cy="2793201"/>
          </a:xfrm>
          <a:prstGeom prst="rect">
            <a:avLst/>
          </a:prstGeom>
          <a:noFill/>
          <a:ln>
            <a:noFill/>
          </a:ln>
        </p:spPr>
      </p:pic>
      <p:sp>
        <p:nvSpPr>
          <p:cNvPr id="577" name="Google Shape;577;p79"/>
          <p:cNvSpPr txBox="1"/>
          <p:nvPr/>
        </p:nvSpPr>
        <p:spPr>
          <a:xfrm>
            <a:off x="3615550" y="4866600"/>
            <a:ext cx="19638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600"/>
              <a:t>[출처] </a:t>
            </a:r>
            <a:r>
              <a:rPr lang="ko-KR" sz="600" u="sng">
                <a:solidFill>
                  <a:schemeClr val="hlink"/>
                </a:solidFill>
                <a:hlinkClick r:id="rId4"/>
              </a:rPr>
              <a:t>https://www.dds-foundation.org/what-is-dds-3/</a:t>
            </a:r>
            <a:endParaRPr sz="6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8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DDS의 10가지 특징</a:t>
            </a:r>
            <a:endParaRPr/>
          </a:p>
        </p:txBody>
      </p:sp>
      <p:sp>
        <p:nvSpPr>
          <p:cNvPr id="584" name="Google Shape;584;p8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lang="ko-KR" sz="1400"/>
              <a:t>DDS의 특징은 다양하겠지만 DDS를 ROS 2의 미들웨어로 사용해보면서 느낀 장점은 아래와 같이 10가지이다. 여기서는 이 10가지에 대해 하나씩 정리해보고 각 기능들은 이어지는 강좌에서 실습을 통해 더 자세히 알아보자.</a:t>
            </a:r>
            <a:endParaRPr sz="1400"/>
          </a:p>
          <a:p>
            <a:pPr indent="0" lvl="0" marL="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SzPts val="1400"/>
              <a:buAutoNum type="arabicPeriod"/>
            </a:pPr>
            <a:r>
              <a:rPr b="1" lang="ko-KR" sz="1400"/>
              <a:t>​Industry Standards</a:t>
            </a:r>
            <a:endParaRPr b="1" sz="1400"/>
          </a:p>
          <a:p>
            <a:pPr indent="-317500" lvl="0" marL="457200" rtl="0" algn="l">
              <a:spcBef>
                <a:spcPts val="0"/>
              </a:spcBef>
              <a:spcAft>
                <a:spcPts val="0"/>
              </a:spcAft>
              <a:buSzPts val="1400"/>
              <a:buAutoNum type="arabicPeriod"/>
            </a:pPr>
            <a:r>
              <a:rPr b="1" lang="ko-KR" sz="1400"/>
              <a:t>OS Independent</a:t>
            </a:r>
            <a:endParaRPr b="1" sz="1400"/>
          </a:p>
          <a:p>
            <a:pPr indent="-317500" lvl="0" marL="457200" rtl="0" algn="l">
              <a:spcBef>
                <a:spcPts val="0"/>
              </a:spcBef>
              <a:spcAft>
                <a:spcPts val="0"/>
              </a:spcAft>
              <a:buSzPts val="1400"/>
              <a:buAutoNum type="arabicPeriod"/>
            </a:pPr>
            <a:r>
              <a:rPr b="1" lang="ko-KR" sz="1400"/>
              <a:t>Language Independent</a:t>
            </a:r>
            <a:endParaRPr b="1" sz="1400"/>
          </a:p>
          <a:p>
            <a:pPr indent="-317500" lvl="0" marL="457200" rtl="0" algn="l">
              <a:spcBef>
                <a:spcPts val="0"/>
              </a:spcBef>
              <a:spcAft>
                <a:spcPts val="0"/>
              </a:spcAft>
              <a:buSzPts val="1400"/>
              <a:buAutoNum type="arabicPeriod"/>
            </a:pPr>
            <a:r>
              <a:rPr b="1" lang="ko-KR" sz="1400"/>
              <a:t>Transport on UDP/IP</a:t>
            </a:r>
            <a:endParaRPr b="1" sz="1400"/>
          </a:p>
          <a:p>
            <a:pPr indent="-317500" lvl="0" marL="457200" rtl="0" algn="l">
              <a:spcBef>
                <a:spcPts val="0"/>
              </a:spcBef>
              <a:spcAft>
                <a:spcPts val="0"/>
              </a:spcAft>
              <a:buSzPts val="1400"/>
              <a:buAutoNum type="arabicPeriod"/>
            </a:pPr>
            <a:r>
              <a:rPr b="1" lang="ko-KR" sz="1400"/>
              <a:t>Data Centricity</a:t>
            </a:r>
            <a:endParaRPr b="1" sz="1400"/>
          </a:p>
          <a:p>
            <a:pPr indent="-317500" lvl="0" marL="457200" rtl="0" algn="l">
              <a:spcBef>
                <a:spcPts val="0"/>
              </a:spcBef>
              <a:spcAft>
                <a:spcPts val="0"/>
              </a:spcAft>
              <a:buSzPts val="1400"/>
              <a:buAutoNum type="arabicPeriod"/>
            </a:pPr>
            <a:r>
              <a:rPr b="1" lang="ko-KR" sz="1400"/>
              <a:t>Dynamic Discovery</a:t>
            </a:r>
            <a:endParaRPr b="1" sz="1400"/>
          </a:p>
          <a:p>
            <a:pPr indent="-317500" lvl="0" marL="457200" rtl="0" algn="l">
              <a:spcBef>
                <a:spcPts val="0"/>
              </a:spcBef>
              <a:spcAft>
                <a:spcPts val="0"/>
              </a:spcAft>
              <a:buSzPts val="1400"/>
              <a:buAutoNum type="arabicPeriod"/>
            </a:pPr>
            <a:r>
              <a:rPr b="1" lang="ko-KR" sz="1400"/>
              <a:t>Scalable Architecture</a:t>
            </a:r>
            <a:endParaRPr b="1" sz="1400"/>
          </a:p>
          <a:p>
            <a:pPr indent="-317500" lvl="0" marL="457200" rtl="0" algn="l">
              <a:spcBef>
                <a:spcPts val="0"/>
              </a:spcBef>
              <a:spcAft>
                <a:spcPts val="0"/>
              </a:spcAft>
              <a:buSzPts val="1400"/>
              <a:buAutoNum type="arabicPeriod"/>
            </a:pPr>
            <a:r>
              <a:rPr b="1" lang="ko-KR" sz="1400"/>
              <a:t>Interoperability</a:t>
            </a:r>
            <a:endParaRPr b="1" sz="1400"/>
          </a:p>
          <a:p>
            <a:pPr indent="-317500" lvl="0" marL="457200" rtl="0" algn="l">
              <a:spcBef>
                <a:spcPts val="0"/>
              </a:spcBef>
              <a:spcAft>
                <a:spcPts val="0"/>
              </a:spcAft>
              <a:buSzPts val="1400"/>
              <a:buAutoNum type="arabicPeriod"/>
            </a:pPr>
            <a:r>
              <a:rPr b="1" lang="ko-KR" sz="1400"/>
              <a:t>Quality of Service (QoS)</a:t>
            </a:r>
            <a:endParaRPr b="1" sz="1400"/>
          </a:p>
          <a:p>
            <a:pPr indent="-317500" lvl="0" marL="457200" rtl="0" algn="l">
              <a:spcBef>
                <a:spcPts val="0"/>
              </a:spcBef>
              <a:spcAft>
                <a:spcPts val="0"/>
              </a:spcAft>
              <a:buSzPts val="1400"/>
              <a:buAutoNum type="arabicPeriod"/>
            </a:pPr>
            <a:r>
              <a:rPr b="1" lang="ko-KR" sz="1400"/>
              <a:t>Security</a:t>
            </a:r>
            <a:endParaRPr b="1" sz="1400"/>
          </a:p>
          <a:p>
            <a:pPr indent="0" lvl="0" marL="0" rtl="0" algn="l">
              <a:spcBef>
                <a:spcPts val="0"/>
              </a:spcBef>
              <a:spcAft>
                <a:spcPts val="0"/>
              </a:spcAft>
              <a:buNone/>
            </a:pPr>
            <a:r>
              <a:t/>
            </a:r>
            <a:endParaRPr sz="1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8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DDS의 특징 1. 산업 표준</a:t>
            </a:r>
            <a:endParaRPr/>
          </a:p>
        </p:txBody>
      </p:sp>
      <p:sp>
        <p:nvSpPr>
          <p:cNvPr id="591" name="Google Shape;591;p81"/>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 산업 표준</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DDS는 분산 객체에 대한 기술 표준을 제정하기 위해 1989년에 설립된 비영리 단체인 OMG(Object Management Group, 객체 관리 그룹)가 관리하고 있는 만큼 산업 표준으로 자리 잡고 있다. 지금까지 OMG가 진행하여 ISO 승인된 표준으로는 UML, SysML, CORBA 등이 있다. 2001년에 시작된 DDS 표준화 작업도 잘 진행되어 지금에 와서는 OpenFMB, Adaptive AUTOSAR, MD PnP, GVA, NGVA, ROS 2와 같은 시스템들에서 DDS를 사용하며 산업 표준의 기반이 되고 있다. ROS 1에서의 TCPROS는 독자적인 미들웨어라는 성격이 짙었는데 ROS 2에 와서는 DDS 사용으로 더 넓은 범위로 사용 가능하게 되었으며 </a:t>
            </a:r>
            <a:r>
              <a:rPr b="1" lang="ko-KR" sz="1400"/>
              <a:t>산업 표준을 지키고 있는 만큼 로봇 운영체제 ROS가 IoT, 자동차, 국방, 항공, 우주 분야로 넓혀갈 수 있는 발판이 마련</a:t>
            </a:r>
            <a:r>
              <a:rPr lang="ko-KR" sz="1400"/>
              <a:t>되었다고 생각한다.</a:t>
            </a:r>
            <a:endParaRPr sz="1400"/>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강의 자료 및 커뮤니티 QR CODE</a:t>
            </a:r>
            <a:endParaRPr/>
          </a:p>
        </p:txBody>
      </p:sp>
      <p:grpSp>
        <p:nvGrpSpPr>
          <p:cNvPr id="99" name="Google Shape;99;p19"/>
          <p:cNvGrpSpPr/>
          <p:nvPr/>
        </p:nvGrpSpPr>
        <p:grpSpPr>
          <a:xfrm>
            <a:off x="-3325" y="1256372"/>
            <a:ext cx="3000000" cy="3387603"/>
            <a:chOff x="-3325" y="1256372"/>
            <a:chExt cx="3000000" cy="3387603"/>
          </a:xfrm>
        </p:grpSpPr>
        <p:grpSp>
          <p:nvGrpSpPr>
            <p:cNvPr id="100" name="Google Shape;100;p19"/>
            <p:cNvGrpSpPr/>
            <p:nvPr/>
          </p:nvGrpSpPr>
          <p:grpSpPr>
            <a:xfrm>
              <a:off x="56686" y="1256372"/>
              <a:ext cx="2880000" cy="2987407"/>
              <a:chOff x="399586" y="2119850"/>
              <a:chExt cx="2880000" cy="2987407"/>
            </a:xfrm>
          </p:grpSpPr>
          <p:pic>
            <p:nvPicPr>
              <p:cNvPr id="101" name="Google Shape;101;p19"/>
              <p:cNvPicPr preferRelativeResize="0"/>
              <p:nvPr/>
            </p:nvPicPr>
            <p:blipFill>
              <a:blip r:embed="rId3">
                <a:alphaModFix/>
              </a:blip>
              <a:stretch>
                <a:fillRect/>
              </a:stretch>
            </p:blipFill>
            <p:spPr>
              <a:xfrm>
                <a:off x="399586" y="2227256"/>
                <a:ext cx="2880000" cy="2880000"/>
              </a:xfrm>
              <a:prstGeom prst="rect">
                <a:avLst/>
              </a:prstGeom>
              <a:noFill/>
              <a:ln>
                <a:noFill/>
              </a:ln>
            </p:spPr>
          </p:pic>
          <p:sp>
            <p:nvSpPr>
              <p:cNvPr id="102" name="Google Shape;102;p19"/>
              <p:cNvSpPr txBox="1"/>
              <p:nvPr/>
            </p:nvSpPr>
            <p:spPr>
              <a:xfrm>
                <a:off x="701675" y="2119850"/>
                <a:ext cx="2275800" cy="41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a:p>
              <a:p>
                <a:pPr indent="0" lvl="0" marL="0" rtl="0" algn="ctr">
                  <a:spcBef>
                    <a:spcPts val="0"/>
                  </a:spcBef>
                  <a:spcAft>
                    <a:spcPts val="0"/>
                  </a:spcAft>
                  <a:buClr>
                    <a:schemeClr val="dk1"/>
                  </a:buClr>
                  <a:buSzPts val="1100"/>
                  <a:buFont typeface="Arial"/>
                  <a:buNone/>
                </a:pPr>
                <a:r>
                  <a:rPr b="1" lang="ko-KR"/>
                  <a:t>ROS 2 특강 발표자료</a:t>
                </a:r>
                <a:endParaRPr b="1"/>
              </a:p>
              <a:p>
                <a:pPr indent="0" lvl="0" marL="0" rtl="0" algn="ctr">
                  <a:spcBef>
                    <a:spcPts val="0"/>
                  </a:spcBef>
                  <a:spcAft>
                    <a:spcPts val="0"/>
                  </a:spcAft>
                  <a:buClr>
                    <a:schemeClr val="dk1"/>
                  </a:buClr>
                  <a:buSzPts val="1100"/>
                  <a:buFont typeface="Arial"/>
                  <a:buNone/>
                </a:pPr>
                <a:r>
                  <a:rPr b="1" lang="ko-KR"/>
                  <a:t>(강의 자료)</a:t>
                </a:r>
                <a:endParaRPr b="1"/>
              </a:p>
              <a:p>
                <a:pPr indent="0" lvl="0" marL="0" rtl="0" algn="ctr">
                  <a:spcBef>
                    <a:spcPts val="0"/>
                  </a:spcBef>
                  <a:spcAft>
                    <a:spcPts val="0"/>
                  </a:spcAft>
                  <a:buNone/>
                </a:pPr>
                <a:r>
                  <a:t/>
                </a:r>
                <a:endParaRPr b="1"/>
              </a:p>
            </p:txBody>
          </p:sp>
        </p:grpSp>
        <p:sp>
          <p:nvSpPr>
            <p:cNvPr id="103" name="Google Shape;103;p19"/>
            <p:cNvSpPr txBox="1"/>
            <p:nvPr/>
          </p:nvSpPr>
          <p:spPr>
            <a:xfrm>
              <a:off x="-3325" y="4243775"/>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u="sng">
                  <a:solidFill>
                    <a:schemeClr val="hlink"/>
                  </a:solidFill>
                  <a:hlinkClick r:id="rId4"/>
                </a:rPr>
                <a:t>https://m.site.naver.com/1ptXy</a:t>
              </a:r>
              <a:endParaRPr/>
            </a:p>
          </p:txBody>
        </p:sp>
      </p:grpSp>
      <p:grpSp>
        <p:nvGrpSpPr>
          <p:cNvPr id="104" name="Google Shape;104;p19"/>
          <p:cNvGrpSpPr/>
          <p:nvPr/>
        </p:nvGrpSpPr>
        <p:grpSpPr>
          <a:xfrm>
            <a:off x="2946925" y="1261297"/>
            <a:ext cx="3000000" cy="3382678"/>
            <a:chOff x="2946925" y="1261297"/>
            <a:chExt cx="3000000" cy="3382678"/>
          </a:xfrm>
        </p:grpSpPr>
        <p:grpSp>
          <p:nvGrpSpPr>
            <p:cNvPr id="105" name="Google Shape;105;p19"/>
            <p:cNvGrpSpPr/>
            <p:nvPr/>
          </p:nvGrpSpPr>
          <p:grpSpPr>
            <a:xfrm>
              <a:off x="3006914" y="1261297"/>
              <a:ext cx="2880000" cy="2982482"/>
              <a:chOff x="5864414" y="2124775"/>
              <a:chExt cx="2880000" cy="2982482"/>
            </a:xfrm>
          </p:grpSpPr>
          <p:pic>
            <p:nvPicPr>
              <p:cNvPr id="106" name="Google Shape;106;p19"/>
              <p:cNvPicPr preferRelativeResize="0"/>
              <p:nvPr/>
            </p:nvPicPr>
            <p:blipFill>
              <a:blip r:embed="rId5">
                <a:alphaModFix/>
              </a:blip>
              <a:stretch>
                <a:fillRect/>
              </a:stretch>
            </p:blipFill>
            <p:spPr>
              <a:xfrm>
                <a:off x="5864414" y="2227256"/>
                <a:ext cx="2880000" cy="2880000"/>
              </a:xfrm>
              <a:prstGeom prst="rect">
                <a:avLst/>
              </a:prstGeom>
              <a:noFill/>
              <a:ln>
                <a:noFill/>
              </a:ln>
            </p:spPr>
          </p:pic>
          <p:sp>
            <p:nvSpPr>
              <p:cNvPr id="107" name="Google Shape;107;p19"/>
              <p:cNvSpPr txBox="1"/>
              <p:nvPr/>
            </p:nvSpPr>
            <p:spPr>
              <a:xfrm>
                <a:off x="6166525" y="2124775"/>
                <a:ext cx="2275800" cy="41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ko-KR"/>
                  <a:t>ROS 2 강좌 목차</a:t>
                </a:r>
                <a:endParaRPr b="1"/>
              </a:p>
              <a:p>
                <a:pPr indent="0" lvl="0" marL="0" rtl="0" algn="ctr">
                  <a:spcBef>
                    <a:spcPts val="0"/>
                  </a:spcBef>
                  <a:spcAft>
                    <a:spcPts val="0"/>
                  </a:spcAft>
                  <a:buNone/>
                </a:pPr>
                <a:r>
                  <a:rPr b="1" lang="ko-KR"/>
                  <a:t>(네이버 카페) </a:t>
                </a:r>
                <a:endParaRPr b="1"/>
              </a:p>
              <a:p>
                <a:pPr indent="0" lvl="0" marL="0" rtl="0" algn="ctr">
                  <a:spcBef>
                    <a:spcPts val="0"/>
                  </a:spcBef>
                  <a:spcAft>
                    <a:spcPts val="0"/>
                  </a:spcAft>
                  <a:buNone/>
                </a:pPr>
                <a:r>
                  <a:t/>
                </a:r>
                <a:endParaRPr b="1"/>
              </a:p>
            </p:txBody>
          </p:sp>
        </p:grpSp>
        <p:sp>
          <p:nvSpPr>
            <p:cNvPr id="108" name="Google Shape;108;p19"/>
            <p:cNvSpPr txBox="1"/>
            <p:nvPr/>
          </p:nvSpPr>
          <p:spPr>
            <a:xfrm>
              <a:off x="2946925" y="4243775"/>
              <a:ext cx="3000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u="sng">
                  <a:solidFill>
                    <a:schemeClr val="hlink"/>
                  </a:solidFill>
                  <a:hlinkClick r:id="rId6"/>
                </a:rPr>
                <a:t>https://m.site.naver.com/1ptNR</a:t>
              </a:r>
              <a:endParaRPr/>
            </a:p>
          </p:txBody>
        </p:sp>
      </p:grpSp>
      <p:grpSp>
        <p:nvGrpSpPr>
          <p:cNvPr id="109" name="Google Shape;109;p19"/>
          <p:cNvGrpSpPr/>
          <p:nvPr/>
        </p:nvGrpSpPr>
        <p:grpSpPr>
          <a:xfrm>
            <a:off x="5724700" y="1261297"/>
            <a:ext cx="3311700" cy="3382678"/>
            <a:chOff x="5724700" y="1261297"/>
            <a:chExt cx="3311700" cy="3382678"/>
          </a:xfrm>
        </p:grpSpPr>
        <p:grpSp>
          <p:nvGrpSpPr>
            <p:cNvPr id="110" name="Google Shape;110;p19"/>
            <p:cNvGrpSpPr/>
            <p:nvPr/>
          </p:nvGrpSpPr>
          <p:grpSpPr>
            <a:xfrm>
              <a:off x="6242650" y="1261297"/>
              <a:ext cx="2275800" cy="2482503"/>
              <a:chOff x="6242650" y="1261297"/>
              <a:chExt cx="2275800" cy="2482503"/>
            </a:xfrm>
          </p:grpSpPr>
          <p:grpSp>
            <p:nvGrpSpPr>
              <p:cNvPr id="111" name="Google Shape;111;p19"/>
              <p:cNvGrpSpPr/>
              <p:nvPr/>
            </p:nvGrpSpPr>
            <p:grpSpPr>
              <a:xfrm>
                <a:off x="6429550" y="1841800"/>
                <a:ext cx="1902000" cy="1902000"/>
                <a:chOff x="6758994" y="1841800"/>
                <a:chExt cx="1902000" cy="1902000"/>
              </a:xfrm>
            </p:grpSpPr>
            <p:sp>
              <p:nvSpPr>
                <p:cNvPr id="112" name="Google Shape;112;p19"/>
                <p:cNvSpPr/>
                <p:nvPr/>
              </p:nvSpPr>
              <p:spPr>
                <a:xfrm>
                  <a:off x="6758994" y="1841800"/>
                  <a:ext cx="1902000" cy="19020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3" name="Google Shape;113;p19"/>
                <p:cNvPicPr preferRelativeResize="0"/>
                <p:nvPr/>
              </p:nvPicPr>
              <p:blipFill rotWithShape="1">
                <a:blip r:embed="rId7">
                  <a:alphaModFix/>
                </a:blip>
                <a:srcRect b="7822" l="7888" r="8366" t="7974"/>
                <a:stretch/>
              </p:blipFill>
              <p:spPr>
                <a:xfrm>
                  <a:off x="6797119" y="1874837"/>
                  <a:ext cx="1825750" cy="1835925"/>
                </a:xfrm>
                <a:prstGeom prst="rect">
                  <a:avLst/>
                </a:prstGeom>
                <a:noFill/>
                <a:ln>
                  <a:noFill/>
                </a:ln>
              </p:spPr>
            </p:pic>
          </p:grpSp>
          <p:sp>
            <p:nvSpPr>
              <p:cNvPr id="114" name="Google Shape;114;p19"/>
              <p:cNvSpPr txBox="1"/>
              <p:nvPr/>
            </p:nvSpPr>
            <p:spPr>
              <a:xfrm>
                <a:off x="6242650" y="1261297"/>
                <a:ext cx="2275800" cy="41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a:t>오로카 ROS 유저모임 (카카오톡 단톡방)</a:t>
                </a:r>
                <a:endParaRPr b="1"/>
              </a:p>
            </p:txBody>
          </p:sp>
        </p:grpSp>
        <p:sp>
          <p:nvSpPr>
            <p:cNvPr id="115" name="Google Shape;115;p19"/>
            <p:cNvSpPr txBox="1"/>
            <p:nvPr/>
          </p:nvSpPr>
          <p:spPr>
            <a:xfrm>
              <a:off x="5724700" y="4243775"/>
              <a:ext cx="331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u="sng">
                  <a:solidFill>
                    <a:schemeClr val="hlink"/>
                  </a:solidFill>
                  <a:hlinkClick r:id="rId8"/>
                </a:rPr>
                <a:t>https://open.kakao.com/o/gAeOb2nc</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DDS의 특징 2. 운영체제 독립</a:t>
            </a:r>
            <a:endParaRPr/>
          </a:p>
        </p:txBody>
      </p:sp>
      <p:sp>
        <p:nvSpPr>
          <p:cNvPr id="598" name="Google Shape;598;p82"/>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2. 운영체제 독립</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DDS는 </a:t>
            </a:r>
            <a:r>
              <a:rPr b="1" lang="ko-KR" sz="1400"/>
              <a:t>Linux, Windows, macOS, Android, VxWorks</a:t>
            </a:r>
            <a:r>
              <a:rPr lang="ko-KR" sz="1400"/>
              <a:t> 등 다양한 운영체제를 지원하고 있기에 사용자가 사용하던 운영체제를 변경할 필요가 없다. 멀티 운영체제 지원을 컨셉으로 하고 있는 ROS 2에도 매우 적합하다고 볼 수 있다.</a:t>
            </a:r>
            <a:endParaRPr sz="1400"/>
          </a:p>
          <a:p>
            <a:pPr indent="0" lvl="0" marL="0" rtl="0" algn="l">
              <a:spcBef>
                <a:spcPts val="0"/>
              </a:spcBef>
              <a:spcAft>
                <a:spcPts val="0"/>
              </a:spcAft>
              <a:buNone/>
            </a:pPr>
            <a:r>
              <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DDS의 특징 3. 언어 독립</a:t>
            </a:r>
            <a:endParaRPr/>
          </a:p>
        </p:txBody>
      </p:sp>
      <p:sp>
        <p:nvSpPr>
          <p:cNvPr id="605" name="Google Shape;605;p8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3. 언어 독립</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DDS는 미들웨어이기에 그 상위 레벨이라고 볼 수 있는 사용자 코드 레벨에서는 DDS 사용을 위해 기존에 사용하던 프로그래밍 언어를 바꿀 필요가 없다. ROS 2에서도 이 특징을 충분히 살려 하기 그림과 같이 DDS를 </a:t>
            </a:r>
            <a:r>
              <a:rPr b="1" lang="ko-KR" sz="1400"/>
              <a:t>RMW(ROS middleware)</a:t>
            </a:r>
            <a:r>
              <a:rPr lang="ko-KR" sz="1400"/>
              <a:t>으로 디자인되었으며 벤더 별로 각 RMW가 제작되었으며, 그 위에 사용자 코드를 위해 </a:t>
            </a:r>
            <a:r>
              <a:rPr b="1" lang="ko-KR" sz="1400"/>
              <a:t>rclcpp, rclc, rclpy, rcljava, rclobjc, rclada, rclgo, rclnodejs</a:t>
            </a:r>
            <a:r>
              <a:rPr lang="ko-KR" sz="1400"/>
              <a:t>  같이 다양한 언어를 지원하는 </a:t>
            </a:r>
            <a:r>
              <a:rPr b="1" lang="ko-KR" sz="1400"/>
              <a:t>ROS 클라이언트 라이브러리 (ROS Client Library)</a:t>
            </a:r>
            <a:r>
              <a:rPr lang="ko-KR" sz="1400"/>
              <a:t>를 제작하여 멀티 프로그래밍 언어를 지원하고 있다.</a:t>
            </a:r>
            <a:endParaRPr sz="1400"/>
          </a:p>
          <a:p>
            <a:pPr indent="0" lvl="0" marL="0" rtl="0" algn="l">
              <a:spcBef>
                <a:spcPts val="0"/>
              </a:spcBef>
              <a:spcAft>
                <a:spcPts val="0"/>
              </a:spcAft>
              <a:buNone/>
            </a:pPr>
            <a:r>
              <a:t/>
            </a:r>
            <a:endParaRPr sz="1400"/>
          </a:p>
        </p:txBody>
      </p:sp>
      <p:pic>
        <p:nvPicPr>
          <p:cNvPr id="606" name="Google Shape;606;p83"/>
          <p:cNvPicPr preferRelativeResize="0"/>
          <p:nvPr/>
        </p:nvPicPr>
        <p:blipFill>
          <a:blip r:embed="rId3">
            <a:alphaModFix/>
          </a:blip>
          <a:stretch>
            <a:fillRect/>
          </a:stretch>
        </p:blipFill>
        <p:spPr>
          <a:xfrm>
            <a:off x="2835770" y="2495550"/>
            <a:ext cx="3472460" cy="2532726"/>
          </a:xfrm>
          <a:prstGeom prst="rect">
            <a:avLst/>
          </a:prstGeom>
          <a:noFill/>
          <a:ln>
            <a:noFill/>
          </a:ln>
        </p:spPr>
      </p:pic>
      <p:sp>
        <p:nvSpPr>
          <p:cNvPr id="607" name="Google Shape;607;p83"/>
          <p:cNvSpPr txBox="1"/>
          <p:nvPr/>
        </p:nvSpPr>
        <p:spPr>
          <a:xfrm>
            <a:off x="3072000" y="4866600"/>
            <a:ext cx="3000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600">
                <a:solidFill>
                  <a:schemeClr val="dk1"/>
                </a:solidFill>
                <a:highlight>
                  <a:srgbClr val="FFFFFF"/>
                </a:highlight>
                <a:latin typeface="Calibri"/>
                <a:ea typeface="Calibri"/>
                <a:cs typeface="Calibri"/>
                <a:sym typeface="Calibri"/>
              </a:rPr>
              <a:t>[</a:t>
            </a:r>
            <a:r>
              <a:rPr lang="ko-KR" sz="600">
                <a:solidFill>
                  <a:schemeClr val="dk1"/>
                </a:solidFill>
                <a:highlight>
                  <a:srgbClr val="FFFFFF"/>
                </a:highlight>
                <a:latin typeface="Calibri"/>
                <a:ea typeface="Calibri"/>
                <a:cs typeface="Calibri"/>
                <a:sym typeface="Calibri"/>
              </a:rPr>
              <a:t>출처] </a:t>
            </a:r>
            <a:r>
              <a:rPr lang="ko-KR" sz="600" u="sng">
                <a:solidFill>
                  <a:schemeClr val="hlink"/>
                </a:solidFill>
                <a:highlight>
                  <a:srgbClr val="FFFFFF"/>
                </a:highlight>
                <a:latin typeface="Calibri"/>
                <a:ea typeface="Calibri"/>
                <a:cs typeface="Calibri"/>
                <a:sym typeface="Calibri"/>
                <a:hlinkClick r:id="rId4"/>
              </a:rPr>
              <a:t>https://github.com/ros2/ros_core_documentation</a:t>
            </a:r>
            <a:endParaRPr sz="600">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DDS의 특징 4. UDP 기반의 전송 방식</a:t>
            </a:r>
            <a:endParaRPr/>
          </a:p>
        </p:txBody>
      </p:sp>
      <p:sp>
        <p:nvSpPr>
          <p:cNvPr id="614" name="Google Shape;614;p8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4. UDP 기반의 전송 방식</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DDS 벤더 별로 </a:t>
            </a:r>
            <a:r>
              <a:rPr b="1" lang="ko-KR" sz="1400"/>
              <a:t>DDS Interoperability Wire Protocol (DDSI-RTPS)</a:t>
            </a:r>
            <a:r>
              <a:rPr lang="ko-KR" sz="1400"/>
              <a:t>의 구현 방식에 따라  상이할 수 있으나 일반적으로 </a:t>
            </a:r>
            <a:r>
              <a:rPr b="1" lang="ko-KR" sz="1400"/>
              <a:t>UDP 기반의 신뢰성 있는 멀티캐스트(reliable multicast)</a:t>
            </a:r>
            <a:r>
              <a:rPr lang="ko-KR" sz="1400"/>
              <a:t>를 구현하여 시스템이 최신 네트워킹 인프라의 이점을 효율적으로 활용할 수 있도록 돕고 있다.  UDP 기반이라는 것이 ROS 1에서의 TCPROS가 TCP 기반이었던 것에 비해 매우 큰 변화인데 UDP의 멀티캐스트(multicast)는 브로드캐스트(broadcast)처럼 여러 목적지로 동시에 데이터를 보낼 수 있지만, 불특정 목적지가 아닌 특정된 도메인 그룹에 대해서만 데이터를 전송하게 된다. 참고로 ROS 2에서는 `</a:t>
            </a:r>
            <a:r>
              <a:rPr b="1" lang="ko-KR" sz="1400"/>
              <a:t>ROS_DOMAIN_ID</a:t>
            </a:r>
            <a:r>
              <a:rPr lang="ko-KR" sz="1400"/>
              <a:t>`라는 환경 변수로 도메인을 설정하게 된다. 이 멀티캐스트의 방식 도입으로 ROS 2에서는 전역 공간이라 불리는 DDS Global Space이라는 공간에 있는 토픽들에 대해 구독 및 발행을 할 수 있게 된다. Best effort 개념인 UDP는 reliable을 보장하는 TCP에 비해 장단점이 있는데 이 또한 후에 설명하는 QoS(Quality of Service)를 통해 보완 및 해결되었다.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 참고로 일부 RMW 기능에는 TCP 기반으로 구현되는 경우도 있다.</a:t>
            </a:r>
            <a:endParaRPr sz="1400"/>
          </a:p>
          <a:p>
            <a:pPr indent="0" lvl="0" marL="0" rtl="0" algn="l">
              <a:spcBef>
                <a:spcPts val="0"/>
              </a:spcBef>
              <a:spcAft>
                <a:spcPts val="0"/>
              </a:spcAft>
              <a:buNone/>
            </a:pPr>
            <a:r>
              <a:t/>
            </a:r>
            <a:endParaRPr sz="14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DDS의 특징 5. 데이터 중심적 기능</a:t>
            </a:r>
            <a:endParaRPr/>
          </a:p>
        </p:txBody>
      </p:sp>
      <p:sp>
        <p:nvSpPr>
          <p:cNvPr id="621" name="Google Shape;621;p8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5. 데이터 중심적 기능</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다양한 미들웨어가 있겠지만 그중 DDS를 사용하면서 제일 많이 듣는 말 중에 하나는 `Data Centric`이라는 것이다. 우리말로는 데이터 중심적이라는 것인데 실제로 DDS를 사용하다보면 이 말이 이해가 된다. DDS 사양에도 </a:t>
            </a:r>
            <a:r>
              <a:rPr b="1" lang="ko-KR" sz="1400"/>
              <a:t>DCPS(data-centric publish-subscribe)</a:t>
            </a:r>
            <a:r>
              <a:rPr lang="ko-KR" sz="1400"/>
              <a:t>이라는 개념이 나오는데 이는 적절한 수신자에게 적절한 정보를 효율적으로 전달하는 것을 목표로 하는 </a:t>
            </a:r>
            <a:r>
              <a:rPr b="1" lang="ko-KR" sz="1400"/>
              <a:t>발간 및 구독 방식</a:t>
            </a:r>
            <a:r>
              <a:rPr lang="ko-KR" sz="1400"/>
              <a:t>이라는 것이다. </a:t>
            </a:r>
            <a:r>
              <a:rPr b="1" lang="ko-KR" sz="1400"/>
              <a:t>DDS의 미들웨어를 사용자 입장에서 본다면 어떤 데이터인지, 이 데이터가 어떤 형식인지, 이 데이터를 어떻게 보낼 것인지, 이 데이터를 어떻게 안전하게 보낼 것인지에 대한 기능이 DDS 미들웨어에 녹여있기 때문이다.</a:t>
            </a:r>
            <a:endParaRPr b="1" sz="1400"/>
          </a:p>
          <a:p>
            <a:pPr indent="0" lvl="0" marL="0" rtl="0" algn="l">
              <a:spcBef>
                <a:spcPts val="0"/>
              </a:spcBef>
              <a:spcAft>
                <a:spcPts val="0"/>
              </a:spcAft>
              <a:buNone/>
            </a:pPr>
            <a:r>
              <a:t/>
            </a:r>
            <a:endParaRPr sz="1400"/>
          </a:p>
        </p:txBody>
      </p:sp>
      <p:pic>
        <p:nvPicPr>
          <p:cNvPr id="622" name="Google Shape;622;p85"/>
          <p:cNvPicPr preferRelativeResize="0"/>
          <p:nvPr/>
        </p:nvPicPr>
        <p:blipFill>
          <a:blip r:embed="rId3">
            <a:alphaModFix/>
          </a:blip>
          <a:stretch>
            <a:fillRect/>
          </a:stretch>
        </p:blipFill>
        <p:spPr>
          <a:xfrm>
            <a:off x="2758963" y="2795125"/>
            <a:ext cx="3626075" cy="2154475"/>
          </a:xfrm>
          <a:prstGeom prst="rect">
            <a:avLst/>
          </a:prstGeom>
          <a:noFill/>
          <a:ln>
            <a:noFill/>
          </a:ln>
        </p:spPr>
      </p:pic>
      <p:sp>
        <p:nvSpPr>
          <p:cNvPr id="623" name="Google Shape;623;p85"/>
          <p:cNvSpPr txBox="1"/>
          <p:nvPr/>
        </p:nvSpPr>
        <p:spPr>
          <a:xfrm>
            <a:off x="3072000" y="4866600"/>
            <a:ext cx="3000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600">
                <a:solidFill>
                  <a:schemeClr val="dk1"/>
                </a:solidFill>
                <a:highlight>
                  <a:srgbClr val="FFFFFF"/>
                </a:highlight>
                <a:latin typeface="Calibri"/>
                <a:ea typeface="Calibri"/>
                <a:cs typeface="Calibri"/>
                <a:sym typeface="Calibri"/>
              </a:rPr>
              <a:t>[</a:t>
            </a:r>
            <a:r>
              <a:rPr lang="ko-KR" sz="600">
                <a:solidFill>
                  <a:schemeClr val="dk1"/>
                </a:solidFill>
                <a:highlight>
                  <a:srgbClr val="FFFFFF"/>
                </a:highlight>
                <a:latin typeface="Calibri"/>
                <a:ea typeface="Calibri"/>
                <a:cs typeface="Calibri"/>
                <a:sym typeface="Calibri"/>
              </a:rPr>
              <a:t>출처]</a:t>
            </a:r>
            <a:r>
              <a:rPr lang="ko-KR" sz="600">
                <a:solidFill>
                  <a:schemeClr val="dk1"/>
                </a:solidFill>
                <a:highlight>
                  <a:srgbClr val="FFFFFF"/>
                </a:highlight>
                <a:uFill>
                  <a:noFill/>
                </a:uFill>
                <a:latin typeface="Calibri"/>
                <a:ea typeface="Calibri"/>
                <a:cs typeface="Calibri"/>
                <a:sym typeface="Calibri"/>
                <a:hlinkClick r:id="rId4">
                  <a:extLst>
                    <a:ext uri="{A12FA001-AC4F-418D-AE19-62706E023703}">
                      <ahyp:hlinkClr val="tx"/>
                    </a:ext>
                  </a:extLst>
                </a:hlinkClick>
              </a:rPr>
              <a:t> </a:t>
            </a:r>
            <a:r>
              <a:rPr lang="ko-KR" sz="600" u="sng">
                <a:solidFill>
                  <a:schemeClr val="hlink"/>
                </a:solidFill>
                <a:latin typeface="Calibri"/>
                <a:ea typeface="Calibri"/>
                <a:cs typeface="Calibri"/>
                <a:sym typeface="Calibri"/>
                <a:hlinkClick r:id="rId5"/>
              </a:rPr>
              <a:t>https://www.dds-foundation.org/what-is-dds-3/</a:t>
            </a:r>
            <a:endParaRPr sz="600">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DDS의 특징 6. 동적 검색</a:t>
            </a:r>
            <a:endParaRPr/>
          </a:p>
        </p:txBody>
      </p:sp>
      <p:sp>
        <p:nvSpPr>
          <p:cNvPr id="630" name="Google Shape;630;p8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6. 동적 검색</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ko-KR" sz="1400"/>
              <a:t>DDS는 </a:t>
            </a:r>
            <a:r>
              <a:rPr b="1" lang="ko-KR" sz="1400"/>
              <a:t>동적 검색(Dynamic Discovery)</a:t>
            </a:r>
            <a:r>
              <a:rPr lang="ko-KR" sz="1400"/>
              <a:t>을 제공한다. 즉, 응용 프로그램은 DDS의 동적 검색을 통하여 어떤 토픽이 지정 도메인 영역에 있으며 어떤 노드가 이를 발신하고 수신하는지 알 수 있게 된다. 이는 ROS 프로그래밍할 때 데이터를 주고받을 노드들의 IP 주소 및 포트를 미리 입력하거나 따로 구성하지 않아도 되며 사용하는 시스템 아키텍처의 차이점을 고려할 필요가 없기 때문에 모든 운영 체제 또는 하드웨어 플랫폼에서 매우 쉽게 작업할 수 있다.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ko-KR" sz="1400"/>
              <a:t>ROS 1에서는 ROS Master에서 ROS 시스템의 노드들의 이름 지정 및 등록 서비스를 제공하였고, 각 노드에서 퍼블리시 또는 서브스크라이브하는 메시지를 찾아서 연결할 수 있도록 정보를 제공해 주었다. 즉, 각각 독립되어 실행되는 노드들의 정보를 관리하여 서로 연결해야 하는 노드들에게 상대방 노드의 정보를 건네주어 연결할 수 있게 해 주는 매우 중요한 중매 역할을 수행했었다. 이 때문에 ROS 1에서는 노드 사이의 연결을 위해 네임 서비스를 마스터에서 실행했었어야 했고, 이 ROS Master가 연결이 끊기거나 죽는 경우 모든 시스템이 마비되는 단점이 있었다.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b="1" lang="ko-KR" sz="1400"/>
              <a:t>ROS 2에서는 ROS Master가 없어지고 DDS의 동적 검색 기능을 사용함에 따라 노드를 DDS의 Participant 개념으로 취급하게 되었으며, 동적 검색 기능을 이용하여 DDS 미들웨어를 통해 직접 검색하여 노드를 연결할 수 있게 되었다.</a:t>
            </a:r>
            <a:endParaRPr b="1" sz="1400"/>
          </a:p>
          <a:p>
            <a:pPr indent="0" lvl="0" marL="0" rtl="0" algn="l">
              <a:spcBef>
                <a:spcPts val="0"/>
              </a:spcBef>
              <a:spcAft>
                <a:spcPts val="0"/>
              </a:spcAft>
              <a:buNone/>
            </a:pPr>
            <a:r>
              <a:t/>
            </a:r>
            <a:endParaRPr sz="14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DDS의 특징 7. 확장 가능한 아키텍처</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37" name="Google Shape;637;p8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7. 확장 가능한 아키텍처</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rPr lang="ko-KR" sz="1400"/>
              <a:t>OMG의 DDS 아키텍처는 IoT 디바이스와 같은 소형 디바이스부터 인프라, 국방, 항공, 우주 산업과 같은 초대형 시스템으로까지 확장할 수 있도록 설계되었다. 그렇다고 사용하기 복잡한 것도 아니다. DDS의 </a:t>
            </a:r>
            <a:r>
              <a:rPr b="1" lang="ko-KR" sz="1400"/>
              <a:t>Participant 형태의 노드는 확장 가능한 형태로 제공</a:t>
            </a:r>
            <a:r>
              <a:rPr lang="ko-KR" sz="1400"/>
              <a:t>되어 사용할 수 있으며 단일 표준 통신 계층에서 많은 복잡성을 흡수하여 </a:t>
            </a:r>
            <a:r>
              <a:rPr b="1" lang="ko-KR" sz="1400"/>
              <a:t>분산 시스템 개발을 더욱 단순화 시켜 편의성을 높였다.</a:t>
            </a:r>
            <a:r>
              <a:rPr lang="ko-KR" sz="1400"/>
              <a:t>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ko-KR" sz="1400"/>
              <a:t>특히 ROS와 같이 최소 실행 가능한 노드 단위로 나누어 수백, 수천 개의 노드를 관리해야 하는 시스템에서는 이 부분이 강점으로 보이며 한대의 로봇이 아닌 </a:t>
            </a:r>
            <a:r>
              <a:rPr b="1" lang="ko-KR" sz="1400"/>
              <a:t>복수의 로봇, 주변 인프라와 다양한 IT 기술, 데이터베이스, 클라우드로 연결 및 확장해야 하는 ROS 시스템에 매우 적합한 기능</a:t>
            </a:r>
            <a:r>
              <a:rPr lang="ko-KR" sz="1400"/>
              <a:t>이다.</a:t>
            </a:r>
            <a:endParaRPr sz="1400"/>
          </a:p>
          <a:p>
            <a:pPr indent="0" lvl="0" marL="0" rtl="0" algn="l">
              <a:spcBef>
                <a:spcPts val="0"/>
              </a:spcBef>
              <a:spcAft>
                <a:spcPts val="0"/>
              </a:spcAft>
              <a:buNone/>
            </a:pPr>
            <a:r>
              <a:t/>
            </a:r>
            <a:endParaRPr sz="1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DDS의 특징 8. 상호 운용성</a:t>
            </a:r>
            <a:endParaRPr/>
          </a:p>
        </p:txBody>
      </p:sp>
      <p:sp>
        <p:nvSpPr>
          <p:cNvPr id="644" name="Google Shape;644;p8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8. 상호 운용성</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2에서 통신 미들웨어로 사용하고 있는 DDS는 상호 운용성을 지원하고 있다. 즉, DDS의 표준 사양을 지키고 있는 벤더 제품을 사용한다면 A라는 회사의 제품을 사용하였다가도 B라는 회사 제품으로 변경이 가능하고, A 제품과 B 제품을 혼용하여 서로 다른 제품의 DDS 제품을 사용하더라도 A 제품과 B 제품간의 상호 통신도 지원한다는 것이다. 현재 DDS 벤더로는 10 곳이 있는데 이 중 ROS 2를 지원하는 업체는 </a:t>
            </a:r>
            <a:r>
              <a:rPr lang="ko-KR" sz="1400" strike="sngStrike"/>
              <a:t>ADLink</a:t>
            </a:r>
            <a:r>
              <a:rPr lang="ko-KR" sz="1400"/>
              <a:t>, Eclipse Foundation, Eprosima, Gurum Network, RTI로 총 5 곳이며 DDS 제품명으로는 </a:t>
            </a:r>
            <a:r>
              <a:rPr lang="ko-KR" sz="1400" strike="sngStrike"/>
              <a:t>ADLINK의 OpenSplice</a:t>
            </a:r>
            <a:r>
              <a:rPr lang="ko-KR" sz="1400"/>
              <a:t>, Eclipse Foundation의 </a:t>
            </a:r>
            <a:r>
              <a:rPr b="1" lang="ko-KR" sz="1400"/>
              <a:t>Cyclone DDS</a:t>
            </a:r>
            <a:r>
              <a:rPr lang="ko-KR" sz="1400"/>
              <a:t>, Eprosima의 </a:t>
            </a:r>
            <a:r>
              <a:rPr b="1" lang="ko-KR" sz="1400"/>
              <a:t>Fast DDS</a:t>
            </a:r>
            <a:r>
              <a:rPr lang="ko-KR" sz="1400"/>
              <a:t>, Gurum Network의 </a:t>
            </a:r>
            <a:r>
              <a:rPr b="1" lang="ko-KR" sz="1400"/>
              <a:t>Gurum DDS</a:t>
            </a:r>
            <a:r>
              <a:rPr lang="ko-KR" sz="1400"/>
              <a:t>, RTI의 </a:t>
            </a:r>
            <a:r>
              <a:rPr b="1" lang="ko-KR" sz="1400"/>
              <a:t>Connext DDS</a:t>
            </a:r>
            <a:r>
              <a:rPr lang="ko-KR" sz="1400"/>
              <a:t>가 있다. 이 중 Fast DDS와 Cyclone DDS는 오픈 소스를 지향하고 있기에 자유롭게 사용 가능하며 기술 지원을 개별적으로 받기 원한다면 상용 제품인 Connext DDS, Gurum DDS를 사용하면 된다.</a:t>
            </a:r>
            <a:endParaRPr sz="1400"/>
          </a:p>
          <a:p>
            <a:pPr indent="0" lvl="0" marL="0" rtl="0" algn="l">
              <a:spcBef>
                <a:spcPts val="0"/>
              </a:spcBef>
              <a:spcAft>
                <a:spcPts val="0"/>
              </a:spcAft>
              <a:buNone/>
            </a:pPr>
            <a:r>
              <a:t/>
            </a:r>
            <a:endParaRPr sz="1400"/>
          </a:p>
        </p:txBody>
      </p:sp>
      <p:pic>
        <p:nvPicPr>
          <p:cNvPr id="645" name="Google Shape;645;p88"/>
          <p:cNvPicPr preferRelativeResize="0"/>
          <p:nvPr/>
        </p:nvPicPr>
        <p:blipFill>
          <a:blip r:embed="rId3">
            <a:alphaModFix/>
          </a:blip>
          <a:stretch>
            <a:fillRect/>
          </a:stretch>
        </p:blipFill>
        <p:spPr>
          <a:xfrm>
            <a:off x="2544775" y="3185559"/>
            <a:ext cx="4054449" cy="1835500"/>
          </a:xfrm>
          <a:prstGeom prst="rect">
            <a:avLst/>
          </a:prstGeom>
          <a:noFill/>
          <a:ln>
            <a:noFill/>
          </a:ln>
        </p:spPr>
      </p:pic>
      <p:sp>
        <p:nvSpPr>
          <p:cNvPr id="646" name="Google Shape;646;p88"/>
          <p:cNvSpPr txBox="1"/>
          <p:nvPr/>
        </p:nvSpPr>
        <p:spPr>
          <a:xfrm>
            <a:off x="2758800" y="4842475"/>
            <a:ext cx="36264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KR" sz="600">
                <a:latin typeface="Calibri"/>
                <a:ea typeface="Calibri"/>
                <a:cs typeface="Calibri"/>
                <a:sym typeface="Calibri"/>
              </a:rPr>
              <a:t>[출처] </a:t>
            </a:r>
            <a:r>
              <a:rPr lang="ko-KR" sz="600" u="sng">
                <a:solidFill>
                  <a:schemeClr val="hlink"/>
                </a:solidFill>
                <a:latin typeface="Calibri"/>
                <a:ea typeface="Calibri"/>
                <a:cs typeface="Calibri"/>
                <a:sym typeface="Calibri"/>
                <a:hlinkClick r:id="rId4"/>
              </a:rPr>
              <a:t>https://www.dds-foundation.org/</a:t>
            </a:r>
            <a:endParaRPr sz="600">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DDS의 특징 9. 서비스 품질 (QoS)</a:t>
            </a:r>
            <a:endParaRPr/>
          </a:p>
        </p:txBody>
      </p:sp>
      <p:sp>
        <p:nvSpPr>
          <p:cNvPr id="653" name="Google Shape;653;p89"/>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9. 서비스 품질 (QoS)</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2에서는 DDS 도입으로 데이터의 송수신 관련 설정을 목적에 맞추어 유저가 직접 설정할 수 있게 되었다. 노드 간의 DDS 통신 옵션을 설정하는 </a:t>
            </a:r>
            <a:r>
              <a:rPr b="1" lang="ko-KR" sz="1400"/>
              <a:t>QoS(Quality of Service)</a:t>
            </a:r>
            <a:r>
              <a:rPr lang="ko-KR" sz="1400"/>
              <a:t>가 그것인데 퍼블리셔 및 서브스크라이브 등을 선언하고 사용할 때 매개 변수처럼 QoS를 사용할 수 있다.</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DDS 사양상 설정 가능한 QoS 항목은 22가지인데 ROS 2에서는 현재 TCP처럼 데이터 손실을 방지함으로써 신뢰도를 우선시하거나 (</a:t>
            </a:r>
            <a:r>
              <a:rPr b="1" lang="ko-KR" sz="1400"/>
              <a:t>reliable</a:t>
            </a:r>
            <a:r>
              <a:rPr lang="ko-KR" sz="1400"/>
              <a:t>), UDP처럼 통신 속도를 최우선시하여 사용(</a:t>
            </a:r>
            <a:r>
              <a:rPr b="1" lang="ko-KR" sz="1400"/>
              <a:t>best effort</a:t>
            </a:r>
            <a:r>
              <a:rPr lang="ko-KR" sz="1400"/>
              <a:t>)할 수 있게 하는 신뢰성(</a:t>
            </a:r>
            <a:r>
              <a:rPr b="1" lang="ko-KR" sz="1400"/>
              <a:t>reliability</a:t>
            </a:r>
            <a:r>
              <a:rPr lang="ko-KR" sz="1400"/>
              <a:t>) 기능이 대표적으로 사용되고 있다. 그 이외에 또한 통신 상태에 따라 정해진 사이즈만큼의 데이터를 보관하는 </a:t>
            </a:r>
            <a:r>
              <a:rPr b="1" lang="ko-KR" sz="1400"/>
              <a:t>History</a:t>
            </a:r>
            <a:r>
              <a:rPr lang="ko-KR" sz="1400"/>
              <a:t> 기능, 데이터를 수신하는 서브스크라이버가 생성되기 전의 데이터를 사용할지 폐기할지에 대한 설정인 </a:t>
            </a:r>
            <a:r>
              <a:rPr b="1" lang="ko-KR" sz="1400"/>
              <a:t>Durability</a:t>
            </a:r>
            <a:r>
              <a:rPr lang="ko-KR" sz="1400"/>
              <a:t> 기능, 정해진 주기 안에 데이터가 발신 및 수신되지 않을 경우 이벤트 함수를 실행시키는 </a:t>
            </a:r>
            <a:r>
              <a:rPr b="1" lang="ko-KR" sz="1400"/>
              <a:t>Deadline</a:t>
            </a:r>
            <a:r>
              <a:rPr lang="ko-KR" sz="1400"/>
              <a:t> 기능, 정해진 주기 안에서 수신되는 데이터만 유효 판정하고 그렇지 않은 데이터는 삭제하는 </a:t>
            </a:r>
            <a:r>
              <a:rPr b="1" lang="ko-KR" sz="1400"/>
              <a:t>Lifespan</a:t>
            </a:r>
            <a:r>
              <a:rPr lang="ko-KR" sz="1400"/>
              <a:t> 기능, 정해진 주기 안에서 노드 혹은 토픽의 생사 확인하는 </a:t>
            </a:r>
            <a:r>
              <a:rPr b="1" lang="ko-KR" sz="1400"/>
              <a:t>Liveliness</a:t>
            </a:r>
            <a:r>
              <a:rPr lang="ko-KR" sz="1400"/>
              <a:t>도 설정할 수 있다. 이러한 다양한 QoS 설정을 통해 DDS는 적시성, 트래픽 우선순위, 안정성 및 리소스 사용과 같은 데이터를 주고받는 모든 측면을 사용자가 제어할 수 있게 되었고 특정 상황, 예를 들어 매우 빠른 속도 데이터를 주고받거나 매우 역동적이고 까다롭고 예측할 수 없는 통신환경에서 데이터 송/수신에 다양한 옵션 설정으로 이를 달성하거나 장애를 극복할 수 있게 되었다. </a:t>
            </a:r>
            <a:endParaRPr sz="1400"/>
          </a:p>
          <a:p>
            <a:pPr indent="0" lvl="0" marL="0" rtl="0" algn="l">
              <a:spcBef>
                <a:spcPts val="0"/>
              </a:spcBef>
              <a:spcAft>
                <a:spcPts val="0"/>
              </a:spcAft>
              <a:buClr>
                <a:schemeClr val="dk1"/>
              </a:buClr>
              <a:buSzPts val="1100"/>
              <a:buFont typeface="Arial"/>
              <a:buNone/>
            </a:pPr>
            <a:r>
              <a:rPr lang="ko-KR" sz="1400"/>
              <a:t>* 이 QoS 관련 부분은 실제 코딩에서 어떻게 설정하느냐가 매우 중요하기에 </a:t>
            </a:r>
            <a:r>
              <a:rPr b="1" lang="ko-KR" sz="1400"/>
              <a:t>reliability, History, Durability, Deadline, Lifespan, Liveliness</a:t>
            </a:r>
            <a:r>
              <a:rPr lang="ko-KR" sz="1400"/>
              <a:t> 에 대한 스터디가 필요하다.</a:t>
            </a:r>
            <a:endParaRPr sz="1400"/>
          </a:p>
          <a:p>
            <a:pPr indent="0" lvl="0" marL="0" rtl="0" algn="l">
              <a:spcBef>
                <a:spcPts val="0"/>
              </a:spcBef>
              <a:spcAft>
                <a:spcPts val="0"/>
              </a:spcAft>
              <a:buNone/>
            </a:pPr>
            <a:r>
              <a:t/>
            </a:r>
            <a:endParaRPr sz="14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DDS의 특징 10. 보안</a:t>
            </a:r>
            <a:endParaRPr/>
          </a:p>
        </p:txBody>
      </p:sp>
      <p:sp>
        <p:nvSpPr>
          <p:cNvPr id="660" name="Google Shape;660;p90"/>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Clr>
                <a:schemeClr val="dk1"/>
              </a:buClr>
              <a:buSzPts val="1100"/>
              <a:buFont typeface="Arial"/>
              <a:buNone/>
            </a:pPr>
            <a:r>
              <a:rPr b="1" lang="ko-KR">
                <a:solidFill>
                  <a:srgbClr val="4A86E8"/>
                </a:solidFill>
              </a:rPr>
              <a:t>10. 보안</a:t>
            </a:r>
            <a:endParaRPr b="1">
              <a:solidFill>
                <a:srgbClr val="4A86E8"/>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ko-KR" sz="1400"/>
              <a:t>ROS 1의 가장 큰 구멍이었던 보안 부분은 ROS 2 개발에서 DDS으로 해결되었다. DDS의 사양에는 </a:t>
            </a:r>
            <a:r>
              <a:rPr b="1" lang="ko-KR" sz="1400"/>
              <a:t>DDS-Security</a:t>
            </a:r>
            <a:r>
              <a:rPr lang="ko-KR" sz="1400"/>
              <a:t>이라는 DDS 보안 사양을 ROS에 적용하여 보안에 대한 이슈를 통신단부터 해결하였다. 또한 ROS 커뮤니티에서는 </a:t>
            </a:r>
            <a:r>
              <a:rPr b="1" lang="ko-KR" sz="1400"/>
              <a:t>SROS 2(Secure Robot Operating System 2)</a:t>
            </a:r>
            <a:r>
              <a:rPr lang="ko-KR" sz="1400"/>
              <a:t>라는 툴을 개발하였고 보안 관련 RCL 서포트 및 보안 관련 프로그래밍에 익숙지 않은 로보틱스 개발자를 위해 보안을 위한 툴킷을 만들어 배포하고 있다. 이 부분에 대한 설명도 추후 이어지는 강좌에서 실습을 통해 더 자세히 알아보기로 하자.</a:t>
            </a:r>
            <a:endParaRPr sz="1400"/>
          </a:p>
          <a:p>
            <a:pPr indent="0" lvl="0" marL="0" rtl="0" algn="l">
              <a:spcBef>
                <a:spcPts val="0"/>
              </a:spcBef>
              <a:spcAft>
                <a:spcPts val="0"/>
              </a:spcAft>
              <a:buNone/>
            </a:pPr>
            <a:r>
              <a:t/>
            </a:r>
            <a:endParaRPr sz="14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 사용 예시: 기본적인 퍼블리셔 노드와 서브스크라이브 노드 실행</a:t>
            </a:r>
            <a:endParaRPr/>
          </a:p>
        </p:txBody>
      </p:sp>
      <p:sp>
        <p:nvSpPr>
          <p:cNvPr id="667" name="Google Shape;667;p91"/>
          <p:cNvSpPr txBox="1"/>
          <p:nvPr/>
        </p:nvSpPr>
        <p:spPr>
          <a:xfrm>
            <a:off x="448250" y="985777"/>
            <a:ext cx="3960000" cy="1130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listener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5]</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668" name="Google Shape;668;p91"/>
          <p:cNvSpPr txBox="1"/>
          <p:nvPr/>
        </p:nvSpPr>
        <p:spPr>
          <a:xfrm>
            <a:off x="448250" y="2322330"/>
            <a:ext cx="3960000" cy="1232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talker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5'﻿</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669" name="Google Shape;669;p91"/>
          <p:cNvSpPr txBox="1"/>
          <p:nvPr/>
        </p:nvSpPr>
        <p:spPr>
          <a:xfrm>
            <a:off x="448250" y="3783613"/>
            <a:ext cx="39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rqt_graph</a:t>
            </a:r>
            <a:endParaRPr b="1" sz="1000">
              <a:solidFill>
                <a:srgbClr val="4A86E8"/>
              </a:solidFill>
              <a:latin typeface="Calibri"/>
              <a:ea typeface="Calibri"/>
              <a:cs typeface="Calibri"/>
              <a:sym typeface="Calibri"/>
            </a:endParaRPr>
          </a:p>
        </p:txBody>
      </p:sp>
      <p:pic>
        <p:nvPicPr>
          <p:cNvPr id="670" name="Google Shape;670;p91"/>
          <p:cNvPicPr preferRelativeResize="0"/>
          <p:nvPr/>
        </p:nvPicPr>
        <p:blipFill>
          <a:blip r:embed="rId3">
            <a:alphaModFix/>
          </a:blip>
          <a:stretch>
            <a:fillRect/>
          </a:stretch>
        </p:blipFill>
        <p:spPr>
          <a:xfrm>
            <a:off x="4573076" y="985775"/>
            <a:ext cx="4498598" cy="2661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본 강의에 앞서서…</a:t>
            </a:r>
            <a:endParaRPr/>
          </a:p>
        </p:txBody>
      </p:sp>
      <p:sp>
        <p:nvSpPr>
          <p:cNvPr id="122" name="Google Shape;122;p20"/>
          <p:cNvSpPr txBox="1"/>
          <p:nvPr>
            <p:ph idx="1" type="body"/>
          </p:nvPr>
        </p:nvSpPr>
        <p:spPr>
          <a:xfrm>
            <a:off x="371800" y="902000"/>
            <a:ext cx="8655600" cy="4142100"/>
          </a:xfrm>
          <a:prstGeom prst="rect">
            <a:avLst/>
          </a:prstGeom>
        </p:spPr>
        <p:txBody>
          <a:bodyPr anchorCtr="0" anchor="t" bIns="62200" lIns="62200" spcFirstLastPara="1" rIns="62200" wrap="square" tIns="62200">
            <a:noAutofit/>
          </a:bodyPr>
          <a:lstStyle/>
          <a:p>
            <a:pPr indent="-342900" lvl="0" marL="457200" rtl="0" algn="l">
              <a:spcBef>
                <a:spcPts val="0"/>
              </a:spcBef>
              <a:spcAft>
                <a:spcPts val="0"/>
              </a:spcAft>
              <a:buSzPts val="1800"/>
              <a:buChar char="●"/>
            </a:pPr>
            <a:r>
              <a:rPr b="1" lang="ko-KR"/>
              <a:t>맞춤형 강의를 위해!</a:t>
            </a:r>
            <a:endParaRPr b="1"/>
          </a:p>
          <a:p>
            <a:pPr indent="0" lvl="0" marL="457200" rtl="0" algn="l">
              <a:spcBef>
                <a:spcPts val="0"/>
              </a:spcBef>
              <a:spcAft>
                <a:spcPts val="0"/>
              </a:spcAft>
              <a:buNone/>
            </a:pPr>
            <a:r>
              <a:t/>
            </a:r>
            <a:endParaRPr/>
          </a:p>
          <a:p>
            <a:pPr indent="-342900" lvl="1" marL="914400" rtl="0" algn="l">
              <a:spcBef>
                <a:spcPts val="0"/>
              </a:spcBef>
              <a:spcAft>
                <a:spcPts val="0"/>
              </a:spcAft>
              <a:buSzPts val="1800"/>
              <a:buChar char="○"/>
            </a:pPr>
            <a:r>
              <a:rPr lang="ko-KR" sz="1800"/>
              <a:t>직업이 어떻게 되세요?</a:t>
            </a:r>
            <a:endParaRPr sz="1800"/>
          </a:p>
          <a:p>
            <a:pPr indent="-342900" lvl="1" marL="914400" rtl="0" algn="l">
              <a:spcBef>
                <a:spcPts val="0"/>
              </a:spcBef>
              <a:spcAft>
                <a:spcPts val="0"/>
              </a:spcAft>
              <a:buSzPts val="1800"/>
              <a:buChar char="○"/>
            </a:pPr>
            <a:r>
              <a:rPr lang="ko-KR" sz="1800"/>
              <a:t>로봇 업계에 계시나요?</a:t>
            </a:r>
            <a:endParaRPr sz="1800"/>
          </a:p>
          <a:p>
            <a:pPr indent="-342900" lvl="1" marL="914400" rtl="0" algn="l">
              <a:spcBef>
                <a:spcPts val="0"/>
              </a:spcBef>
              <a:spcAft>
                <a:spcPts val="0"/>
              </a:spcAft>
              <a:buSzPts val="1800"/>
              <a:buChar char="○"/>
            </a:pPr>
            <a:r>
              <a:rPr lang="ko-KR" sz="1800"/>
              <a:t>직장이시면 몇 년차 직장인 이실까요?</a:t>
            </a:r>
            <a:endParaRPr sz="1800"/>
          </a:p>
          <a:p>
            <a:pPr indent="-342900" lvl="1" marL="914400" rtl="0" algn="l">
              <a:spcBef>
                <a:spcPts val="0"/>
              </a:spcBef>
              <a:spcAft>
                <a:spcPts val="0"/>
              </a:spcAft>
              <a:buSzPts val="1800"/>
              <a:buChar char="○"/>
            </a:pPr>
            <a:r>
              <a:rPr lang="ko-KR" sz="1800"/>
              <a:t>학생이시면 몇 학년 이세요?</a:t>
            </a:r>
            <a:endParaRPr sz="1800"/>
          </a:p>
          <a:p>
            <a:pPr indent="-342900" lvl="1" marL="914400" rtl="0" algn="l">
              <a:spcBef>
                <a:spcPts val="0"/>
              </a:spcBef>
              <a:spcAft>
                <a:spcPts val="0"/>
              </a:spcAft>
              <a:buSzPts val="1800"/>
              <a:buChar char="○"/>
            </a:pPr>
            <a:r>
              <a:rPr lang="ko-KR" sz="1800"/>
              <a:t>전공은 어떻게 되시나요?</a:t>
            </a:r>
            <a:endParaRPr sz="1800"/>
          </a:p>
          <a:p>
            <a:pPr indent="-342900" lvl="1" marL="914400" rtl="0" algn="l">
              <a:spcBef>
                <a:spcPts val="0"/>
              </a:spcBef>
              <a:spcAft>
                <a:spcPts val="0"/>
              </a:spcAft>
              <a:buSzPts val="1800"/>
              <a:buChar char="○"/>
            </a:pPr>
            <a:r>
              <a:rPr lang="ko-KR" sz="1800"/>
              <a:t>ROS 사용해 보신 적 있으세요?</a:t>
            </a:r>
            <a:endParaRPr sz="1800"/>
          </a:p>
          <a:p>
            <a:pPr indent="-342900" lvl="1" marL="914400" rtl="0" algn="l">
              <a:spcBef>
                <a:spcPts val="0"/>
              </a:spcBef>
              <a:spcAft>
                <a:spcPts val="0"/>
              </a:spcAft>
              <a:buSzPts val="1800"/>
              <a:buChar char="○"/>
            </a:pPr>
            <a:r>
              <a:rPr lang="ko-KR" sz="1800"/>
              <a:t>ROS 1 vs ROS 2 어떤것을 사용하고 계세요?</a:t>
            </a:r>
            <a:endParaRPr sz="1800"/>
          </a:p>
          <a:p>
            <a:pPr indent="-342900" lvl="1" marL="914400" rtl="0" algn="l">
              <a:spcBef>
                <a:spcPts val="0"/>
              </a:spcBef>
              <a:spcAft>
                <a:spcPts val="0"/>
              </a:spcAft>
              <a:buSzPts val="1800"/>
              <a:buChar char="○"/>
            </a:pPr>
            <a:r>
              <a:rPr lang="ko-KR" sz="1800"/>
              <a:t>리눅스 경험은 어떻게 되시나요?</a:t>
            </a:r>
            <a:endParaRPr sz="1800"/>
          </a:p>
          <a:p>
            <a:pPr indent="-342900" lvl="1" marL="914400" rtl="0" algn="l">
              <a:spcBef>
                <a:spcPts val="0"/>
              </a:spcBef>
              <a:spcAft>
                <a:spcPts val="0"/>
              </a:spcAft>
              <a:buSzPts val="1800"/>
              <a:buChar char="○"/>
            </a:pPr>
            <a:r>
              <a:rPr lang="ko-KR" sz="1800"/>
              <a:t>C++, Python, Java, JS, Rust … 어떤 언어를 사용하세요?</a:t>
            </a:r>
            <a:endParaRPr sz="1800"/>
          </a:p>
          <a:p>
            <a:pPr indent="-342900" lvl="1" marL="914400" rtl="0" algn="l">
              <a:spcBef>
                <a:spcPts val="0"/>
              </a:spcBef>
              <a:spcAft>
                <a:spcPts val="0"/>
              </a:spcAft>
              <a:buSzPts val="1800"/>
              <a:buChar char="○"/>
            </a:pPr>
            <a:r>
              <a:rPr lang="ko-KR" sz="1800"/>
              <a:t>왜 ROS를 시작하시려고 하시는지 여쭤봐도 될까요?</a:t>
            </a:r>
            <a:endParaRPr sz="1800"/>
          </a:p>
          <a:p>
            <a:pPr indent="-342900" lvl="1" marL="914400" rtl="0" algn="l">
              <a:spcBef>
                <a:spcPts val="0"/>
              </a:spcBef>
              <a:spcAft>
                <a:spcPts val="0"/>
              </a:spcAft>
              <a:buSzPts val="1800"/>
              <a:buChar char="○"/>
            </a:pPr>
            <a:r>
              <a:rPr lang="ko-KR" sz="1800"/>
              <a:t>8시간 강의인데 우리 같이 집중해서, 하루에 책 1권 끝낸다고 생각하고 달려봐요!</a:t>
            </a:r>
            <a:endParaRPr sz="1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92"/>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 사용 예시: RMW 변경 방법 </a:t>
            </a:r>
            <a:endParaRPr/>
          </a:p>
        </p:txBody>
      </p:sp>
      <p:sp>
        <p:nvSpPr>
          <p:cNvPr id="677" name="Google Shape;677;p92"/>
          <p:cNvSpPr txBox="1"/>
          <p:nvPr>
            <p:ph idx="1" type="body"/>
          </p:nvPr>
        </p:nvSpPr>
        <p:spPr>
          <a:xfrm>
            <a:off x="371800" y="902004"/>
            <a:ext cx="8451300" cy="1104000"/>
          </a:xfrm>
          <a:prstGeom prst="rect">
            <a:avLst/>
          </a:prstGeom>
        </p:spPr>
        <p:txBody>
          <a:bodyPr anchorCtr="0" anchor="t" bIns="62200" lIns="62200" spcFirstLastPara="1" rIns="62200" wrap="square" tIns="62200">
            <a:noAutofit/>
          </a:bodyPr>
          <a:lstStyle/>
          <a:p>
            <a:pPr indent="-292100" lvl="0" marL="457200" rtl="0" algn="l">
              <a:spcBef>
                <a:spcPts val="0"/>
              </a:spcBef>
              <a:spcAft>
                <a:spcPts val="0"/>
              </a:spcAft>
              <a:buSzPts val="1000"/>
              <a:buChar char="●"/>
            </a:pPr>
            <a:r>
              <a:rPr lang="ko-KR" sz="1000"/>
              <a:t>RMW_IMPLEMENTATION 변수로 RMW 변경 가능</a:t>
            </a:r>
            <a:endParaRPr sz="1000"/>
          </a:p>
          <a:p>
            <a:pPr indent="-292100" lvl="1" marL="914400" rtl="0" algn="l">
              <a:spcBef>
                <a:spcPts val="0"/>
              </a:spcBef>
              <a:spcAft>
                <a:spcPts val="0"/>
              </a:spcAft>
              <a:buSzPts val="1000"/>
              <a:buChar char="○"/>
            </a:pPr>
            <a:r>
              <a:rPr lang="ko-KR" sz="1000"/>
              <a:t>rmw_cyclonedds_cpp</a:t>
            </a:r>
            <a:endParaRPr sz="1000"/>
          </a:p>
          <a:p>
            <a:pPr indent="-292100" lvl="1" marL="914400" rtl="0" algn="l">
              <a:spcBef>
                <a:spcPts val="0"/>
              </a:spcBef>
              <a:spcAft>
                <a:spcPts val="0"/>
              </a:spcAft>
              <a:buSzPts val="1000"/>
              <a:buChar char="○"/>
            </a:pPr>
            <a:r>
              <a:rPr lang="ko-KR" sz="1000"/>
              <a:t>rmw_fastrtps_cpp</a:t>
            </a:r>
            <a:endParaRPr sz="1000"/>
          </a:p>
          <a:p>
            <a:pPr indent="-292100" lvl="1" marL="914400" rtl="0" algn="l">
              <a:spcBef>
                <a:spcPts val="0"/>
              </a:spcBef>
              <a:spcAft>
                <a:spcPts val="0"/>
              </a:spcAft>
              <a:buClr>
                <a:schemeClr val="dk1"/>
              </a:buClr>
              <a:buSzPts val="1000"/>
              <a:buChar char="○"/>
            </a:pPr>
            <a:r>
              <a:rPr lang="ko-KR" sz="1000">
                <a:solidFill>
                  <a:schemeClr val="dk1"/>
                </a:solidFill>
              </a:rPr>
              <a:t>rmw_connext_cpp</a:t>
            </a:r>
            <a:endParaRPr sz="1000"/>
          </a:p>
          <a:p>
            <a:pPr indent="-292100" lvl="1" marL="914400" rtl="0" algn="l">
              <a:spcBef>
                <a:spcPts val="0"/>
              </a:spcBef>
              <a:spcAft>
                <a:spcPts val="0"/>
              </a:spcAft>
              <a:buSzPts val="1000"/>
              <a:buChar char="○"/>
            </a:pPr>
            <a:r>
              <a:rPr lang="ko-KR" sz="1000"/>
              <a:t>rmw_gurumdds_cpp</a:t>
            </a:r>
            <a:endParaRPr sz="1000"/>
          </a:p>
        </p:txBody>
      </p:sp>
      <p:sp>
        <p:nvSpPr>
          <p:cNvPr id="678" name="Google Shape;678;p92"/>
          <p:cNvSpPr txBox="1"/>
          <p:nvPr/>
        </p:nvSpPr>
        <p:spPr>
          <a:xfrm>
            <a:off x="563575" y="1910982"/>
            <a:ext cx="5760000" cy="1296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export</a:t>
            </a:r>
            <a:r>
              <a:rPr b="1" lang="ko-KR" sz="1000">
                <a:solidFill>
                  <a:schemeClr val="lt1"/>
                </a:solidFill>
                <a:latin typeface="Calibri"/>
                <a:ea typeface="Calibri"/>
                <a:cs typeface="Calibri"/>
                <a:sym typeface="Calibri"/>
              </a:rPr>
              <a:t> RMW_IMPLEMENTATION=rmw_cyclonedds_cpp</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listener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679" name="Google Shape;679;p92"/>
          <p:cNvSpPr txBox="1"/>
          <p:nvPr/>
        </p:nvSpPr>
        <p:spPr>
          <a:xfrm>
            <a:off x="563575" y="3435578"/>
            <a:ext cx="5760000" cy="1296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export</a:t>
            </a:r>
            <a:r>
              <a:rPr b="1" lang="ko-KR" sz="1000">
                <a:solidFill>
                  <a:schemeClr val="lt1"/>
                </a:solidFill>
                <a:latin typeface="Calibri"/>
                <a:ea typeface="Calibri"/>
                <a:cs typeface="Calibri"/>
                <a:sym typeface="Calibri"/>
              </a:rPr>
              <a:t> RMW_IMPLEMENTATION=rmw_cyclonedds_cpp</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ros2 run demo_nodes_cpp talker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 사용 예시: RMW의 상호 운용성 테스트</a:t>
            </a:r>
            <a:endParaRPr/>
          </a:p>
        </p:txBody>
      </p:sp>
      <p:sp>
        <p:nvSpPr>
          <p:cNvPr id="686" name="Google Shape;686;p93"/>
          <p:cNvSpPr txBox="1"/>
          <p:nvPr/>
        </p:nvSpPr>
        <p:spPr>
          <a:xfrm>
            <a:off x="448250" y="985775"/>
            <a:ext cx="5760000" cy="1296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export</a:t>
            </a:r>
            <a:r>
              <a:rPr b="1" lang="ko-KR" sz="1000">
                <a:solidFill>
                  <a:schemeClr val="lt1"/>
                </a:solidFill>
                <a:latin typeface="Calibri"/>
                <a:ea typeface="Calibri"/>
                <a:cs typeface="Calibri"/>
                <a:sym typeface="Calibri"/>
              </a:rPr>
              <a:t> RMW_IMPLEMENTATION=rmw_cyclonedds_cpp</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listener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687" name="Google Shape;687;p93"/>
          <p:cNvSpPr txBox="1"/>
          <p:nvPr/>
        </p:nvSpPr>
        <p:spPr>
          <a:xfrm>
            <a:off x="448250" y="2510385"/>
            <a:ext cx="5760000" cy="1296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export</a:t>
            </a:r>
            <a:r>
              <a:rPr b="1" lang="ko-KR" sz="1000">
                <a:solidFill>
                  <a:schemeClr val="lt1"/>
                </a:solidFill>
                <a:latin typeface="Calibri"/>
                <a:ea typeface="Calibri"/>
                <a:cs typeface="Calibri"/>
                <a:sym typeface="Calibri"/>
              </a:rPr>
              <a:t> RMW_IMPLEMENTATION=rmw_fastrtps_cpp</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talker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9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 사용 예시: Domain 변경 방법</a:t>
            </a:r>
            <a:endParaRPr/>
          </a:p>
        </p:txBody>
      </p:sp>
      <p:sp>
        <p:nvSpPr>
          <p:cNvPr id="694" name="Google Shape;694;p94"/>
          <p:cNvSpPr txBox="1"/>
          <p:nvPr/>
        </p:nvSpPr>
        <p:spPr>
          <a:xfrm>
            <a:off x="448250" y="985785"/>
            <a:ext cx="5760000" cy="1296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export</a:t>
            </a:r>
            <a:r>
              <a:rPr b="1" lang="ko-KR" sz="1000">
                <a:solidFill>
                  <a:schemeClr val="lt1"/>
                </a:solidFill>
                <a:latin typeface="Calibri"/>
                <a:ea typeface="Calibri"/>
                <a:cs typeface="Calibri"/>
                <a:sym typeface="Calibri"/>
              </a:rPr>
              <a:t> ROS_DOMAIN_ID=11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talker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695" name="Google Shape;695;p94"/>
          <p:cNvSpPr txBox="1"/>
          <p:nvPr/>
        </p:nvSpPr>
        <p:spPr>
          <a:xfrm>
            <a:off x="448250" y="2510376"/>
            <a:ext cx="5760000" cy="744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export</a:t>
            </a:r>
            <a:r>
              <a:rPr b="1" lang="ko-KR" sz="1000">
                <a:solidFill>
                  <a:schemeClr val="lt1"/>
                </a:solidFill>
                <a:latin typeface="Calibri"/>
                <a:ea typeface="Calibri"/>
                <a:cs typeface="Calibri"/>
                <a:sym typeface="Calibri"/>
              </a:rPr>
              <a:t> ROS_DOMAIN_ID=12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listener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(서로 다른 도메인을 사용하고 있기에 아무런 반응이 없을 것이다.)</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696" name="Google Shape;696;p94"/>
          <p:cNvSpPr txBox="1"/>
          <p:nvPr/>
        </p:nvSpPr>
        <p:spPr>
          <a:xfrm>
            <a:off x="448250" y="3483274"/>
            <a:ext cx="5760000" cy="1203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export</a:t>
            </a:r>
            <a:r>
              <a:rPr b="1" lang="ko-KR" sz="1000">
                <a:solidFill>
                  <a:schemeClr val="lt1"/>
                </a:solidFill>
                <a:latin typeface="Calibri"/>
                <a:ea typeface="Calibri"/>
                <a:cs typeface="Calibri"/>
                <a:sym typeface="Calibri"/>
              </a:rPr>
              <a:t> ROS_DOMAIN_ID=11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listener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15]</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 사용 예시: QoS 테스트 (Reliability = RELIABLE vs BEST_EFFORT)</a:t>
            </a:r>
            <a:endParaRPr/>
          </a:p>
        </p:txBody>
      </p:sp>
      <p:sp>
        <p:nvSpPr>
          <p:cNvPr id="703" name="Google Shape;703;p95"/>
          <p:cNvSpPr txBox="1"/>
          <p:nvPr/>
        </p:nvSpPr>
        <p:spPr>
          <a:xfrm>
            <a:off x="448250" y="985763"/>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sudo tc</a:t>
            </a:r>
            <a:r>
              <a:rPr b="1" lang="ko-KR" sz="1000">
                <a:solidFill>
                  <a:schemeClr val="lt1"/>
                </a:solidFill>
                <a:latin typeface="Calibri"/>
                <a:ea typeface="Calibri"/>
                <a:cs typeface="Calibri"/>
                <a:sym typeface="Calibri"/>
              </a:rPr>
              <a:t> qdisc add dev lo root netem loss 10%</a:t>
            </a:r>
            <a:endParaRPr b="1" sz="1000">
              <a:solidFill>
                <a:schemeClr val="lt1"/>
              </a:solidFill>
              <a:latin typeface="Calibri"/>
              <a:ea typeface="Calibri"/>
              <a:cs typeface="Calibri"/>
              <a:sym typeface="Calibri"/>
            </a:endParaRPr>
          </a:p>
        </p:txBody>
      </p:sp>
      <p:sp>
        <p:nvSpPr>
          <p:cNvPr id="704" name="Google Shape;704;p95"/>
          <p:cNvSpPr txBox="1"/>
          <p:nvPr/>
        </p:nvSpPr>
        <p:spPr>
          <a:xfrm>
            <a:off x="4865450" y="1574376"/>
            <a:ext cx="3960000" cy="3053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listener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5]</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6]</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7]</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8]</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9]</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15]</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705" name="Google Shape;705;p95"/>
          <p:cNvSpPr txBox="1"/>
          <p:nvPr/>
        </p:nvSpPr>
        <p:spPr>
          <a:xfrm>
            <a:off x="448250" y="1574369"/>
            <a:ext cx="3960000" cy="3053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talker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5'</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6'</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7'</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8'</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9'</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15'</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DDS 사용 예시: QoS 테스트 (Reliability = RELIABLE vs BEST_EFFORT)</a:t>
            </a:r>
            <a:endParaRPr/>
          </a:p>
        </p:txBody>
      </p:sp>
      <p:sp>
        <p:nvSpPr>
          <p:cNvPr id="712" name="Google Shape;712;p96"/>
          <p:cNvSpPr txBox="1"/>
          <p:nvPr/>
        </p:nvSpPr>
        <p:spPr>
          <a:xfrm>
            <a:off x="448250" y="985776"/>
            <a:ext cx="3960000" cy="2697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talker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5'</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6'</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7'</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8'</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9'</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Publishing: 'Hello World: 15'</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713" name="Google Shape;713;p96"/>
          <p:cNvSpPr txBox="1"/>
          <p:nvPr/>
        </p:nvSpPr>
        <p:spPr>
          <a:xfrm>
            <a:off x="4863900" y="985781"/>
            <a:ext cx="3960000" cy="26976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demo_nodes_cpp listener_best_effort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5]</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6]</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7]</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8]</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10]</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11]</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12]</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13]</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14]</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[INFO]: I heard: [Hello World: 15]</a:t>
            </a:r>
            <a:endParaRPr b="1" sz="1000">
              <a:solidFill>
                <a:schemeClr val="lt1"/>
              </a:solidFill>
              <a:latin typeface="Calibri"/>
              <a:ea typeface="Calibri"/>
              <a:cs typeface="Calibri"/>
              <a:sym typeface="Calibri"/>
            </a:endParaRPr>
          </a:p>
        </p:txBody>
      </p:sp>
      <p:sp>
        <p:nvSpPr>
          <p:cNvPr id="714" name="Google Shape;714;p96"/>
          <p:cNvSpPr txBox="1"/>
          <p:nvPr/>
        </p:nvSpPr>
        <p:spPr>
          <a:xfrm>
            <a:off x="448250" y="3911963"/>
            <a:ext cx="57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sudo tc</a:t>
            </a:r>
            <a:r>
              <a:rPr b="1" lang="ko-KR" sz="1000">
                <a:solidFill>
                  <a:schemeClr val="lt1"/>
                </a:solidFill>
                <a:latin typeface="Calibri"/>
                <a:ea typeface="Calibri"/>
                <a:cs typeface="Calibri"/>
                <a:sym typeface="Calibri"/>
              </a:rPr>
              <a:t> qdisc delete dev lo root netem loss 10%</a:t>
            </a:r>
            <a:endParaRPr b="1" sz="1000">
              <a:solidFill>
                <a:schemeClr val="lt1"/>
              </a:solidFill>
              <a:latin typeface="Calibri"/>
              <a:ea typeface="Calibri"/>
              <a:cs typeface="Calibri"/>
              <a:sym typeface="Calibri"/>
            </a:endParaRPr>
          </a:p>
        </p:txBody>
      </p:sp>
      <p:cxnSp>
        <p:nvCxnSpPr>
          <p:cNvPr id="715" name="Google Shape;715;p96"/>
          <p:cNvCxnSpPr/>
          <p:nvPr/>
        </p:nvCxnSpPr>
        <p:spPr>
          <a:xfrm rot="10800000">
            <a:off x="6769800" y="1394975"/>
            <a:ext cx="551700" cy="0"/>
          </a:xfrm>
          <a:prstGeom prst="straightConnector1">
            <a:avLst/>
          </a:prstGeom>
          <a:noFill/>
          <a:ln cap="flat" cmpd="sng" w="19050">
            <a:solidFill>
              <a:srgbClr val="FFFF00"/>
            </a:solidFill>
            <a:prstDash val="solid"/>
            <a:round/>
            <a:headEnd len="med" w="med" type="none"/>
            <a:tailEnd len="med" w="med" type="triangle"/>
          </a:ln>
        </p:spPr>
      </p:cxnSp>
      <p:cxnSp>
        <p:nvCxnSpPr>
          <p:cNvPr id="716" name="Google Shape;716;p96"/>
          <p:cNvCxnSpPr/>
          <p:nvPr/>
        </p:nvCxnSpPr>
        <p:spPr>
          <a:xfrm rot="10800000">
            <a:off x="6769800" y="2305015"/>
            <a:ext cx="551700" cy="0"/>
          </a:xfrm>
          <a:prstGeom prst="straightConnector1">
            <a:avLst/>
          </a:prstGeom>
          <a:noFill/>
          <a:ln cap="flat" cmpd="sng" w="19050">
            <a:solidFill>
              <a:srgbClr val="FFFF00"/>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7"/>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723" name="Google Shape;723;p97"/>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 패키지 설치와 노드 실행</a:t>
            </a:r>
            <a:endParaRPr b="1" sz="3600">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9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Turtlesim 패키지 설치와 노드</a:t>
            </a:r>
            <a:endParaRPr/>
          </a:p>
        </p:txBody>
      </p:sp>
      <p:sp>
        <p:nvSpPr>
          <p:cNvPr id="730" name="Google Shape;730;p98"/>
          <p:cNvSpPr txBox="1"/>
          <p:nvPr/>
        </p:nvSpPr>
        <p:spPr>
          <a:xfrm>
            <a:off x="448250" y="985772"/>
            <a:ext cx="5760000" cy="5589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sudo apt update</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sudo apt install</a:t>
            </a:r>
            <a:r>
              <a:rPr b="1" lang="ko-KR" sz="1000">
                <a:solidFill>
                  <a:schemeClr val="lt1"/>
                </a:solidFill>
                <a:latin typeface="Calibri"/>
                <a:ea typeface="Calibri"/>
                <a:cs typeface="Calibri"/>
                <a:sym typeface="Calibri"/>
              </a:rPr>
              <a:t> ros-humble-turtlesim</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731" name="Google Shape;731;p98"/>
          <p:cNvSpPr txBox="1"/>
          <p:nvPr/>
        </p:nvSpPr>
        <p:spPr>
          <a:xfrm>
            <a:off x="448250" y="1773275"/>
            <a:ext cx="5760000" cy="16023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pkg list</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ackermann_msgs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ackermann_steering_controller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action_msgs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action_tutorials_cpp</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action_tutorials_interfaces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action_tutorials_py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actionlib_msgs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(생략)</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732" name="Google Shape;732;p98"/>
          <p:cNvSpPr txBox="1"/>
          <p:nvPr/>
        </p:nvSpPr>
        <p:spPr>
          <a:xfrm>
            <a:off x="448250" y="3604179"/>
            <a:ext cx="5760000" cy="11961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pkg executables</a:t>
            </a:r>
            <a:r>
              <a:rPr b="1" lang="ko-KR" sz="1000">
                <a:solidFill>
                  <a:schemeClr val="lt1"/>
                </a:solidFill>
                <a:latin typeface="Calibri"/>
                <a:ea typeface="Calibri"/>
                <a:cs typeface="Calibri"/>
                <a:sym typeface="Calibri"/>
              </a:rPr>
              <a:t> turtlesim</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 draw_square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 mimic</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 turtle_teleop_key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 turtlesim_node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패키지의 노드 실행</a:t>
            </a:r>
            <a:endParaRPr/>
          </a:p>
        </p:txBody>
      </p:sp>
      <p:sp>
        <p:nvSpPr>
          <p:cNvPr id="739" name="Google Shape;739;p99"/>
          <p:cNvSpPr txBox="1"/>
          <p:nvPr/>
        </p:nvSpPr>
        <p:spPr>
          <a:xfrm>
            <a:off x="448250" y="1577063"/>
            <a:ext cx="75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turtlesim turtle_teleop_key</a:t>
            </a:r>
            <a:endParaRPr b="1" sz="1000">
              <a:solidFill>
                <a:schemeClr val="lt1"/>
              </a:solidFill>
              <a:latin typeface="Calibri"/>
              <a:ea typeface="Calibri"/>
              <a:cs typeface="Calibri"/>
              <a:sym typeface="Calibri"/>
            </a:endParaRPr>
          </a:p>
        </p:txBody>
      </p:sp>
      <p:sp>
        <p:nvSpPr>
          <p:cNvPr id="740" name="Google Shape;740;p99"/>
          <p:cNvSpPr txBox="1"/>
          <p:nvPr/>
        </p:nvSpPr>
        <p:spPr>
          <a:xfrm>
            <a:off x="448250" y="985775"/>
            <a:ext cx="75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turtlesim turtlesim_node</a:t>
            </a:r>
            <a:endParaRPr b="1" sz="1000">
              <a:solidFill>
                <a:schemeClr val="lt1"/>
              </a:solidFill>
              <a:latin typeface="Calibri"/>
              <a:ea typeface="Calibri"/>
              <a:cs typeface="Calibri"/>
              <a:sym typeface="Calibri"/>
            </a:endParaRPr>
          </a:p>
        </p:txBody>
      </p:sp>
      <p:pic>
        <p:nvPicPr>
          <p:cNvPr id="741" name="Google Shape;741;p99"/>
          <p:cNvPicPr preferRelativeResize="0"/>
          <p:nvPr/>
        </p:nvPicPr>
        <p:blipFill>
          <a:blip r:embed="rId3">
            <a:alphaModFix/>
          </a:blip>
          <a:stretch>
            <a:fillRect/>
          </a:stretch>
        </p:blipFill>
        <p:spPr>
          <a:xfrm>
            <a:off x="1727063" y="2089463"/>
            <a:ext cx="2768738" cy="2901637"/>
          </a:xfrm>
          <a:prstGeom prst="rect">
            <a:avLst/>
          </a:prstGeom>
          <a:noFill/>
          <a:ln>
            <a:noFill/>
          </a:ln>
        </p:spPr>
      </p:pic>
      <p:pic>
        <p:nvPicPr>
          <p:cNvPr id="742" name="Google Shape;742;p99"/>
          <p:cNvPicPr preferRelativeResize="0"/>
          <p:nvPr/>
        </p:nvPicPr>
        <p:blipFill>
          <a:blip r:embed="rId4">
            <a:alphaModFix/>
          </a:blip>
          <a:stretch>
            <a:fillRect/>
          </a:stretch>
        </p:blipFill>
        <p:spPr>
          <a:xfrm>
            <a:off x="4648200" y="2089463"/>
            <a:ext cx="2768738" cy="290163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0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 토픽, 서비스, 액션의 조회</a:t>
            </a:r>
            <a:endParaRPr/>
          </a:p>
        </p:txBody>
      </p:sp>
      <p:sp>
        <p:nvSpPr>
          <p:cNvPr id="749" name="Google Shape;749;p100"/>
          <p:cNvSpPr txBox="1"/>
          <p:nvPr/>
        </p:nvSpPr>
        <p:spPr>
          <a:xfrm>
            <a:off x="448250" y="985900"/>
            <a:ext cx="3960000" cy="3917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node list</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/teleop_turtle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topic list</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/parameter_events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/rosout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/turtle1/cmd_vel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/turtle1/color_sensor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/turtle1/pose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action list</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/turtle1/rotate_absolute</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750" name="Google Shape;750;p100"/>
          <p:cNvSpPr txBox="1"/>
          <p:nvPr/>
        </p:nvSpPr>
        <p:spPr>
          <a:xfrm>
            <a:off x="4863900" y="985900"/>
            <a:ext cx="3960000" cy="3917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service list</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/clear</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/kill</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/reset</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/spawn</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/teleop_turtle/describe_parameters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/teleop_turtle/get_parameter_types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/teleop_turtle/get_parameters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/teleop_turtle/list_parameters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/teleop_turtle/set_parameters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/teleop_turtle/set_parameters_atomically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/turtle1/set_pen</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/turtle1/teleport_absolute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/turtle1/teleport_relative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/turtlesim/describe_parameters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/turtlesim/get_parameter_types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/turtlesim/get_parameters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/turtlesim/list_parameters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/turtlesim/set_parameters</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/turtlesim/set_parameters_atomically</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rqt_graph 로 보는 노드와 토픽의 그래프 뷰</a:t>
            </a:r>
            <a:endParaRPr/>
          </a:p>
        </p:txBody>
      </p:sp>
      <p:sp>
        <p:nvSpPr>
          <p:cNvPr id="757" name="Google Shape;757;p101"/>
          <p:cNvSpPr txBox="1"/>
          <p:nvPr/>
        </p:nvSpPr>
        <p:spPr>
          <a:xfrm>
            <a:off x="448250" y="985763"/>
            <a:ext cx="75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rqt_graph</a:t>
            </a:r>
            <a:endParaRPr b="1" sz="1000">
              <a:solidFill>
                <a:srgbClr val="4A86E8"/>
              </a:solidFill>
              <a:latin typeface="Calibri"/>
              <a:ea typeface="Calibri"/>
              <a:cs typeface="Calibri"/>
              <a:sym typeface="Calibri"/>
            </a:endParaRPr>
          </a:p>
        </p:txBody>
      </p:sp>
      <p:pic>
        <p:nvPicPr>
          <p:cNvPr id="758" name="Google Shape;758;p101"/>
          <p:cNvPicPr preferRelativeResize="0"/>
          <p:nvPr/>
        </p:nvPicPr>
        <p:blipFill>
          <a:blip r:embed="rId3">
            <a:alphaModFix/>
          </a:blip>
          <a:stretch>
            <a:fillRect/>
          </a:stretch>
        </p:blipFill>
        <p:spPr>
          <a:xfrm>
            <a:off x="1619918" y="1498163"/>
            <a:ext cx="5904165" cy="34929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본 강의에 앞서서…</a:t>
            </a:r>
            <a:endParaRPr/>
          </a:p>
        </p:txBody>
      </p:sp>
      <p:sp>
        <p:nvSpPr>
          <p:cNvPr id="129" name="Google Shape;129;p21"/>
          <p:cNvSpPr txBox="1"/>
          <p:nvPr>
            <p:ph idx="1" type="body"/>
          </p:nvPr>
        </p:nvSpPr>
        <p:spPr>
          <a:xfrm>
            <a:off x="371804" y="902005"/>
            <a:ext cx="8451300" cy="4142100"/>
          </a:xfrm>
          <a:prstGeom prst="rect">
            <a:avLst/>
          </a:prstGeom>
        </p:spPr>
        <p:txBody>
          <a:bodyPr anchorCtr="0" anchor="ctr" bIns="62200" lIns="62200" spcFirstLastPara="1" rIns="62200" wrap="square" tIns="62200">
            <a:noAutofit/>
          </a:bodyPr>
          <a:lstStyle/>
          <a:p>
            <a:pPr indent="0" lvl="0" marL="0" rtl="0" algn="ctr">
              <a:spcBef>
                <a:spcPts val="0"/>
              </a:spcBef>
              <a:spcAft>
                <a:spcPts val="0"/>
              </a:spcAft>
              <a:buNone/>
            </a:pPr>
            <a:r>
              <a:rPr b="1" lang="ko-KR" sz="9600"/>
              <a:t>ROS = Tool</a:t>
            </a:r>
            <a:endParaRPr b="1" sz="9600"/>
          </a:p>
        </p:txBody>
      </p:sp>
      <p:sp>
        <p:nvSpPr>
          <p:cNvPr id="130" name="Google Shape;130;p21"/>
          <p:cNvSpPr txBox="1"/>
          <p:nvPr/>
        </p:nvSpPr>
        <p:spPr>
          <a:xfrm>
            <a:off x="5855450" y="3478000"/>
            <a:ext cx="28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a:t>(로봇 개발을 위한)</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02"/>
          <p:cNvSpPr txBox="1"/>
          <p:nvPr>
            <p:ph type="title"/>
          </p:nvPr>
        </p:nvSpPr>
        <p:spPr>
          <a:xfrm>
            <a:off x="901200" y="414625"/>
            <a:ext cx="7922700" cy="30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ko-KR"/>
              <a:t>ROS 2의 중요 컨셉과 특징</a:t>
            </a:r>
            <a:endParaRPr/>
          </a:p>
        </p:txBody>
      </p:sp>
      <p:sp>
        <p:nvSpPr>
          <p:cNvPr id="765" name="Google Shape;765;p102"/>
          <p:cNvSpPr txBox="1"/>
          <p:nvPr/>
        </p:nvSpPr>
        <p:spPr>
          <a:xfrm>
            <a:off x="975875" y="2007600"/>
            <a:ext cx="7922700" cy="112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KR" sz="3600">
                <a:latin typeface="Calibri"/>
                <a:ea typeface="Calibri"/>
                <a:cs typeface="Calibri"/>
                <a:sym typeface="Calibri"/>
              </a:rPr>
              <a:t>ROS 2 노드와 메시지 통신</a:t>
            </a:r>
            <a:endParaRPr b="1" sz="3600">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3"/>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노드(node)와 메시지 통신(message communication)</a:t>
            </a:r>
            <a:endParaRPr/>
          </a:p>
        </p:txBody>
      </p:sp>
      <p:sp>
        <p:nvSpPr>
          <p:cNvPr id="772" name="Google Shape;772;p103"/>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400">
                <a:solidFill>
                  <a:srgbClr val="4A86E8"/>
                </a:solidFill>
              </a:rPr>
              <a:t>노드(node)</a:t>
            </a:r>
            <a:r>
              <a:rPr lang="ko-KR" sz="1400"/>
              <a:t>는 아래 그림처럼 Node A, Node B, Node C라는 노드가 있을 때 각각의 노드들은 서로 유기적으로 Message로 연결되어 사용된다. 지금은 단순히 3개의 노드만 표시하였지만 수행하고자 하는 태스크가 많아질수록 메시지로 연결되는 노드가 늘어나며 시스템이 확장할 수 있게된다.</a:t>
            </a:r>
            <a:endParaRPr sz="1400"/>
          </a:p>
        </p:txBody>
      </p:sp>
      <p:pic>
        <p:nvPicPr>
          <p:cNvPr id="773" name="Google Shape;773;p103"/>
          <p:cNvPicPr preferRelativeResize="0"/>
          <p:nvPr/>
        </p:nvPicPr>
        <p:blipFill>
          <a:blip r:embed="rId3">
            <a:alphaModFix/>
          </a:blip>
          <a:stretch>
            <a:fillRect/>
          </a:stretch>
        </p:blipFill>
        <p:spPr>
          <a:xfrm>
            <a:off x="1873075" y="1998900"/>
            <a:ext cx="5400000" cy="2916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04"/>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노드(node)와 메시지 통신(message communication)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80" name="Google Shape;780;p104"/>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400">
                <a:solidFill>
                  <a:srgbClr val="4A86E8"/>
                </a:solidFill>
              </a:rPr>
              <a:t>토픽(topic)</a:t>
            </a:r>
            <a:r>
              <a:rPr lang="ko-KR" sz="1400"/>
              <a:t>은 아래 그림의 `Node A - Node B`, `Node A - Node C`처럼 </a:t>
            </a:r>
            <a:r>
              <a:rPr b="1" lang="ko-KR" sz="1400"/>
              <a:t>비동기식 단방향 메시지 송수신 방식</a:t>
            </a:r>
            <a:r>
              <a:rPr lang="ko-KR" sz="1400"/>
              <a:t>으로 </a:t>
            </a:r>
            <a:r>
              <a:rPr b="1" lang="ko-KR" sz="1400"/>
              <a:t>msg 메시지 형태</a:t>
            </a:r>
            <a:r>
              <a:rPr lang="ko-KR" sz="1400"/>
              <a:t>의 </a:t>
            </a:r>
            <a:r>
              <a:rPr b="1" lang="ko-KR" sz="1400"/>
              <a:t>메시지를 발간하는 Publisher</a:t>
            </a:r>
            <a:r>
              <a:rPr lang="ko-KR" sz="1400"/>
              <a:t>와 </a:t>
            </a:r>
            <a:r>
              <a:rPr b="1" lang="ko-KR" sz="1400"/>
              <a:t>메시지를 구독하는 Subscriber</a:t>
            </a:r>
            <a:r>
              <a:rPr lang="ko-KR" sz="1400"/>
              <a:t> 간의 통신이라고 볼 수 있다. 이는 </a:t>
            </a:r>
            <a:r>
              <a:rPr b="1" lang="ko-KR" sz="1400"/>
              <a:t>1:N, N:1, N:N 통신도 가능</a:t>
            </a:r>
            <a:r>
              <a:rPr lang="ko-KR" sz="1400"/>
              <a:t>하며 ROS 메시지 통신에서 가장 널리 사용되는 통신 방법이다.</a:t>
            </a:r>
            <a:endParaRPr sz="1400"/>
          </a:p>
        </p:txBody>
      </p:sp>
      <p:pic>
        <p:nvPicPr>
          <p:cNvPr id="781" name="Google Shape;781;p104"/>
          <p:cNvPicPr preferRelativeResize="0"/>
          <p:nvPr/>
        </p:nvPicPr>
        <p:blipFill>
          <a:blip r:embed="rId3">
            <a:alphaModFix/>
          </a:blip>
          <a:stretch>
            <a:fillRect/>
          </a:stretch>
        </p:blipFill>
        <p:spPr>
          <a:xfrm>
            <a:off x="1872000" y="1998900"/>
            <a:ext cx="5400000" cy="29160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5"/>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Clr>
                <a:schemeClr val="dk1"/>
              </a:buClr>
              <a:buSzPts val="1100"/>
              <a:buFont typeface="Arial"/>
              <a:buNone/>
            </a:pPr>
            <a:r>
              <a:rPr lang="ko-KR"/>
              <a:t>노드(node)와 메시지 통신(message communication)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88" name="Google Shape;788;p105"/>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400">
                <a:solidFill>
                  <a:srgbClr val="4A86E8"/>
                </a:solidFill>
              </a:rPr>
              <a:t>서비스(Service)</a:t>
            </a:r>
            <a:r>
              <a:rPr lang="ko-KR" sz="1400"/>
              <a:t>는 아래 그림의 `Node B - Node C`처럼 </a:t>
            </a:r>
            <a:r>
              <a:rPr b="1" lang="ko-KR" sz="1400"/>
              <a:t>동기식 양방향 메시지 송수신 방식</a:t>
            </a:r>
            <a:r>
              <a:rPr lang="ko-KR" sz="1400"/>
              <a:t>으로 </a:t>
            </a:r>
            <a:r>
              <a:rPr b="1" lang="ko-KR" sz="1400"/>
              <a:t>서비스의 요청(Request)을 하는 쪽을 Service client</a:t>
            </a:r>
            <a:r>
              <a:rPr lang="ko-KR" sz="1400"/>
              <a:t>라고 하며 </a:t>
            </a:r>
            <a:r>
              <a:rPr b="1" lang="ko-KR" sz="1400"/>
              <a:t>서비스의 응답(Response)을 하는 쪽을 Service server</a:t>
            </a:r>
            <a:r>
              <a:rPr lang="ko-KR" sz="1400"/>
              <a:t>라고 한다. 결국 서비스는 특정 요청을 하는 클라이언트 단과 요청받은 일을 수행 후에 </a:t>
            </a:r>
            <a:r>
              <a:rPr lang="ko-KR" sz="1400"/>
              <a:t>결과 값을</a:t>
            </a:r>
            <a:r>
              <a:rPr lang="ko-KR" sz="1400"/>
              <a:t> 전달하는 서버 단과의 통신이라고 볼 수 있다. 서비스 요청 및 응답(Request/Response) 또한 위에서 언급한 msg 메시지의 변형으로</a:t>
            </a:r>
            <a:r>
              <a:rPr b="1" lang="ko-KR" sz="1400"/>
              <a:t> srv 메시지</a:t>
            </a:r>
            <a:r>
              <a:rPr lang="ko-KR" sz="1400"/>
              <a:t>라고 한다.</a:t>
            </a:r>
            <a:endParaRPr sz="1400"/>
          </a:p>
        </p:txBody>
      </p:sp>
      <p:pic>
        <p:nvPicPr>
          <p:cNvPr id="789" name="Google Shape;789;p105"/>
          <p:cNvPicPr preferRelativeResize="0"/>
          <p:nvPr/>
        </p:nvPicPr>
        <p:blipFill>
          <a:blip r:embed="rId3">
            <a:alphaModFix/>
          </a:blip>
          <a:stretch>
            <a:fillRect/>
          </a:stretch>
        </p:blipFill>
        <p:spPr>
          <a:xfrm>
            <a:off x="1872000" y="1998900"/>
            <a:ext cx="5400000" cy="29160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6"/>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노드(node)와 메시지 통신(message communication)</a:t>
            </a:r>
            <a:endParaRPr/>
          </a:p>
        </p:txBody>
      </p:sp>
      <p:sp>
        <p:nvSpPr>
          <p:cNvPr id="796" name="Google Shape;796;p106"/>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400">
                <a:solidFill>
                  <a:srgbClr val="4A86E8"/>
                </a:solidFill>
              </a:rPr>
              <a:t>액션(Action)</a:t>
            </a:r>
            <a:r>
              <a:rPr lang="ko-KR" sz="1400"/>
              <a:t>은 아래 그림의 `Node A - Node B`처럼 </a:t>
            </a:r>
            <a:r>
              <a:rPr b="1" lang="ko-KR" sz="1400"/>
              <a:t>비동기식+동기식 양방향 메시지 송수신 방식</a:t>
            </a:r>
            <a:r>
              <a:rPr lang="ko-KR" sz="1400"/>
              <a:t>으로 </a:t>
            </a:r>
            <a:r>
              <a:rPr b="1" lang="ko-KR" sz="1400"/>
              <a:t>액션 목표 Goal를 지정하는 Action client</a:t>
            </a:r>
            <a:r>
              <a:rPr lang="ko-KR" sz="1400"/>
              <a:t>과 액션 목표를 받아 특정 태스크를 수행하면서 중간 </a:t>
            </a:r>
            <a:r>
              <a:rPr lang="ko-KR" sz="1400"/>
              <a:t>결과 값에</a:t>
            </a:r>
            <a:r>
              <a:rPr lang="ko-KR" sz="1400"/>
              <a:t> 해당되는 </a:t>
            </a:r>
            <a:r>
              <a:rPr b="1" lang="ko-KR" sz="1400"/>
              <a:t>액션 피드백(Feedback)과 최종 </a:t>
            </a:r>
            <a:r>
              <a:rPr b="1" lang="ko-KR" sz="1400"/>
              <a:t>결과 값에</a:t>
            </a:r>
            <a:r>
              <a:rPr b="1" lang="ko-KR" sz="1400"/>
              <a:t> 해당되는 액션 결과(Result)를 전송하는 Action server</a:t>
            </a:r>
            <a:r>
              <a:rPr lang="ko-KR" sz="1400"/>
              <a:t> 간의 통신이라고 볼 수 있다. </a:t>
            </a:r>
            <a:endParaRPr sz="1400"/>
          </a:p>
        </p:txBody>
      </p:sp>
      <p:pic>
        <p:nvPicPr>
          <p:cNvPr id="797" name="Google Shape;797;p106"/>
          <p:cNvPicPr preferRelativeResize="0"/>
          <p:nvPr/>
        </p:nvPicPr>
        <p:blipFill>
          <a:blip r:embed="rId3">
            <a:alphaModFix/>
          </a:blip>
          <a:stretch>
            <a:fillRect/>
          </a:stretch>
        </p:blipFill>
        <p:spPr>
          <a:xfrm>
            <a:off x="1872000" y="1998900"/>
            <a:ext cx="5400000" cy="29160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07"/>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노드(node)와 메시지 통신(message communication)</a:t>
            </a:r>
            <a:endParaRPr/>
          </a:p>
        </p:txBody>
      </p:sp>
      <p:sp>
        <p:nvSpPr>
          <p:cNvPr id="804" name="Google Shape;804;p107"/>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400"/>
              <a:t>액션의 구현 방식</a:t>
            </a:r>
            <a:r>
              <a:rPr lang="ko-KR" sz="1400"/>
              <a:t>을 더 자세히 살펴보면 아래 그림과 같이 </a:t>
            </a:r>
            <a:r>
              <a:rPr b="1" lang="ko-KR" sz="1400"/>
              <a:t>토픽(topic)과 서비스(service)의 혼합</a:t>
            </a:r>
            <a:r>
              <a:rPr lang="ko-KR" sz="1400"/>
              <a:t>이라고 볼 수 있는데 액션 목표 및 액션 결과를 전달하는 방식은 서비스와 같으며 액션 피드백은 토픽과 같은 메시지 전송 방식이다. 액션 목표/피드백/결과(Goal/Feedback/Result) 메시지 또한 위에서 언급한 msg 메시지의 변형으로 </a:t>
            </a:r>
            <a:r>
              <a:rPr b="1" lang="ko-KR" sz="1400"/>
              <a:t>action 메시지</a:t>
            </a:r>
            <a:r>
              <a:rPr lang="ko-KR" sz="1400"/>
              <a:t>라고 한다.</a:t>
            </a:r>
            <a:endParaRPr sz="1400"/>
          </a:p>
        </p:txBody>
      </p:sp>
      <p:pic>
        <p:nvPicPr>
          <p:cNvPr id="805" name="Google Shape;805;p107"/>
          <p:cNvPicPr preferRelativeResize="0"/>
          <p:nvPr/>
        </p:nvPicPr>
        <p:blipFill>
          <a:blip r:embed="rId3">
            <a:alphaModFix/>
          </a:blip>
          <a:stretch>
            <a:fillRect/>
          </a:stretch>
        </p:blipFill>
        <p:spPr>
          <a:xfrm>
            <a:off x="1872000" y="1998900"/>
            <a:ext cx="5400000" cy="29160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08"/>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노드(node)와 메시지 통신(message communication)</a:t>
            </a:r>
            <a:endParaRPr/>
          </a:p>
        </p:txBody>
      </p:sp>
      <p:sp>
        <p:nvSpPr>
          <p:cNvPr id="812" name="Google Shape;812;p108"/>
          <p:cNvSpPr txBox="1"/>
          <p:nvPr>
            <p:ph idx="1" type="body"/>
          </p:nvPr>
        </p:nvSpPr>
        <p:spPr>
          <a:xfrm>
            <a:off x="371804" y="902005"/>
            <a:ext cx="8451300" cy="4142100"/>
          </a:xfrm>
          <a:prstGeom prst="rect">
            <a:avLst/>
          </a:prstGeom>
        </p:spPr>
        <p:txBody>
          <a:bodyPr anchorCtr="0" anchor="t" bIns="62200" lIns="62200" spcFirstLastPara="1" rIns="62200" wrap="square" tIns="62200">
            <a:noAutofit/>
          </a:bodyPr>
          <a:lstStyle/>
          <a:p>
            <a:pPr indent="0" lvl="0" marL="0" rtl="0" algn="l">
              <a:spcBef>
                <a:spcPts val="0"/>
              </a:spcBef>
              <a:spcAft>
                <a:spcPts val="0"/>
              </a:spcAft>
              <a:buNone/>
            </a:pPr>
            <a:r>
              <a:rPr b="1" lang="ko-KR" sz="1400">
                <a:solidFill>
                  <a:srgbClr val="4A86E8"/>
                </a:solidFill>
              </a:rPr>
              <a:t>파라미터(Parameter)</a:t>
            </a:r>
            <a:r>
              <a:rPr lang="ko-KR" sz="1400"/>
              <a:t>는 아래 그림의 각 노드에 파라미터 관련 </a:t>
            </a:r>
            <a:r>
              <a:rPr b="1" lang="ko-KR" sz="1400"/>
              <a:t>Parameter server</a:t>
            </a:r>
            <a:r>
              <a:rPr lang="ko-KR" sz="1400"/>
              <a:t>를 실행시켜 </a:t>
            </a:r>
            <a:r>
              <a:rPr b="1" lang="ko-KR" sz="1400"/>
              <a:t>외부의 Parameter client 간의 통신으로 파라미터를 변경하는 것으로 서비스와 동일</a:t>
            </a:r>
            <a:r>
              <a:rPr lang="ko-KR" sz="1400"/>
              <a:t>하다고 볼 수 있다. 단 노드 내 매개변수 또는 글로벌 매개변수를 서비스 메시지 통신 방법을 사용하여 노드 내부 또는 외부에서 쉽게 지정(Set) 하거나 변경할 수 있고, 쉽게 가져(Get)와서 사용할 수 있게 하는 점에서 목적이 다르다고 볼 수 있다.</a:t>
            </a:r>
            <a:endParaRPr sz="1400"/>
          </a:p>
        </p:txBody>
      </p:sp>
      <p:pic>
        <p:nvPicPr>
          <p:cNvPr id="813" name="Google Shape;813;p108"/>
          <p:cNvPicPr preferRelativeResize="0"/>
          <p:nvPr/>
        </p:nvPicPr>
        <p:blipFill>
          <a:blip r:embed="rId3">
            <a:alphaModFix/>
          </a:blip>
          <a:stretch>
            <a:fillRect/>
          </a:stretch>
        </p:blipFill>
        <p:spPr>
          <a:xfrm>
            <a:off x="1733612" y="2019750"/>
            <a:ext cx="5676776" cy="289514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09"/>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메시지 통신 테스트</a:t>
            </a:r>
            <a:endParaRPr/>
          </a:p>
        </p:txBody>
      </p:sp>
      <p:pic>
        <p:nvPicPr>
          <p:cNvPr id="820" name="Google Shape;820;p109"/>
          <p:cNvPicPr preferRelativeResize="0"/>
          <p:nvPr/>
        </p:nvPicPr>
        <p:blipFill rotWithShape="1">
          <a:blip r:embed="rId3">
            <a:alphaModFix/>
          </a:blip>
          <a:srcRect b="0" l="14986" r="15631" t="0"/>
          <a:stretch/>
        </p:blipFill>
        <p:spPr>
          <a:xfrm>
            <a:off x="484150" y="2713725"/>
            <a:ext cx="2438101" cy="2268000"/>
          </a:xfrm>
          <a:prstGeom prst="rect">
            <a:avLst/>
          </a:prstGeom>
          <a:noFill/>
          <a:ln>
            <a:noFill/>
          </a:ln>
        </p:spPr>
      </p:pic>
      <p:pic>
        <p:nvPicPr>
          <p:cNvPr id="821" name="Google Shape;821;p109"/>
          <p:cNvPicPr preferRelativeResize="0"/>
          <p:nvPr/>
        </p:nvPicPr>
        <p:blipFill rotWithShape="1">
          <a:blip r:embed="rId4">
            <a:alphaModFix/>
          </a:blip>
          <a:srcRect b="0" l="16960" r="16158" t="0"/>
          <a:stretch/>
        </p:blipFill>
        <p:spPr>
          <a:xfrm>
            <a:off x="2854325" y="2713725"/>
            <a:ext cx="2321914" cy="2267999"/>
          </a:xfrm>
          <a:prstGeom prst="rect">
            <a:avLst/>
          </a:prstGeom>
          <a:noFill/>
          <a:ln>
            <a:noFill/>
          </a:ln>
        </p:spPr>
      </p:pic>
      <p:pic>
        <p:nvPicPr>
          <p:cNvPr id="822" name="Google Shape;822;p109"/>
          <p:cNvPicPr preferRelativeResize="0"/>
          <p:nvPr/>
        </p:nvPicPr>
        <p:blipFill>
          <a:blip r:embed="rId5">
            <a:alphaModFix/>
          </a:blip>
          <a:stretch>
            <a:fillRect/>
          </a:stretch>
        </p:blipFill>
        <p:spPr>
          <a:xfrm>
            <a:off x="5208851" y="2839225"/>
            <a:ext cx="3446026" cy="2038675"/>
          </a:xfrm>
          <a:prstGeom prst="rect">
            <a:avLst/>
          </a:prstGeom>
          <a:noFill/>
          <a:ln>
            <a:noFill/>
          </a:ln>
        </p:spPr>
      </p:pic>
      <p:sp>
        <p:nvSpPr>
          <p:cNvPr id="823" name="Google Shape;823;p109"/>
          <p:cNvSpPr txBox="1"/>
          <p:nvPr/>
        </p:nvSpPr>
        <p:spPr>
          <a:xfrm>
            <a:off x="448250" y="2162963"/>
            <a:ext cx="75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rqt_graph</a:t>
            </a:r>
            <a:endParaRPr b="1" sz="1000">
              <a:solidFill>
                <a:srgbClr val="4A86E8"/>
              </a:solidFill>
              <a:latin typeface="Calibri"/>
              <a:ea typeface="Calibri"/>
              <a:cs typeface="Calibri"/>
              <a:sym typeface="Calibri"/>
            </a:endParaRPr>
          </a:p>
        </p:txBody>
      </p:sp>
      <p:sp>
        <p:nvSpPr>
          <p:cNvPr id="824" name="Google Shape;824;p109"/>
          <p:cNvSpPr txBox="1"/>
          <p:nvPr/>
        </p:nvSpPr>
        <p:spPr>
          <a:xfrm>
            <a:off x="448250" y="1574363"/>
            <a:ext cx="75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turtlesim turtle_teleop_key</a:t>
            </a:r>
            <a:endParaRPr b="1" sz="1000">
              <a:solidFill>
                <a:schemeClr val="lt1"/>
              </a:solidFill>
              <a:latin typeface="Calibri"/>
              <a:ea typeface="Calibri"/>
              <a:cs typeface="Calibri"/>
              <a:sym typeface="Calibri"/>
            </a:endParaRPr>
          </a:p>
        </p:txBody>
      </p:sp>
      <p:sp>
        <p:nvSpPr>
          <p:cNvPr id="825" name="Google Shape;825;p109"/>
          <p:cNvSpPr txBox="1"/>
          <p:nvPr/>
        </p:nvSpPr>
        <p:spPr>
          <a:xfrm>
            <a:off x="448250" y="985763"/>
            <a:ext cx="75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turtlesim turtlesim_node</a:t>
            </a:r>
            <a:endParaRPr b="1" sz="1000">
              <a:solidFill>
                <a:schemeClr val="lt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10"/>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 목록 (ros2 node list)</a:t>
            </a:r>
            <a:endParaRPr/>
          </a:p>
        </p:txBody>
      </p:sp>
      <p:pic>
        <p:nvPicPr>
          <p:cNvPr id="832" name="Google Shape;832;p110"/>
          <p:cNvPicPr preferRelativeResize="0"/>
          <p:nvPr/>
        </p:nvPicPr>
        <p:blipFill>
          <a:blip r:embed="rId3">
            <a:alphaModFix/>
          </a:blip>
          <a:stretch>
            <a:fillRect/>
          </a:stretch>
        </p:blipFill>
        <p:spPr>
          <a:xfrm>
            <a:off x="4608001" y="985775"/>
            <a:ext cx="4402024" cy="2823001"/>
          </a:xfrm>
          <a:prstGeom prst="rect">
            <a:avLst/>
          </a:prstGeom>
          <a:noFill/>
          <a:ln>
            <a:noFill/>
          </a:ln>
        </p:spPr>
      </p:pic>
      <p:sp>
        <p:nvSpPr>
          <p:cNvPr id="833" name="Google Shape;833;p110"/>
          <p:cNvSpPr txBox="1"/>
          <p:nvPr/>
        </p:nvSpPr>
        <p:spPr>
          <a:xfrm>
            <a:off x="448250" y="2618375"/>
            <a:ext cx="3960000" cy="1061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node list</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/rqt_gui_py_node_29017</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/teleop_turtle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/new_turtle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
        <p:nvSpPr>
          <p:cNvPr id="834" name="Google Shape;834;p110"/>
          <p:cNvSpPr txBox="1"/>
          <p:nvPr/>
        </p:nvSpPr>
        <p:spPr>
          <a:xfrm>
            <a:off x="448250" y="2029763"/>
            <a:ext cx="3960000" cy="3600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run</a:t>
            </a:r>
            <a:r>
              <a:rPr b="1" lang="ko-KR" sz="1000">
                <a:solidFill>
                  <a:schemeClr val="lt1"/>
                </a:solidFill>
                <a:latin typeface="Calibri"/>
                <a:ea typeface="Calibri"/>
                <a:cs typeface="Calibri"/>
                <a:sym typeface="Calibri"/>
              </a:rPr>
              <a:t> turtlesim turtlesim_node __node:=new_turtle</a:t>
            </a:r>
            <a:endParaRPr b="1" sz="1000">
              <a:solidFill>
                <a:schemeClr val="lt1"/>
              </a:solidFill>
              <a:latin typeface="Calibri"/>
              <a:ea typeface="Calibri"/>
              <a:cs typeface="Calibri"/>
              <a:sym typeface="Calibri"/>
            </a:endParaRPr>
          </a:p>
        </p:txBody>
      </p:sp>
      <p:sp>
        <p:nvSpPr>
          <p:cNvPr id="835" name="Google Shape;835;p110"/>
          <p:cNvSpPr txBox="1"/>
          <p:nvPr/>
        </p:nvSpPr>
        <p:spPr>
          <a:xfrm>
            <a:off x="448250" y="985775"/>
            <a:ext cx="3960000" cy="815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node list</a:t>
            </a:r>
            <a:endParaRPr b="1" sz="1000">
              <a:solidFill>
                <a:srgbClr val="4A86E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/rqt_gui_py_node_28168</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/teleop_turtle</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a:t>
            </a:r>
            <a:endParaRPr b="1" sz="1000">
              <a:solidFill>
                <a:schemeClr val="lt1"/>
              </a:solidFill>
              <a:latin typeface="Calibri"/>
              <a:ea typeface="Calibri"/>
              <a:cs typeface="Calibri"/>
              <a:sym typeface="Calibri"/>
            </a:endParaRPr>
          </a:p>
          <a:p>
            <a:pPr indent="0" lvl="0" marL="0" rtl="0" algn="l">
              <a:lnSpc>
                <a:spcPct val="100000"/>
              </a:lnSpc>
              <a:spcBef>
                <a:spcPts val="0"/>
              </a:spcBef>
              <a:spcAft>
                <a:spcPts val="0"/>
              </a:spcAft>
              <a:buNone/>
            </a:pPr>
            <a:r>
              <a:t/>
            </a:r>
            <a:endParaRPr b="1" sz="1000">
              <a:solidFill>
                <a:schemeClr val="lt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11"/>
          <p:cNvSpPr txBox="1"/>
          <p:nvPr>
            <p:ph type="title"/>
          </p:nvPr>
        </p:nvSpPr>
        <p:spPr>
          <a:xfrm>
            <a:off x="901200" y="414625"/>
            <a:ext cx="7922700" cy="309600"/>
          </a:xfrm>
          <a:prstGeom prst="rect">
            <a:avLst/>
          </a:prstGeom>
        </p:spPr>
        <p:txBody>
          <a:bodyPr anchorCtr="0" anchor="t" bIns="31100" lIns="62200" spcFirstLastPara="1" rIns="62200" wrap="square" tIns="31100">
            <a:noAutofit/>
          </a:bodyPr>
          <a:lstStyle/>
          <a:p>
            <a:pPr indent="0" lvl="0" marL="0" rtl="0" algn="l">
              <a:spcBef>
                <a:spcPts val="0"/>
              </a:spcBef>
              <a:spcAft>
                <a:spcPts val="0"/>
              </a:spcAft>
              <a:buNone/>
            </a:pPr>
            <a:r>
              <a:rPr lang="ko-KR"/>
              <a:t>노드 정보 (ros2 node info)</a:t>
            </a:r>
            <a:endParaRPr/>
          </a:p>
        </p:txBody>
      </p:sp>
      <p:sp>
        <p:nvSpPr>
          <p:cNvPr id="842" name="Google Shape;842;p111"/>
          <p:cNvSpPr txBox="1"/>
          <p:nvPr/>
        </p:nvSpPr>
        <p:spPr>
          <a:xfrm>
            <a:off x="448250" y="909575"/>
            <a:ext cx="5760000" cy="4157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t>
            </a:r>
            <a:r>
              <a:rPr b="1" lang="ko-KR" sz="1000">
                <a:solidFill>
                  <a:srgbClr val="4A86E8"/>
                </a:solidFill>
                <a:latin typeface="Calibri"/>
                <a:ea typeface="Calibri"/>
                <a:cs typeface="Calibri"/>
                <a:sym typeface="Calibri"/>
              </a:rPr>
              <a:t>ros2 node info</a:t>
            </a:r>
            <a:r>
              <a:rPr b="1" lang="ko-KR" sz="1000">
                <a:solidFill>
                  <a:schemeClr val="lt1"/>
                </a:solidFill>
                <a:latin typeface="Calibri"/>
                <a:ea typeface="Calibri"/>
                <a:cs typeface="Calibri"/>
                <a:sym typeface="Calibri"/>
              </a:rPr>
              <a:t> /turtlesim</a:t>
            </a:r>
            <a:endParaRPr b="1" sz="10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/turtlesim</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Subscribers:</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/parameter_events: rcl_interfaces/msg/ParameterEvent</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/turtle1/cmd_vel: geometry_msgs/msg/Twist</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Publishers:</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/parameter_events: rcl_interfaces/msg/ParameterEvent</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/rosout: rcl_interfaces/msg/Log</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/turtle1/color_sensor: turtlesim/msg/Color</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/turtle1/pose: turtlesim/msg/Pose</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Service Servers:</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/clear: std_srvs/srv/Empty</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/kill: turtlesim/srv/Kill</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/reset: std_srvs/srv/Empty</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/spawn: turtlesim/srv/Spawn</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/turtle1/set_pen: turtlesim/srv/SetPen</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/turtle1/teleport_absolute: turtlesim/srv/TeleportAbsolute</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/turtle1/teleport_relative: turtlesim/srv/TeleportRelative</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/turtlesim/describe_parameters: rcl_interfaces/srv/DescribeParameters</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/turtlesim/get_parameter_types: rcl_interfaces/srv/GetParameterTypes</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/turtlesim/get_parameters: rcl_interfaces/srv/GetParameters</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/turtlesim/list_parameters: rcl_interfaces/srv/ListParameters</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/turtlesim/set_parameters: rcl_interfaces/srv/SetParameters</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/turtlesim/set_parameters_atomically: rcl_interfaces/srv/SetParametersAtomically</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Service Clients:</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Action Servers:</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/turtle1/rotate_absolute: turtlesim/action/RotateAbsolute</a:t>
            </a:r>
            <a:endParaRPr b="1" sz="10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ko-KR" sz="1000">
                <a:solidFill>
                  <a:schemeClr val="lt1"/>
                </a:solidFill>
                <a:latin typeface="Calibri"/>
                <a:ea typeface="Calibri"/>
                <a:cs typeface="Calibri"/>
                <a:sym typeface="Calibri"/>
              </a:rPr>
              <a:t>  Action Clients:</a:t>
            </a:r>
            <a:endParaRPr b="1" sz="10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231F2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